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26"/>
  </p:notesMasterIdLst>
  <p:sldIdLst>
    <p:sldId id="257" r:id="rId4"/>
    <p:sldId id="258" r:id="rId5"/>
    <p:sldId id="259" r:id="rId6"/>
    <p:sldId id="269" r:id="rId7"/>
    <p:sldId id="270" r:id="rId8"/>
    <p:sldId id="271" r:id="rId9"/>
    <p:sldId id="275" r:id="rId10"/>
    <p:sldId id="272" r:id="rId11"/>
    <p:sldId id="273"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394"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 id="384" r:id="rId118"/>
    <p:sldId id="385" r:id="rId119"/>
    <p:sldId id="386" r:id="rId120"/>
    <p:sldId id="387" r:id="rId121"/>
    <p:sldId id="388" r:id="rId122"/>
    <p:sldId id="389" r:id="rId123"/>
    <p:sldId id="390" r:id="rId124"/>
    <p:sldId id="391"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990000"/>
    <a:srgbClr val="00FF00"/>
    <a:srgbClr val="6600FF"/>
    <a:srgbClr val="663300"/>
    <a:srgbClr val="FF66CC"/>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5334" autoAdjust="0"/>
  </p:normalViewPr>
  <p:slideViewPr>
    <p:cSldViewPr>
      <p:cViewPr varScale="1">
        <p:scale>
          <a:sx n="82" d="100"/>
          <a:sy n="82" d="100"/>
        </p:scale>
        <p:origin x="-7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7568F-1417-4D7C-A743-DD569CCFBFF0}" type="datetimeFigureOut">
              <a:rPr lang="en-US" smtClean="0"/>
              <a:pPr/>
              <a:t>3/28/2016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2BBA6-D7CB-4D86-808E-E1514CBF0D0B}" type="slidenum">
              <a:rPr lang="en-US" smtClean="0"/>
              <a:pPr/>
              <a:t>‹#›</a:t>
            </a:fld>
            <a:endParaRPr lang="en-US" dirty="0"/>
          </a:p>
        </p:txBody>
      </p:sp>
    </p:spTree>
    <p:extLst>
      <p:ext uri="{BB962C8B-B14F-4D97-AF65-F5344CB8AC3E}">
        <p14:creationId xmlns="" xmlns:p14="http://schemas.microsoft.com/office/powerpoint/2010/main" val="217962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visual aid will allow you to review Latin roots with your students through the use of multiple exposures and other</a:t>
            </a:r>
            <a:r>
              <a:rPr lang="en-US" baseline="0" dirty="0" smtClean="0"/>
              <a:t> protocols.  </a:t>
            </a:r>
          </a:p>
          <a:p>
            <a:endParaRPr lang="en-US" baseline="0" dirty="0" smtClean="0"/>
          </a:p>
          <a:p>
            <a:r>
              <a:rPr lang="en-US" baseline="0" dirty="0" smtClean="0"/>
              <a:t>For directions on how to review the roots with the students, review the slide show notes listed with the “port” root (slides 3, 4, 5, and 6).  Follow these directions while covering each of roots in this PowerPoint presentation with your students.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 xmlns:p14="http://schemas.microsoft.com/office/powerpoint/2010/main" val="12789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 xmlns:p14="http://schemas.microsoft.com/office/powerpoint/2010/main" val="7988645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101</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102</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103</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104</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105</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106</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107</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108</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109</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110</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While “creed” has an extra “e” within the word, it is nonetheless derived from the Latin root “</a:t>
            </a:r>
            <a:r>
              <a:rPr lang="en-US" dirty="0" err="1" smtClean="0"/>
              <a:t>cred</a:t>
            </a:r>
            <a:r>
              <a:rPr lang="en-US" dirty="0" smtClean="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 xmlns:p14="http://schemas.microsoft.com/office/powerpoint/2010/main" val="3008964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111</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112</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113</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114</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115</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116</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117</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118</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119</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120</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 xmlns:p14="http://schemas.microsoft.com/office/powerpoint/2010/main" val="38636132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121</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122</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 xmlns:p14="http://schemas.microsoft.com/office/powerpoint/2010/main" val="400704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 xmlns:p14="http://schemas.microsoft.com/office/powerpoint/2010/main" val="72219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 xmlns:p14="http://schemas.microsoft.com/office/powerpoint/2010/main" val="2199700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 xmlns:p14="http://schemas.microsoft.com/office/powerpoint/2010/main" val="114577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 xmlns:p14="http://schemas.microsoft.com/office/powerpoint/2010/main" val="90256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 xmlns:p14="http://schemas.microsoft.com/office/powerpoint/2010/main" val="329415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 xmlns:p14="http://schemas.microsoft.com/office/powerpoint/2010/main" val="383725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from among the Latin roots listed on this slide.  Each of these buttons are hyperlinked to a place in the document with the corresponding information for each root.  This is especially helpful when you</a:t>
            </a:r>
            <a:r>
              <a:rPr lang="en-US" baseline="0" dirty="0" smtClean="0"/>
              <a:t> decide to review particularly difficult roots with the students; in essence, you can skip around within the document to the roots you desire to focus your attention upon.</a:t>
            </a:r>
          </a:p>
          <a:p>
            <a:endParaRPr lang="en-US" baseline="0" dirty="0"/>
          </a:p>
          <a:p>
            <a:r>
              <a:rPr lang="en-US" baseline="0" dirty="0" smtClean="0"/>
              <a:t>Throughout the slide show, you will see a green button which reads “Return to buttons” on the bottom right corner of your screen.  While in “Slide Show” mode, you can simply click on this button and you will be immediately taken back here to the main menu.</a:t>
            </a:r>
          </a:p>
          <a:p>
            <a:endParaRPr lang="en-US" baseline="0" dirty="0" smtClean="0"/>
          </a:p>
          <a:p>
            <a:r>
              <a:rPr lang="en-US" baseline="0" dirty="0" smtClean="0"/>
              <a:t>Enjoy!</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 xmlns:p14="http://schemas.microsoft.com/office/powerpoint/2010/main" val="211148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 xmlns:p14="http://schemas.microsoft.com/office/powerpoint/2010/main" val="2810450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 xmlns:p14="http://schemas.microsoft.com/office/powerpoint/2010/main" val="57038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 xmlns:p14="http://schemas.microsoft.com/office/powerpoint/2010/main" val="105638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 xmlns:p14="http://schemas.microsoft.com/office/powerpoint/2010/main" val="252369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extLst>
      <p:ext uri="{BB962C8B-B14F-4D97-AF65-F5344CB8AC3E}">
        <p14:creationId xmlns="" xmlns:p14="http://schemas.microsoft.com/office/powerpoint/2010/main" val="35740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extLst>
      <p:ext uri="{BB962C8B-B14F-4D97-AF65-F5344CB8AC3E}">
        <p14:creationId xmlns="" xmlns:p14="http://schemas.microsoft.com/office/powerpoint/2010/main" val="320064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extLst>
      <p:ext uri="{BB962C8B-B14F-4D97-AF65-F5344CB8AC3E}">
        <p14:creationId xmlns="" xmlns:p14="http://schemas.microsoft.com/office/powerpoint/2010/main" val="2989925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extLst>
      <p:ext uri="{BB962C8B-B14F-4D97-AF65-F5344CB8AC3E}">
        <p14:creationId xmlns="" xmlns:p14="http://schemas.microsoft.com/office/powerpoint/2010/main" val="975173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extLst>
      <p:ext uri="{BB962C8B-B14F-4D97-AF65-F5344CB8AC3E}">
        <p14:creationId xmlns="" xmlns:p14="http://schemas.microsoft.com/office/powerpoint/2010/main" val="1197549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extLst>
      <p:ext uri="{BB962C8B-B14F-4D97-AF65-F5344CB8AC3E}">
        <p14:creationId xmlns="" xmlns:p14="http://schemas.microsoft.com/office/powerpoint/2010/main" val="351844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say the root: “Port”</a:t>
            </a:r>
          </a:p>
          <a:p>
            <a:endParaRPr lang="en-US" dirty="0" smtClean="0"/>
          </a:p>
          <a:p>
            <a:r>
              <a:rPr lang="en-US" dirty="0" smtClean="0"/>
              <a:t>Next, have the students repeat the root</a:t>
            </a:r>
            <a:r>
              <a:rPr lang="en-US" baseline="0" dirty="0" smtClean="0"/>
              <a:t> as a class (choral response): </a:t>
            </a:r>
            <a:endParaRPr lang="en-US" baseline="0" dirty="0" smtClean="0"/>
          </a:p>
          <a:p>
            <a:r>
              <a:rPr lang="en-US" baseline="0" dirty="0" smtClean="0"/>
              <a:t>Teacher: “Alright students, our first root is ‘port.’ Everyone say it together!”</a:t>
            </a:r>
          </a:p>
          <a:p>
            <a:r>
              <a:rPr lang="en-US" baseline="0" dirty="0" smtClean="0"/>
              <a:t>Students: “Port</a:t>
            </a:r>
            <a:r>
              <a:rPr lang="en-US" baseline="0" dirty="0" smtClean="0"/>
              <a:t>”</a:t>
            </a:r>
          </a:p>
          <a:p>
            <a:endParaRPr lang="en-US" baseline="0" dirty="0" smtClean="0"/>
          </a:p>
          <a:p>
            <a:r>
              <a:rPr lang="en-US" baseline="0" dirty="0" smtClean="0"/>
              <a:t>(optional: you can have the students do this a few more times, depending on how much of the class follows along  and participates in the choral response on the first try – </a:t>
            </a:r>
          </a:p>
          <a:p>
            <a:r>
              <a:rPr lang="en-US" baseline="0" dirty="0" smtClean="0"/>
              <a:t>Teacher: “Students, what’s the root again?” </a:t>
            </a:r>
          </a:p>
          <a:p>
            <a:r>
              <a:rPr lang="en-US" baseline="0" dirty="0" smtClean="0"/>
              <a:t>Students: “Port”  </a:t>
            </a:r>
          </a:p>
          <a:p>
            <a:r>
              <a:rPr lang="en-US" baseline="0" dirty="0" smtClean="0"/>
              <a:t>Teacher: “One more time?”  </a:t>
            </a:r>
          </a:p>
          <a:p>
            <a:r>
              <a:rPr lang="en-US" baseline="0" dirty="0" smtClean="0"/>
              <a:t>Students: “Port” </a:t>
            </a:r>
          </a:p>
          <a:p>
            <a:r>
              <a:rPr lang="en-US" baseline="0" dirty="0" smtClean="0"/>
              <a:t>Teacher: “Port” “Very Good!”)</a:t>
            </a:r>
          </a:p>
          <a:p>
            <a:endParaRPr lang="en-US" baseline="0" dirty="0" smtClean="0"/>
          </a:p>
          <a:p>
            <a:r>
              <a:rPr lang="en-US" baseline="0" dirty="0" smtClean="0"/>
              <a:t>Next, read the definition.  You can also have the students repeat the definition back to you.</a:t>
            </a:r>
          </a:p>
          <a:p>
            <a:r>
              <a:rPr lang="en-US" baseline="0" dirty="0" smtClean="0"/>
              <a:t>Teacher: “The definition of ‘port’ is ‘to carry.’ Everybody say ‘to carry.’”</a:t>
            </a:r>
          </a:p>
          <a:p>
            <a:r>
              <a:rPr lang="en-US" baseline="0" dirty="0" smtClean="0"/>
              <a:t>Students: “To carry”</a:t>
            </a:r>
          </a:p>
          <a:p>
            <a:r>
              <a:rPr lang="en-US" baseline="0" dirty="0" smtClean="0"/>
              <a:t>Teacher: “One more time!”</a:t>
            </a:r>
          </a:p>
          <a:p>
            <a:r>
              <a:rPr lang="en-US" baseline="0" dirty="0" smtClean="0"/>
              <a:t>Students: “To carry”</a:t>
            </a:r>
          </a:p>
          <a:p>
            <a:r>
              <a:rPr lang="en-US" baseline="0" dirty="0" smtClean="0"/>
              <a:t>Teacher: “Excellent job!”</a:t>
            </a:r>
          </a:p>
          <a:p>
            <a:endParaRPr lang="en-US" baseline="0" dirty="0" smtClean="0"/>
          </a:p>
          <a:p>
            <a:r>
              <a:rPr lang="en-US" baseline="0" dirty="0" smtClean="0"/>
              <a:t>Next, read the example.  Again, you can have the students repeat the example back to you, just like with the definition.</a:t>
            </a:r>
          </a:p>
          <a:p>
            <a:r>
              <a:rPr lang="en-US" baseline="0" dirty="0" smtClean="0"/>
              <a:t>Teacher: “Here’s an example.  ‘When something is </a:t>
            </a:r>
            <a:r>
              <a:rPr lang="en-US" u="sng" baseline="0" dirty="0" smtClean="0"/>
              <a:t>portable</a:t>
            </a:r>
            <a:r>
              <a:rPr lang="en-US" baseline="0" dirty="0" smtClean="0"/>
              <a:t>, it is easy to carry.’ Let’s say it together. Ready? Go!”</a:t>
            </a:r>
          </a:p>
          <a:p>
            <a:r>
              <a:rPr lang="en-US" baseline="0" dirty="0" smtClean="0"/>
              <a:t>Students: “When something is portable, it is easy to carry.”</a:t>
            </a:r>
          </a:p>
          <a:p>
            <a:r>
              <a:rPr lang="en-US" baseline="0" dirty="0" smtClean="0"/>
              <a:t>Teacher: “One more time. Go!”</a:t>
            </a:r>
          </a:p>
          <a:p>
            <a:r>
              <a:rPr lang="en-US" baseline="0" dirty="0" smtClean="0"/>
              <a:t>Students: “When something is portable, it is easy to carry.”</a:t>
            </a:r>
          </a:p>
          <a:p>
            <a:r>
              <a:rPr lang="en-US" baseline="0" dirty="0" smtClean="0"/>
              <a:t>Teacher: “Very good!”</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 xmlns:p14="http://schemas.microsoft.com/office/powerpoint/2010/main" val="1448120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extLst>
      <p:ext uri="{BB962C8B-B14F-4D97-AF65-F5344CB8AC3E}">
        <p14:creationId xmlns="" xmlns:p14="http://schemas.microsoft.com/office/powerpoint/2010/main" val="4142460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extLst>
      <p:ext uri="{BB962C8B-B14F-4D97-AF65-F5344CB8AC3E}">
        <p14:creationId xmlns="" xmlns:p14="http://schemas.microsoft.com/office/powerpoint/2010/main" val="209128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extLst>
      <p:ext uri="{BB962C8B-B14F-4D97-AF65-F5344CB8AC3E}">
        <p14:creationId xmlns="" xmlns:p14="http://schemas.microsoft.com/office/powerpoint/2010/main" val="879799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extLst>
      <p:ext uri="{BB962C8B-B14F-4D97-AF65-F5344CB8AC3E}">
        <p14:creationId xmlns="" xmlns:p14="http://schemas.microsoft.com/office/powerpoint/2010/main" val="4038480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extLst>
      <p:ext uri="{BB962C8B-B14F-4D97-AF65-F5344CB8AC3E}">
        <p14:creationId xmlns="" xmlns:p14="http://schemas.microsoft.com/office/powerpoint/2010/main" val="2382578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extLst>
      <p:ext uri="{BB962C8B-B14F-4D97-AF65-F5344CB8AC3E}">
        <p14:creationId xmlns="" xmlns:p14="http://schemas.microsoft.com/office/powerpoint/2010/main" val="1583025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extLst>
      <p:ext uri="{BB962C8B-B14F-4D97-AF65-F5344CB8AC3E}">
        <p14:creationId xmlns="" xmlns:p14="http://schemas.microsoft.com/office/powerpoint/2010/main" val="1903136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extLst>
      <p:ext uri="{BB962C8B-B14F-4D97-AF65-F5344CB8AC3E}">
        <p14:creationId xmlns="" xmlns:p14="http://schemas.microsoft.com/office/powerpoint/2010/main" val="601360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extLst>
      <p:ext uri="{BB962C8B-B14F-4D97-AF65-F5344CB8AC3E}">
        <p14:creationId xmlns="" xmlns:p14="http://schemas.microsoft.com/office/powerpoint/2010/main" val="2342170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extLst>
      <p:ext uri="{BB962C8B-B14F-4D97-AF65-F5344CB8AC3E}">
        <p14:creationId xmlns="" xmlns:p14="http://schemas.microsoft.com/office/powerpoint/2010/main" val="64752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don’t need to do choral responding when reviewing the “Examples” slide.  </a:t>
            </a:r>
          </a:p>
          <a:p>
            <a:endParaRPr lang="en-US" dirty="0" smtClean="0"/>
          </a:p>
          <a:p>
            <a:r>
              <a:rPr lang="en-US" dirty="0" smtClean="0"/>
              <a:t>Instead, you can simply just read each one, one by one, and check for student</a:t>
            </a:r>
            <a:r>
              <a:rPr lang="en-US" baseline="0" dirty="0" smtClean="0"/>
              <a:t> understanding of each term by asking questions.  If you are pressed for time, you could simply read the </a:t>
            </a:r>
            <a:r>
              <a:rPr lang="en-US" baseline="0" dirty="0" smtClean="0"/>
              <a:t>term, give </a:t>
            </a:r>
            <a:r>
              <a:rPr lang="en-US" baseline="0" dirty="0" smtClean="0"/>
              <a:t>your own brief definition of each </a:t>
            </a:r>
            <a:r>
              <a:rPr lang="en-US" baseline="0" dirty="0" smtClean="0"/>
              <a:t>term, </a:t>
            </a:r>
            <a:r>
              <a:rPr lang="en-US" baseline="0" dirty="0" smtClean="0"/>
              <a:t>and skip over the definitions provided. </a:t>
            </a:r>
          </a:p>
          <a:p>
            <a:endParaRPr lang="en-US" baseline="0" dirty="0" smtClean="0"/>
          </a:p>
          <a:p>
            <a:r>
              <a:rPr lang="en-US" baseline="0" dirty="0" smtClean="0"/>
              <a:t>If students wish to share their own examples, you can allow for it and </a:t>
            </a:r>
            <a:r>
              <a:rPr lang="en-US" baseline="0" dirty="0" smtClean="0"/>
              <a:t>even encourage it.  However, be </a:t>
            </a:r>
            <a:r>
              <a:rPr lang="en-US" baseline="0" dirty="0" smtClean="0"/>
              <a:t>sure to keep the lesson moving forward.  They will have ample opportunity to come up with examples in the Think-Turn-Talk portion of the root review.</a:t>
            </a:r>
          </a:p>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 xmlns:p14="http://schemas.microsoft.com/office/powerpoint/2010/main" val="1262857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extLst>
      <p:ext uri="{BB962C8B-B14F-4D97-AF65-F5344CB8AC3E}">
        <p14:creationId xmlns="" xmlns:p14="http://schemas.microsoft.com/office/powerpoint/2010/main" val="2907808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extLst>
      <p:ext uri="{BB962C8B-B14F-4D97-AF65-F5344CB8AC3E}">
        <p14:creationId xmlns="" xmlns:p14="http://schemas.microsoft.com/office/powerpoint/2010/main" val="992407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extLst>
      <p:ext uri="{BB962C8B-B14F-4D97-AF65-F5344CB8AC3E}">
        <p14:creationId xmlns="" xmlns:p14="http://schemas.microsoft.com/office/powerpoint/2010/main" val="279603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extLst>
      <p:ext uri="{BB962C8B-B14F-4D97-AF65-F5344CB8AC3E}">
        <p14:creationId xmlns="" xmlns:p14="http://schemas.microsoft.com/office/powerpoint/2010/main" val="261271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extLst>
      <p:ext uri="{BB962C8B-B14F-4D97-AF65-F5344CB8AC3E}">
        <p14:creationId xmlns="" xmlns:p14="http://schemas.microsoft.com/office/powerpoint/2010/main" val="1453557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extLst>
      <p:ext uri="{BB962C8B-B14F-4D97-AF65-F5344CB8AC3E}">
        <p14:creationId xmlns="" xmlns:p14="http://schemas.microsoft.com/office/powerpoint/2010/main" val="719850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you will review some terms which</a:t>
            </a:r>
            <a:r>
              <a:rPr lang="en-US" baseline="0" dirty="0" smtClean="0"/>
              <a:t> may or may not be derived from the selected root.  Simply move through the slide and ask the students if the term uses the selected root. Have them respond chorally (as a class).</a:t>
            </a:r>
          </a:p>
          <a:p>
            <a:endParaRPr lang="en-US" baseline="0" dirty="0" smtClean="0"/>
          </a:p>
          <a:p>
            <a:r>
              <a:rPr lang="en-US" baseline="0" dirty="0" smtClean="0"/>
              <a:t>Teacher: “Students, I want you to tell me if the following words use the root ‘port.’ If they do, say ‘yes.’ If they don’t, say ‘no.’ Ready? OK, here we go.”</a:t>
            </a:r>
          </a:p>
          <a:p>
            <a:r>
              <a:rPr lang="en-US" baseline="0" dirty="0" smtClean="0"/>
              <a:t>Teacher: “Poor”</a:t>
            </a:r>
          </a:p>
          <a:p>
            <a:r>
              <a:rPr lang="en-US" baseline="0" dirty="0" smtClean="0"/>
              <a:t>Students: “No”</a:t>
            </a:r>
          </a:p>
          <a:p>
            <a:r>
              <a:rPr lang="en-US" baseline="0" dirty="0" smtClean="0"/>
              <a:t>(optional: if you have limited participation, simply repeat the term, or say something like “I didn’t hear everybody. Does ‘poor’ use the root ‘port?’  Students: “No!”  Teacher: “One more time!?”  Students: “No!”)</a:t>
            </a:r>
          </a:p>
          <a:p>
            <a:endParaRPr lang="en-US" baseline="0" dirty="0" smtClean="0"/>
          </a:p>
          <a:p>
            <a:r>
              <a:rPr lang="en-US" baseline="0" dirty="0" smtClean="0"/>
              <a:t>Do the same for the rest of the terms.  Additionally, the terms which use the root have accompanying definitions (the others do not).  If there is enough time in your class, you may review these definitions with the students.  If not, simply move through the exercise and then move on to the next slide.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 xmlns:p14="http://schemas.microsoft.com/office/powerpoint/2010/main" val="7624320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extLst>
      <p:ext uri="{BB962C8B-B14F-4D97-AF65-F5344CB8AC3E}">
        <p14:creationId xmlns="" xmlns:p14="http://schemas.microsoft.com/office/powerpoint/2010/main" val="279603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extLst>
      <p:ext uri="{BB962C8B-B14F-4D97-AF65-F5344CB8AC3E}">
        <p14:creationId xmlns="" xmlns:p14="http://schemas.microsoft.com/office/powerpoint/2010/main" val="261271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extLst>
      <p:ext uri="{BB962C8B-B14F-4D97-AF65-F5344CB8AC3E}">
        <p14:creationId xmlns="" xmlns:p14="http://schemas.microsoft.com/office/powerpoint/2010/main" val="1453557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extLst>
      <p:ext uri="{BB962C8B-B14F-4D97-AF65-F5344CB8AC3E}">
        <p14:creationId xmlns="" xmlns:p14="http://schemas.microsoft.com/office/powerpoint/2010/main" val="719850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extLst>
      <p:ext uri="{BB962C8B-B14F-4D97-AF65-F5344CB8AC3E}">
        <p14:creationId xmlns="" xmlns:p14="http://schemas.microsoft.com/office/powerpoint/2010/main" val="279603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extLst>
      <p:ext uri="{BB962C8B-B14F-4D97-AF65-F5344CB8AC3E}">
        <p14:creationId xmlns="" xmlns:p14="http://schemas.microsoft.com/office/powerpoint/2010/main" val="261271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extLst>
      <p:ext uri="{BB962C8B-B14F-4D97-AF65-F5344CB8AC3E}">
        <p14:creationId xmlns="" xmlns:p14="http://schemas.microsoft.com/office/powerpoint/2010/main" val="1453557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Tree>
    <p:extLst>
      <p:ext uri="{BB962C8B-B14F-4D97-AF65-F5344CB8AC3E}">
        <p14:creationId xmlns="" xmlns:p14="http://schemas.microsoft.com/office/powerpoint/2010/main" val="719850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Think-Turn-Talk </a:t>
            </a:r>
            <a:r>
              <a:rPr lang="en-US" dirty="0" smtClean="0"/>
              <a:t>activity (also</a:t>
            </a:r>
            <a:r>
              <a:rPr lang="en-US" baseline="0" dirty="0" smtClean="0"/>
              <a:t> </a:t>
            </a:r>
            <a:r>
              <a:rPr lang="en-US" baseline="0" dirty="0" smtClean="0"/>
              <a:t>known as Think-Pair-Share</a:t>
            </a:r>
            <a:r>
              <a:rPr lang="en-US" baseline="0" dirty="0" smtClean="0"/>
              <a:t>).  </a:t>
            </a:r>
            <a:endParaRPr lang="en-US" baseline="0" dirty="0" smtClean="0"/>
          </a:p>
          <a:p>
            <a:endParaRPr lang="en-US" baseline="0" dirty="0" smtClean="0"/>
          </a:p>
          <a:p>
            <a:r>
              <a:rPr lang="en-US" baseline="0" dirty="0" smtClean="0"/>
              <a:t>Before the class begins, have students either paired </a:t>
            </a:r>
            <a:r>
              <a:rPr lang="en-US" baseline="0" dirty="0" smtClean="0"/>
              <a:t>up.  However, if </a:t>
            </a:r>
            <a:r>
              <a:rPr lang="en-US" baseline="0" dirty="0" smtClean="0"/>
              <a:t>the students are seated in rows, simply have them work with </a:t>
            </a:r>
            <a:r>
              <a:rPr lang="en-US" baseline="0" dirty="0" smtClean="0"/>
              <a:t>whomever </a:t>
            </a:r>
            <a:r>
              <a:rPr lang="en-US" baseline="0" dirty="0" smtClean="0"/>
              <a:t>is seated closest to them (beware: make sure they are seated next to someone who won’t distract them from the </a:t>
            </a:r>
            <a:r>
              <a:rPr lang="en-US" baseline="0" dirty="0" smtClean="0"/>
              <a:t>class work).  </a:t>
            </a:r>
            <a:r>
              <a:rPr lang="en-US" baseline="0" dirty="0" smtClean="0"/>
              <a:t>You will be having them think of terms using the selected root.  </a:t>
            </a:r>
          </a:p>
          <a:p>
            <a:endParaRPr lang="en-US" baseline="0" dirty="0" smtClean="0"/>
          </a:p>
          <a:p>
            <a:r>
              <a:rPr lang="en-US" baseline="0" dirty="0" smtClean="0"/>
              <a:t>Possible scaffold: If the students are unable to think of terms on their own, they can also use the dictionary to find words using the root being covered.</a:t>
            </a:r>
          </a:p>
          <a:p>
            <a:endParaRPr lang="en-US" baseline="0" dirty="0" smtClean="0"/>
          </a:p>
          <a:p>
            <a:r>
              <a:rPr lang="en-US" baseline="0" dirty="0" smtClean="0"/>
              <a:t>Teacher: “Students, now we’re going to Think Turn Talk.  First, I want everyone to look at the slide and think about the root “port.” Think for a moment about what words you may have seen which use the root </a:t>
            </a:r>
            <a:r>
              <a:rPr lang="en-US" baseline="0" dirty="0" smtClean="0"/>
              <a:t>‘port.’ Now, think!” </a:t>
            </a:r>
            <a:r>
              <a:rPr lang="en-US" baseline="0" dirty="0" smtClean="0"/>
              <a:t>(teacher allows for a few seconds of thinking time (possibly 10-15 seconds)</a:t>
            </a:r>
          </a:p>
          <a:p>
            <a:endParaRPr lang="en-US" baseline="0" dirty="0" smtClean="0"/>
          </a:p>
          <a:p>
            <a:r>
              <a:rPr lang="en-US" baseline="0" dirty="0" smtClean="0"/>
              <a:t>Teacher: “Okay, now I want you to pair up and, with your partner, come up with at least 3 words using “port.” Go!</a:t>
            </a:r>
          </a:p>
          <a:p>
            <a:endParaRPr lang="en-US" baseline="0" dirty="0" smtClean="0"/>
          </a:p>
          <a:p>
            <a:r>
              <a:rPr lang="en-US" baseline="0" dirty="0" smtClean="0"/>
              <a:t>The students will then work with their partners and come up with 3 words using “port.” The teacher should move about the room and engage with students who may be having difficulty or who are off-task.  The teacher should also prompt the students to think of words and encourage the use of the dictionary if students are observed to be experiencing too much difficulty with the exercise.</a:t>
            </a:r>
          </a:p>
          <a:p>
            <a:endParaRPr lang="en-US" baseline="0" dirty="0" smtClean="0"/>
          </a:p>
          <a:p>
            <a:r>
              <a:rPr lang="en-US" baseline="0" dirty="0" smtClean="0"/>
              <a:t>After approximately 2 minutes (the time </a:t>
            </a:r>
            <a:r>
              <a:rPr lang="en-US" baseline="0" dirty="0" smtClean="0"/>
              <a:t>you provide them will likely </a:t>
            </a:r>
            <a:r>
              <a:rPr lang="en-US" baseline="0" dirty="0" smtClean="0"/>
              <a:t>vary, as each class will experience varying degrees of difficulty with the exercise), the teacher should get the attention of the class and proceed.</a:t>
            </a:r>
          </a:p>
          <a:p>
            <a:endParaRPr lang="en-US" baseline="0" dirty="0" smtClean="0"/>
          </a:p>
          <a:p>
            <a:r>
              <a:rPr lang="en-US" baseline="0" dirty="0" smtClean="0"/>
              <a:t>Teacher: “Alright class, I heard a lot of great discussion.  Let’s hear some of those examples. </a:t>
            </a:r>
            <a:r>
              <a:rPr lang="en-US" baseline="0" dirty="0" smtClean="0"/>
              <a:t>Okay, </a:t>
            </a:r>
            <a:r>
              <a:rPr lang="en-US" baseline="0" dirty="0" smtClean="0"/>
              <a:t>Cassie, you first!” </a:t>
            </a:r>
          </a:p>
          <a:p>
            <a:r>
              <a:rPr lang="en-US" baseline="0" dirty="0" smtClean="0"/>
              <a:t>(note: some students may be eager to volunteer.  You should certainly call on them, but you should also make it clear to the class that you will be calling on everyone to share their answers, especially as they have had the opportunity to work with a partner.  However, in the case of special education or ESL students, this may not be appropriate.  Be sure to follow all Special Ed. and ESL accommodations.)</a:t>
            </a:r>
          </a:p>
          <a:p>
            <a:r>
              <a:rPr lang="en-US" baseline="0" dirty="0" smtClean="0"/>
              <a:t>Cassie (student): “We came up with </a:t>
            </a:r>
            <a:r>
              <a:rPr lang="en-US" u="sng" baseline="0" dirty="0" smtClean="0"/>
              <a:t>portal</a:t>
            </a:r>
            <a:r>
              <a:rPr lang="en-US" baseline="0" dirty="0" smtClean="0"/>
              <a:t> and </a:t>
            </a:r>
            <a:r>
              <a:rPr lang="en-US" u="sng" baseline="0" dirty="0" smtClean="0"/>
              <a:t>porter</a:t>
            </a:r>
            <a:r>
              <a:rPr lang="en-US" baseline="0" dirty="0" smtClean="0"/>
              <a:t>.”</a:t>
            </a:r>
          </a:p>
          <a:p>
            <a:r>
              <a:rPr lang="en-US" baseline="0" dirty="0" smtClean="0"/>
              <a:t>Teacher: “Very good!  Anyone else? No? Okay, Joey and Sarah, what did you come up with?”</a:t>
            </a:r>
          </a:p>
          <a:p>
            <a:r>
              <a:rPr lang="en-US" baseline="0" dirty="0" smtClean="0"/>
              <a:t>Sarah: “We had to use a dictionary.”</a:t>
            </a:r>
          </a:p>
          <a:p>
            <a:r>
              <a:rPr lang="en-US" baseline="0" dirty="0" smtClean="0"/>
              <a:t>Teacher: “That’s perfectly fine.  Let’s hear what you came up with.”</a:t>
            </a:r>
          </a:p>
          <a:p>
            <a:r>
              <a:rPr lang="en-US" baseline="0" dirty="0" smtClean="0"/>
              <a:t>Sarah: “</a:t>
            </a:r>
            <a:r>
              <a:rPr lang="en-US" u="sng" baseline="0" dirty="0" smtClean="0"/>
              <a:t>Portland</a:t>
            </a:r>
            <a:r>
              <a:rPr lang="en-US" baseline="0" dirty="0" smtClean="0"/>
              <a:t>?”</a:t>
            </a:r>
          </a:p>
          <a:p>
            <a:r>
              <a:rPr lang="en-US" baseline="0" dirty="0" smtClean="0"/>
              <a:t>Teacher: “Portland does use the root “port.” What else?”</a:t>
            </a:r>
          </a:p>
          <a:p>
            <a:r>
              <a:rPr lang="en-US" baseline="0" dirty="0" smtClean="0"/>
              <a:t>Sarah: “How about the word “</a:t>
            </a:r>
            <a:r>
              <a:rPr lang="en-US" u="sng" baseline="0" dirty="0" smtClean="0"/>
              <a:t>port</a:t>
            </a:r>
            <a:r>
              <a:rPr lang="en-US" baseline="0" dirty="0" smtClean="0"/>
              <a:t>” by itself. Is that right?”</a:t>
            </a:r>
          </a:p>
          <a:p>
            <a:r>
              <a:rPr lang="en-US" baseline="0" dirty="0" smtClean="0"/>
              <a:t>Teacher: “Excellent.  The word “port” is a common term used in English.  Very good!”</a:t>
            </a:r>
          </a:p>
          <a:p>
            <a:endParaRPr lang="en-US" baseline="0" dirty="0" smtClean="0"/>
          </a:p>
          <a:p>
            <a:r>
              <a:rPr lang="en-US" baseline="0" dirty="0" smtClean="0"/>
              <a:t>If pressed for time, you could just call on a few pairs, rather than call on all the pairs in the class.  Be careful, however, as the students may notice that you aren’t calling everyone and begin to stop </a:t>
            </a:r>
            <a:r>
              <a:rPr lang="en-US" baseline="0" dirty="0" smtClean="0"/>
              <a:t>participating.  Many students will be less interested in performing the exercise </a:t>
            </a:r>
            <a:r>
              <a:rPr lang="en-US" baseline="0" dirty="0" smtClean="0"/>
              <a:t>if they know that they can get away with </a:t>
            </a:r>
            <a:r>
              <a:rPr lang="en-US" baseline="0" dirty="0" smtClean="0"/>
              <a:t>doing nothing.  </a:t>
            </a:r>
            <a:r>
              <a:rPr lang="en-US" baseline="0" dirty="0" smtClean="0"/>
              <a:t>They need to be held accountable for the work being done in this exercise.</a:t>
            </a:r>
          </a:p>
          <a:p>
            <a:endParaRPr lang="en-US" baseline="0" dirty="0" smtClean="0"/>
          </a:p>
          <a:p>
            <a:r>
              <a:rPr lang="en-US" baseline="0" dirty="0" smtClean="0"/>
              <a:t>Once you are </a:t>
            </a:r>
            <a:r>
              <a:rPr lang="en-US" baseline="0" dirty="0" smtClean="0"/>
              <a:t>satisfied with the responses, </a:t>
            </a:r>
            <a:r>
              <a:rPr lang="en-US" baseline="0" dirty="0" smtClean="0"/>
              <a:t>you can either move on to the next root </a:t>
            </a:r>
            <a:r>
              <a:rPr lang="en-US" baseline="0" dirty="0" smtClean="0"/>
              <a:t>(located on </a:t>
            </a:r>
            <a:r>
              <a:rPr lang="en-US" baseline="0" dirty="0" smtClean="0"/>
              <a:t>the next </a:t>
            </a:r>
            <a:r>
              <a:rPr lang="en-US" baseline="0" dirty="0" smtClean="0"/>
              <a:t>slide), </a:t>
            </a:r>
            <a:r>
              <a:rPr lang="en-US" baseline="0" dirty="0" smtClean="0"/>
              <a:t>or go back to the main menu by </a:t>
            </a:r>
            <a:r>
              <a:rPr lang="en-US" baseline="0" dirty="0" smtClean="0"/>
              <a:t>clicking the </a:t>
            </a:r>
            <a:r>
              <a:rPr lang="en-US" baseline="0" dirty="0" smtClean="0"/>
              <a:t>green button which reads: “Return to </a:t>
            </a:r>
            <a:r>
              <a:rPr lang="en-US" baseline="0" dirty="0" smtClean="0"/>
              <a:t>buttons.”</a:t>
            </a:r>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 xmlns:p14="http://schemas.microsoft.com/office/powerpoint/2010/main" val="23720162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65</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66</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68</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70</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 xmlns:p14="http://schemas.microsoft.com/office/powerpoint/2010/main" val="11062686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72</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73</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74</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75</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76</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77</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78</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79</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80</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 xmlns:p14="http://schemas.microsoft.com/office/powerpoint/2010/main" val="644402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81</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82</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83</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84</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85</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86</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87</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88</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89</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90</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 xmlns:p14="http://schemas.microsoft.com/office/powerpoint/2010/main" val="291815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91</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92</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93</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94</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95</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96</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97</a:t>
            </a:fld>
            <a:endParaRPr lang="en-US" dirty="0"/>
          </a:p>
        </p:txBody>
      </p:sp>
    </p:spTree>
    <p:extLst>
      <p:ext uri="{BB962C8B-B14F-4D97-AF65-F5344CB8AC3E}">
        <p14:creationId xmlns="" xmlns:p14="http://schemas.microsoft.com/office/powerpoint/2010/main" val="30097146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98</a:t>
            </a:fld>
            <a:endParaRPr lang="en-US" dirty="0"/>
          </a:p>
        </p:txBody>
      </p:sp>
    </p:spTree>
    <p:extLst>
      <p:ext uri="{BB962C8B-B14F-4D97-AF65-F5344CB8AC3E}">
        <p14:creationId xmlns="" xmlns:p14="http://schemas.microsoft.com/office/powerpoint/2010/main" val="17365668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99</a:t>
            </a:fld>
            <a:endParaRPr lang="en-US" dirty="0"/>
          </a:p>
        </p:txBody>
      </p:sp>
    </p:spTree>
    <p:extLst>
      <p:ext uri="{BB962C8B-B14F-4D97-AF65-F5344CB8AC3E}">
        <p14:creationId xmlns="" xmlns:p14="http://schemas.microsoft.com/office/powerpoint/2010/main" val="10694176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3/28/2016 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100</a:t>
            </a:fld>
            <a:endParaRPr lang="en-US" dirty="0"/>
          </a:p>
        </p:txBody>
      </p:sp>
    </p:spTree>
    <p:extLst>
      <p:ext uri="{BB962C8B-B14F-4D97-AF65-F5344CB8AC3E}">
        <p14:creationId xmlns="" xmlns:p14="http://schemas.microsoft.com/office/powerpoint/2010/main" val="155094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10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3.xml"/><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7.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1.xml"/><Relationship Id="rId1" Type="http://schemas.openxmlformats.org/officeDocument/2006/relationships/slideLayout" Target="../slideLayouts/slideLayout3.xml"/><Relationship Id="rId4" Type="http://schemas.openxmlformats.org/officeDocument/2006/relationships/image" Target="../media/image65.jpeg"/></Relationships>
</file>

<file path=ppt/slides/_rels/slide1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image" Target="../media/image65.jpeg"/></Relationships>
</file>

<file path=ppt/slides/_rels/slide1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3.xml"/><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5.xml"/><Relationship Id="rId1" Type="http://schemas.openxmlformats.org/officeDocument/2006/relationships/slideLayout" Target="../slideLayouts/slideLayout3.xml"/><Relationship Id="rId4" Type="http://schemas.openxmlformats.org/officeDocument/2006/relationships/image" Target="../media/image67.jpeg"/></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6.xml"/><Relationship Id="rId1" Type="http://schemas.openxmlformats.org/officeDocument/2006/relationships/slideLayout" Target="../slideLayouts/slideLayout3.xml"/><Relationship Id="rId4" Type="http://schemas.openxmlformats.org/officeDocument/2006/relationships/image" Target="../media/image67.jpeg"/></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7.xml"/><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1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9.xml"/><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0.xml"/><Relationship Id="rId1" Type="http://schemas.openxmlformats.org/officeDocument/2006/relationships/slideLayout" Target="../slideLayouts/slideLayout3.xml"/><Relationship Id="rId4" Type="http://schemas.openxmlformats.org/officeDocument/2006/relationships/image" Target="../media/image70.jpeg"/></Relationships>
</file>

<file path=ppt/slides/_rels/slide1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image" Target="../media/image71.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9.xml"/><Relationship Id="rId18" Type="http://schemas.openxmlformats.org/officeDocument/2006/relationships/slide" Target="slide75.xml"/><Relationship Id="rId26" Type="http://schemas.openxmlformats.org/officeDocument/2006/relationships/slide" Target="slide99.xml"/><Relationship Id="rId3" Type="http://schemas.openxmlformats.org/officeDocument/2006/relationships/slide" Target="slide43.xml"/><Relationship Id="rId21" Type="http://schemas.openxmlformats.org/officeDocument/2006/relationships/slide" Target="slide71.xml"/><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slide" Target="slide59.xml"/><Relationship Id="rId25" Type="http://schemas.openxmlformats.org/officeDocument/2006/relationships/slide" Target="slide95.xml"/><Relationship Id="rId2" Type="http://schemas.openxmlformats.org/officeDocument/2006/relationships/notesSlide" Target="../notesSlides/notesSlide2.xml"/><Relationship Id="rId16" Type="http://schemas.openxmlformats.org/officeDocument/2006/relationships/slide" Target="slide63.xml"/><Relationship Id="rId20" Type="http://schemas.openxmlformats.org/officeDocument/2006/relationships/slide" Target="slide67.xml"/><Relationship Id="rId29" Type="http://schemas.openxmlformats.org/officeDocument/2006/relationships/slide" Target="slide115.xml"/><Relationship Id="rId1" Type="http://schemas.openxmlformats.org/officeDocument/2006/relationships/slideLayout" Target="../slideLayouts/slideLayout3.xml"/><Relationship Id="rId6" Type="http://schemas.openxmlformats.org/officeDocument/2006/relationships/slide" Target="slide31.xml"/><Relationship Id="rId11" Type="http://schemas.openxmlformats.org/officeDocument/2006/relationships/slide" Target="slide3.xml"/><Relationship Id="rId24" Type="http://schemas.openxmlformats.org/officeDocument/2006/relationships/slide" Target="slide91.xml"/><Relationship Id="rId32" Type="http://schemas.openxmlformats.org/officeDocument/2006/relationships/slide" Target="slide27.xml"/><Relationship Id="rId5" Type="http://schemas.openxmlformats.org/officeDocument/2006/relationships/slide" Target="slide47.xml"/><Relationship Id="rId15" Type="http://schemas.openxmlformats.org/officeDocument/2006/relationships/slide" Target="slide55.xml"/><Relationship Id="rId23" Type="http://schemas.openxmlformats.org/officeDocument/2006/relationships/slide" Target="slide87.xml"/><Relationship Id="rId28" Type="http://schemas.openxmlformats.org/officeDocument/2006/relationships/slide" Target="slide119.xml"/><Relationship Id="rId10" Type="http://schemas.openxmlformats.org/officeDocument/2006/relationships/slide" Target="slide35.xml"/><Relationship Id="rId19" Type="http://schemas.openxmlformats.org/officeDocument/2006/relationships/slide" Target="slide79.xml"/><Relationship Id="rId31" Type="http://schemas.openxmlformats.org/officeDocument/2006/relationships/slide" Target="slide107.xml"/><Relationship Id="rId4" Type="http://schemas.openxmlformats.org/officeDocument/2006/relationships/slide" Target="slide11.xml"/><Relationship Id="rId9" Type="http://schemas.openxmlformats.org/officeDocument/2006/relationships/slide" Target="slide19.xml"/><Relationship Id="rId14" Type="http://schemas.openxmlformats.org/officeDocument/2006/relationships/slide" Target="slide51.xml"/><Relationship Id="rId22" Type="http://schemas.openxmlformats.org/officeDocument/2006/relationships/slide" Target="slide83.xml"/><Relationship Id="rId27" Type="http://schemas.openxmlformats.org/officeDocument/2006/relationships/slide" Target="slide103.xml"/><Relationship Id="rId30" Type="http://schemas.openxmlformats.org/officeDocument/2006/relationships/slide" Target="slide11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6.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Vocabulary</a:t>
            </a:r>
            <a:endParaRPr lang="en-US" dirty="0"/>
          </a:p>
        </p:txBody>
      </p:sp>
      <p:sp>
        <p:nvSpPr>
          <p:cNvPr id="3" name="Subtitle 2"/>
          <p:cNvSpPr>
            <a:spLocks noGrp="1"/>
          </p:cNvSpPr>
          <p:nvPr>
            <p:ph type="subTitle" idx="1"/>
          </p:nvPr>
        </p:nvSpPr>
        <p:spPr>
          <a:xfrm>
            <a:off x="730249" y="4344988"/>
            <a:ext cx="7681913" cy="1293812"/>
          </a:xfrm>
        </p:spPr>
        <p:txBody>
          <a:bodyPr>
            <a:normAutofit lnSpcReduction="10000"/>
          </a:bodyPr>
          <a:lstStyle/>
          <a:p>
            <a:r>
              <a:rPr lang="en-US" dirty="0" smtClean="0"/>
              <a:t>Latin Roots</a:t>
            </a:r>
          </a:p>
          <a:p>
            <a:r>
              <a:rPr lang="en-US" dirty="0" smtClean="0"/>
              <a:t>6</a:t>
            </a:r>
            <a:r>
              <a:rPr lang="en-US" baseline="30000" dirty="0" smtClean="0"/>
              <a:t>th</a:t>
            </a:r>
            <a:r>
              <a:rPr lang="en-US" dirty="0" smtClean="0"/>
              <a:t> – 8</a:t>
            </a:r>
            <a:r>
              <a:rPr lang="en-US" baseline="30000" dirty="0" smtClean="0"/>
              <a:t>th</a:t>
            </a:r>
            <a:r>
              <a:rPr lang="en-US" dirty="0" smtClean="0"/>
              <a:t> Reading</a:t>
            </a:r>
          </a:p>
          <a:p>
            <a:r>
              <a:rPr lang="en-US" dirty="0" smtClean="0"/>
              <a:t>J. Galvan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spect</a:t>
            </a:r>
            <a:r>
              <a:rPr lang="en-US" dirty="0"/>
              <a:t>, spic </a:t>
            </a:r>
            <a:br>
              <a:rPr lang="en-US" dirty="0"/>
            </a:br>
            <a:endParaRPr lang="en-US" dirty="0">
              <a:solidFill>
                <a:schemeClr val="tx2"/>
              </a:solidFill>
            </a:endParaRPr>
          </a:p>
        </p:txBody>
      </p:sp>
      <p:sp>
        <p:nvSpPr>
          <p:cNvPr id="3" name="Text Placeholder 2"/>
          <p:cNvSpPr>
            <a:spLocks noGrp="1"/>
          </p:cNvSpPr>
          <p:nvPr>
            <p:ph type="body" sz="quarter" idx="10"/>
          </p:nvPr>
        </p:nvSpPr>
        <p:spPr>
          <a:xfrm>
            <a:off x="76200" y="1905000"/>
            <a:ext cx="89154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spect</a:t>
            </a:r>
            <a:r>
              <a:rPr lang="en-US" b="1" dirty="0" smtClean="0">
                <a:solidFill>
                  <a:srgbClr val="33CCFF"/>
                </a:solidFill>
              </a:rPr>
              <a:t>/spic</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spect</a:t>
            </a:r>
            <a:r>
              <a:rPr lang="en-US" b="1" dirty="0" smtClean="0"/>
              <a:t> or </a:t>
            </a:r>
            <a:r>
              <a:rPr lang="en-US" b="1" dirty="0" smtClean="0">
                <a:solidFill>
                  <a:srgbClr val="33CCFF"/>
                </a:solidFill>
              </a:rPr>
              <a:t>spic</a:t>
            </a:r>
            <a:r>
              <a:rPr lang="en-US" b="1" dirty="0" smtClean="0"/>
              <a:t>”</a:t>
            </a:r>
            <a:endParaRPr lang="en-US" dirty="0" smtClean="0"/>
          </a:p>
          <a:p>
            <a:pPr lvl="1"/>
            <a:r>
              <a:rPr lang="en-US" dirty="0" smtClean="0"/>
              <a:t>Example: “</a:t>
            </a:r>
            <a:r>
              <a:rPr lang="en-US" b="1" dirty="0" smtClean="0">
                <a:solidFill>
                  <a:srgbClr val="33CCFF"/>
                </a:solidFill>
              </a:rPr>
              <a:t>Spectator</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334000" y="1676400"/>
            <a:ext cx="2362200" cy="923330"/>
          </a:xfrm>
          <a:prstGeom prst="rect">
            <a:avLst/>
          </a:prstGeom>
          <a:noFill/>
        </p:spPr>
        <p:txBody>
          <a:bodyPr wrap="square" rtlCol="0">
            <a:spAutoFit/>
          </a:bodyPr>
          <a:lstStyle/>
          <a:p>
            <a:r>
              <a:rPr lang="en-US" i="1" dirty="0" smtClean="0"/>
              <a:t>A </a:t>
            </a:r>
            <a:r>
              <a:rPr lang="en-US" b="1" i="1" u="sng" dirty="0" smtClean="0">
                <a:solidFill>
                  <a:srgbClr val="33CCFF"/>
                </a:solidFill>
              </a:rPr>
              <a:t>spectator</a:t>
            </a:r>
            <a:r>
              <a:rPr lang="en-US" i="1" dirty="0" smtClean="0"/>
              <a:t> is someone who is watching an event or game.</a:t>
            </a:r>
            <a:endParaRPr lang="en-US" dirty="0"/>
          </a:p>
        </p:txBody>
      </p:sp>
      <p:pic>
        <p:nvPicPr>
          <p:cNvPr id="11" name="Picture 10" descr="C:\Documents and Settings\jgalvan\Local Settings\Temporary Internet Files\Content.IE5\HIZVHV5U\MC900199617[1].wmf"/>
          <p:cNvPicPr/>
          <p:nvPr/>
        </p:nvPicPr>
        <p:blipFill>
          <a:blip r:embed="rId4" cstate="print"/>
          <a:stretch>
            <a:fillRect/>
          </a:stretch>
        </p:blipFill>
        <p:spPr bwMode="auto">
          <a:xfrm>
            <a:off x="2362200" y="990600"/>
            <a:ext cx="29718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fer</a:t>
            </a:r>
            <a:r>
              <a:rPr lang="en-US" dirty="0"/>
              <a:t>, </a:t>
            </a:r>
            <a:r>
              <a:rPr lang="en-US" dirty="0" err="1"/>
              <a:t>ferra</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438400"/>
            <a:ext cx="8763000" cy="4191000"/>
          </a:xfrm>
        </p:spPr>
        <p:txBody>
          <a:bodyPr>
            <a:normAutofit fontScale="77500" lnSpcReduction="20000"/>
          </a:bodyPr>
          <a:lstStyle/>
          <a:p>
            <a:r>
              <a:rPr lang="en-US" b="1" u="sng" dirty="0" smtClean="0"/>
              <a:t>Examples:</a:t>
            </a:r>
            <a:r>
              <a:rPr lang="en-US" dirty="0" smtClean="0"/>
              <a:t>  </a:t>
            </a:r>
          </a:p>
          <a:p>
            <a:pPr lvl="1"/>
            <a:r>
              <a:rPr lang="en-US" b="1" dirty="0" smtClean="0">
                <a:solidFill>
                  <a:srgbClr val="33CCFF"/>
                </a:solidFill>
              </a:rPr>
              <a:t>transfer</a:t>
            </a:r>
          </a:p>
          <a:p>
            <a:pPr lvl="2"/>
            <a:r>
              <a:rPr lang="en-US" dirty="0" smtClean="0"/>
              <a:t>to move from one place, school, job etc to another, or to make someone do this, especially within the same organization; to move from one place to another, or to move something from one place to another; to move money from one account or institution to another</a:t>
            </a:r>
          </a:p>
          <a:p>
            <a:pPr lvl="1"/>
            <a:r>
              <a:rPr lang="en-US" b="1" dirty="0" smtClean="0">
                <a:solidFill>
                  <a:srgbClr val="33CCFF"/>
                </a:solidFill>
              </a:rPr>
              <a:t>ferry</a:t>
            </a:r>
          </a:p>
          <a:p>
            <a:pPr lvl="2"/>
            <a:r>
              <a:rPr lang="en-US" dirty="0" smtClean="0"/>
              <a:t>a boat that carries people or goods across a river or a narrow area of water; to carry people or things a short distance from one place to another in a boat or other vehicle  </a:t>
            </a:r>
          </a:p>
          <a:p>
            <a:pPr lvl="1"/>
            <a:r>
              <a:rPr lang="en-US" b="1" dirty="0" smtClean="0">
                <a:solidFill>
                  <a:srgbClr val="33CCFF"/>
                </a:solidFill>
              </a:rPr>
              <a:t>suffer</a:t>
            </a:r>
          </a:p>
          <a:p>
            <a:pPr lvl="2"/>
            <a:r>
              <a:rPr lang="en-US" dirty="0" smtClean="0"/>
              <a:t>to experience physical or mental pain; to become worse in quality because a bad situation is affecting something or because nobody is taking care of it </a:t>
            </a:r>
          </a:p>
          <a:p>
            <a:pPr lvl="1"/>
            <a:r>
              <a:rPr lang="en-US" b="1" dirty="0" smtClean="0">
                <a:solidFill>
                  <a:srgbClr val="33CCFF"/>
                </a:solidFill>
              </a:rPr>
              <a:t>defer</a:t>
            </a:r>
          </a:p>
          <a:p>
            <a:pPr lvl="2"/>
            <a:r>
              <a:rPr lang="en-US" dirty="0" smtClean="0"/>
              <a:t>to delay something until a later date; (</a:t>
            </a:r>
            <a:r>
              <a:rPr lang="en-US" i="1" dirty="0" smtClean="0"/>
              <a:t>defer</a:t>
            </a:r>
            <a:r>
              <a:rPr lang="en-US" dirty="0" smtClean="0"/>
              <a:t> to somebody/something) to agree to accept someone's opinion or decision because you have respect for that person</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486400" y="1219200"/>
            <a:ext cx="3276600" cy="1354217"/>
          </a:xfrm>
          <a:prstGeom prst="rect">
            <a:avLst/>
          </a:prstGeom>
          <a:noFill/>
        </p:spPr>
        <p:txBody>
          <a:bodyPr wrap="square" rtlCol="0">
            <a:spAutoFit/>
          </a:bodyPr>
          <a:lstStyle/>
          <a:p>
            <a:r>
              <a:rPr lang="en-US" sz="1600" dirty="0" smtClean="0"/>
              <a:t>To</a:t>
            </a:r>
            <a:r>
              <a:rPr lang="en-US" sz="1600" i="1" dirty="0" smtClean="0"/>
              <a:t> </a:t>
            </a:r>
            <a:r>
              <a:rPr lang="en-US" sz="1600" b="1" i="1" u="sng" dirty="0" smtClean="0">
                <a:solidFill>
                  <a:srgbClr val="33CCFF"/>
                </a:solidFill>
              </a:rPr>
              <a:t>transfer</a:t>
            </a:r>
            <a:r>
              <a:rPr lang="en-US" sz="1600" i="1" dirty="0" smtClean="0"/>
              <a:t> </a:t>
            </a:r>
            <a:r>
              <a:rPr lang="en-US" sz="1600" dirty="0" smtClean="0"/>
              <a:t>is</a:t>
            </a:r>
            <a:r>
              <a:rPr lang="en-US" sz="1600" i="1" dirty="0" smtClean="0"/>
              <a:t> </a:t>
            </a:r>
            <a:r>
              <a:rPr lang="en-US" sz="1600" dirty="0" smtClean="0"/>
              <a:t>to move from one place, school, job, etc. to another; or to make someone do this, especially within the same organization.</a:t>
            </a:r>
          </a:p>
          <a:p>
            <a:endParaRPr lang="en-US" dirty="0"/>
          </a:p>
        </p:txBody>
      </p:sp>
      <p:pic>
        <p:nvPicPr>
          <p:cNvPr id="11" name="Picture 10" descr="C:\Documents and Settings\jgalvan\Local Settings\Temporary Internet Files\Content.IE5\WZ78V2TG\MC900104546[1].wmf"/>
          <p:cNvPicPr/>
          <p:nvPr/>
        </p:nvPicPr>
        <p:blipFill>
          <a:blip r:embed="rId4" cstate="print"/>
          <a:stretch>
            <a:fillRect/>
          </a:stretch>
        </p:blipFill>
        <p:spPr bwMode="auto">
          <a:xfrm>
            <a:off x="2971800" y="762000"/>
            <a:ext cx="24771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fer</a:t>
            </a:r>
            <a:r>
              <a:rPr lang="en-US" dirty="0"/>
              <a:t>, </a:t>
            </a:r>
            <a:r>
              <a:rPr lang="en-US" dirty="0" err="1"/>
              <a:t>ferra</a:t>
            </a:r>
            <a:endParaRPr lang="en-US" dirty="0">
              <a:solidFill>
                <a:schemeClr val="tx2"/>
              </a:solidFill>
            </a:endParaRPr>
          </a:p>
        </p:txBody>
      </p:sp>
      <p:sp>
        <p:nvSpPr>
          <p:cNvPr id="3" name="Text Placeholder 2"/>
          <p:cNvSpPr>
            <a:spLocks noGrp="1"/>
          </p:cNvSpPr>
          <p:nvPr>
            <p:ph type="body" sz="quarter" idx="10"/>
          </p:nvPr>
        </p:nvSpPr>
        <p:spPr>
          <a:xfrm>
            <a:off x="152400" y="1981200"/>
            <a:ext cx="8763000" cy="4648200"/>
          </a:xfrm>
        </p:spPr>
        <p:txBody>
          <a:bodyPr>
            <a:normAutofit fontScale="77500" lnSpcReduction="20000"/>
          </a:bodyPr>
          <a:lstStyle/>
          <a:p>
            <a:endParaRPr lang="en-US" dirty="0" smtClean="0"/>
          </a:p>
          <a:p>
            <a:endParaRPr lang="en-US" dirty="0" smtClean="0"/>
          </a:p>
          <a:p>
            <a:pPr>
              <a:buNone/>
            </a:pPr>
            <a:r>
              <a:rPr lang="en-US" b="1" u="sng" dirty="0" smtClean="0"/>
              <a:t>Positive/Negative Questions: </a:t>
            </a:r>
            <a:r>
              <a:rPr lang="en-US" dirty="0" smtClean="0"/>
              <a:t> </a:t>
            </a:r>
          </a:p>
          <a:p>
            <a:r>
              <a:rPr lang="en-US" dirty="0" smtClean="0"/>
              <a:t>Do the following words use “</a:t>
            </a:r>
            <a:r>
              <a:rPr lang="en-US" b="1" i="1" dirty="0" err="1" smtClean="0">
                <a:solidFill>
                  <a:srgbClr val="33CCFF"/>
                </a:solidFill>
              </a:rPr>
              <a:t>fer</a:t>
            </a:r>
            <a:r>
              <a:rPr lang="en-US" b="1" i="1" dirty="0" smtClean="0">
                <a:solidFill>
                  <a:srgbClr val="33CCFF"/>
                </a:solidFill>
              </a:rPr>
              <a:t> </a:t>
            </a:r>
            <a:r>
              <a:rPr lang="en-US" b="1" i="1" dirty="0" smtClean="0"/>
              <a:t>or</a:t>
            </a:r>
            <a:r>
              <a:rPr lang="en-US" b="1" i="1" dirty="0" smtClean="0">
                <a:solidFill>
                  <a:srgbClr val="33CCFF"/>
                </a:solidFill>
              </a:rPr>
              <a:t> </a:t>
            </a:r>
            <a:r>
              <a:rPr lang="en-US" b="1" i="1" dirty="0" err="1" smtClean="0">
                <a:solidFill>
                  <a:srgbClr val="33CCFF"/>
                </a:solidFill>
              </a:rPr>
              <a:t>ferra</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Confer</a:t>
            </a:r>
          </a:p>
          <a:p>
            <a:pPr lvl="2"/>
            <a:r>
              <a:rPr lang="en-US" dirty="0" smtClean="0"/>
              <a:t>to discuss something with other people, so that everyone can express their opinions and decide on something </a:t>
            </a:r>
          </a:p>
          <a:p>
            <a:pPr lvl="1"/>
            <a:r>
              <a:rPr lang="en-US" b="1" dirty="0" smtClean="0">
                <a:solidFill>
                  <a:srgbClr val="33CCFF"/>
                </a:solidFill>
              </a:rPr>
              <a:t>Affected</a:t>
            </a:r>
          </a:p>
          <a:p>
            <a:pPr lvl="1"/>
            <a:r>
              <a:rPr lang="en-US" b="1" dirty="0" smtClean="0">
                <a:solidFill>
                  <a:srgbClr val="33CCFF"/>
                </a:solidFill>
              </a:rPr>
              <a:t>Conference</a:t>
            </a:r>
          </a:p>
          <a:p>
            <a:pPr lvl="2"/>
            <a:r>
              <a:rPr lang="en-US" dirty="0" smtClean="0"/>
              <a:t>a large formal meeting where a lot of people discuss important matters such as business, politics, or science, especially for several days; a private meeting for a few people to have formal discussions; a group of teams that play against each other to see who is the best</a:t>
            </a:r>
          </a:p>
          <a:p>
            <a:pPr lvl="1"/>
            <a:r>
              <a:rPr lang="en-US" b="1" dirty="0" smtClean="0">
                <a:solidFill>
                  <a:srgbClr val="33CCFF"/>
                </a:solidFill>
              </a:rPr>
              <a:t>Fencing</a:t>
            </a:r>
          </a:p>
          <a:p>
            <a:pPr lvl="1"/>
            <a:r>
              <a:rPr lang="en-US" b="1" dirty="0" smtClean="0">
                <a:solidFill>
                  <a:srgbClr val="33CCFF"/>
                </a:solidFill>
              </a:rPr>
              <a:t>Proliferate</a:t>
            </a:r>
          </a:p>
          <a:p>
            <a:pPr lvl="2"/>
            <a:r>
              <a:rPr lang="en-US" dirty="0" smtClean="0"/>
              <a:t>if something proliferates, it increases quickly and spreads to many different places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4876800" y="1143000"/>
            <a:ext cx="3352800" cy="1354217"/>
          </a:xfrm>
          <a:prstGeom prst="rect">
            <a:avLst/>
          </a:prstGeom>
          <a:noFill/>
        </p:spPr>
        <p:txBody>
          <a:bodyPr wrap="square" rtlCol="0">
            <a:spAutoFit/>
          </a:bodyPr>
          <a:lstStyle/>
          <a:p>
            <a:r>
              <a:rPr lang="en-US" sz="1600" dirty="0" smtClean="0"/>
              <a:t>To</a:t>
            </a:r>
            <a:r>
              <a:rPr lang="en-US" sz="1600" i="1" dirty="0" smtClean="0"/>
              <a:t> </a:t>
            </a:r>
            <a:r>
              <a:rPr lang="en-US" sz="1600" b="1" i="1" u="sng" dirty="0" smtClean="0">
                <a:solidFill>
                  <a:srgbClr val="33CCFF"/>
                </a:solidFill>
              </a:rPr>
              <a:t>transfer</a:t>
            </a:r>
            <a:r>
              <a:rPr lang="en-US" sz="1600" i="1" dirty="0" smtClean="0"/>
              <a:t> </a:t>
            </a:r>
            <a:r>
              <a:rPr lang="en-US" sz="1600" dirty="0" smtClean="0"/>
              <a:t>is</a:t>
            </a:r>
            <a:r>
              <a:rPr lang="en-US" sz="1600" i="1" dirty="0" smtClean="0"/>
              <a:t> </a:t>
            </a:r>
            <a:r>
              <a:rPr lang="en-US" sz="1600" dirty="0" smtClean="0"/>
              <a:t>to move from one place, school, job, etc. to another; or, to make someone do this, especially within the same organization.</a:t>
            </a:r>
          </a:p>
          <a:p>
            <a:endParaRPr lang="en-US" dirty="0"/>
          </a:p>
        </p:txBody>
      </p:sp>
      <p:pic>
        <p:nvPicPr>
          <p:cNvPr id="7" name="Picture 6" descr="C:\Documents and Settings\jgalvan\Local Settings\Temporary Internet Files\Content.IE5\WZ78V2TG\MC900104546[1].wmf"/>
          <p:cNvPicPr/>
          <p:nvPr/>
        </p:nvPicPr>
        <p:blipFill>
          <a:blip r:embed="rId4" cstate="print"/>
          <a:stretch>
            <a:fillRect/>
          </a:stretch>
        </p:blipFill>
        <p:spPr bwMode="auto">
          <a:xfrm>
            <a:off x="2590800" y="685800"/>
            <a:ext cx="22860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fer</a:t>
            </a:r>
            <a:r>
              <a:rPr lang="en-US" dirty="0"/>
              <a:t>, </a:t>
            </a:r>
            <a:r>
              <a:rPr lang="en-US" dirty="0" err="1"/>
              <a:t>ferra</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fer</a:t>
            </a:r>
            <a:r>
              <a:rPr lang="en-US" b="1" dirty="0" smtClean="0">
                <a:solidFill>
                  <a:srgbClr val="33CCFF"/>
                </a:solidFill>
              </a:rPr>
              <a:t> or </a:t>
            </a:r>
            <a:r>
              <a:rPr lang="en-US" b="1" dirty="0" err="1" smtClean="0">
                <a:solidFill>
                  <a:srgbClr val="33CCFF"/>
                </a:solidFill>
              </a:rPr>
              <a:t>ferra</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fer</a:t>
            </a:r>
            <a:r>
              <a:rPr lang="en-US" b="1" dirty="0" smtClean="0"/>
              <a:t> or </a:t>
            </a:r>
            <a:r>
              <a:rPr lang="en-US" b="1" dirty="0" err="1" smtClean="0">
                <a:solidFill>
                  <a:srgbClr val="33CCFF"/>
                </a:solidFill>
              </a:rPr>
              <a:t>ferra</a:t>
            </a:r>
            <a:r>
              <a:rPr lang="en-US" b="1" dirty="0" smtClean="0"/>
              <a:t>”</a:t>
            </a:r>
            <a:endParaRPr lang="en-US" dirty="0" smtClean="0"/>
          </a:p>
          <a:p>
            <a:pPr lvl="1"/>
            <a:r>
              <a:rPr lang="en-US" dirty="0" smtClean="0"/>
              <a:t>Example: “</a:t>
            </a:r>
            <a:r>
              <a:rPr lang="en-US" b="1" dirty="0" smtClean="0">
                <a:solidFill>
                  <a:srgbClr val="33CCFF"/>
                </a:solidFill>
              </a:rPr>
              <a:t>transfer</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029200" y="1676400"/>
            <a:ext cx="3276600" cy="1354217"/>
          </a:xfrm>
          <a:prstGeom prst="rect">
            <a:avLst/>
          </a:prstGeom>
          <a:noFill/>
        </p:spPr>
        <p:txBody>
          <a:bodyPr wrap="square" rtlCol="0">
            <a:spAutoFit/>
          </a:bodyPr>
          <a:lstStyle/>
          <a:p>
            <a:r>
              <a:rPr lang="en-US" sz="1600" dirty="0" smtClean="0"/>
              <a:t>To</a:t>
            </a:r>
            <a:r>
              <a:rPr lang="en-US" sz="1600" i="1" dirty="0" smtClean="0"/>
              <a:t> </a:t>
            </a:r>
            <a:r>
              <a:rPr lang="en-US" sz="1600" b="1" i="1" u="sng" dirty="0" smtClean="0">
                <a:solidFill>
                  <a:srgbClr val="33CCFF"/>
                </a:solidFill>
              </a:rPr>
              <a:t>transfer</a:t>
            </a:r>
            <a:r>
              <a:rPr lang="en-US" sz="1600" i="1" dirty="0" smtClean="0"/>
              <a:t> </a:t>
            </a:r>
            <a:r>
              <a:rPr lang="en-US" sz="1600" dirty="0" smtClean="0"/>
              <a:t>is</a:t>
            </a:r>
            <a:r>
              <a:rPr lang="en-US" sz="1600" i="1" dirty="0" smtClean="0"/>
              <a:t> </a:t>
            </a:r>
            <a:r>
              <a:rPr lang="en-US" sz="1600" dirty="0" smtClean="0"/>
              <a:t>to move from one place, school, job, etc. to another; or to make someone do this, especially within the same organization.</a:t>
            </a:r>
          </a:p>
          <a:p>
            <a:endParaRPr lang="en-US" dirty="0"/>
          </a:p>
        </p:txBody>
      </p:sp>
      <p:pic>
        <p:nvPicPr>
          <p:cNvPr id="8" name="Picture 7" descr="C:\Documents and Settings\jgalvan\Local Settings\Temporary Internet Files\Content.IE5\WZ78V2TG\MC900104546[1].wmf"/>
          <p:cNvPicPr/>
          <p:nvPr/>
        </p:nvPicPr>
        <p:blipFill>
          <a:blip r:embed="rId4" cstate="print"/>
          <a:stretch>
            <a:fillRect/>
          </a:stretch>
        </p:blipFill>
        <p:spPr bwMode="auto">
          <a:xfrm>
            <a:off x="2286000" y="1143000"/>
            <a:ext cx="27444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luc</a:t>
            </a:r>
            <a:r>
              <a:rPr lang="en-US" dirty="0" smtClean="0"/>
              <a:t>, </a:t>
            </a:r>
            <a:r>
              <a:rPr lang="en-US" dirty="0" err="1" smtClean="0"/>
              <a:t>lum</a:t>
            </a:r>
            <a:r>
              <a:rPr lang="en-US" dirty="0" smtClean="0"/>
              <a:t>, </a:t>
            </a:r>
            <a:r>
              <a:rPr lang="en-US" dirty="0" err="1" smtClean="0"/>
              <a:t>lun</a:t>
            </a:r>
            <a:r>
              <a:rPr lang="en-US" dirty="0" smtClean="0"/>
              <a:t>, </a:t>
            </a:r>
            <a:r>
              <a:rPr lang="en-US" dirty="0" err="1" smtClean="0"/>
              <a:t>lus</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Light; to shine</a:t>
            </a:r>
            <a:endParaRPr lang="en-US" dirty="0" smtClean="0"/>
          </a:p>
          <a:p>
            <a:r>
              <a:rPr lang="en-US" i="1" u="sng" dirty="0" smtClean="0"/>
              <a:t>Example</a:t>
            </a:r>
            <a:r>
              <a:rPr lang="en-US" i="1" dirty="0" smtClean="0"/>
              <a:t>:  </a:t>
            </a:r>
            <a:r>
              <a:rPr lang="en-US" dirty="0" smtClean="0"/>
              <a:t>When something is </a:t>
            </a:r>
            <a:r>
              <a:rPr lang="en-US" b="1" i="1" u="sng" dirty="0" smtClean="0">
                <a:solidFill>
                  <a:srgbClr val="33CCFF"/>
                </a:solidFill>
              </a:rPr>
              <a:t>luminous</a:t>
            </a:r>
            <a:r>
              <a:rPr lang="en-US" i="1" dirty="0" smtClean="0"/>
              <a:t>, it is </a:t>
            </a:r>
            <a:r>
              <a:rPr lang="en-US" dirty="0" smtClean="0"/>
              <a:t>very brightly colored, especially in green, pink, or yellow.</a:t>
            </a:r>
            <a:endParaRPr lang="en-US" i="1" dirty="0" smtClean="0"/>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luc</a:t>
            </a:r>
            <a:r>
              <a:rPr lang="en-US" dirty="0"/>
              <a:t>, </a:t>
            </a:r>
            <a:r>
              <a:rPr lang="en-US" dirty="0" err="1"/>
              <a:t>lum</a:t>
            </a:r>
            <a:r>
              <a:rPr lang="en-US" dirty="0"/>
              <a:t>, </a:t>
            </a:r>
            <a:r>
              <a:rPr lang="en-US" dirty="0" err="1"/>
              <a:t>lun</a:t>
            </a:r>
            <a:r>
              <a:rPr lang="en-US" dirty="0"/>
              <a:t>, </a:t>
            </a:r>
            <a:r>
              <a:rPr lang="en-US" dirty="0" err="1"/>
              <a:t>lus</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362200"/>
            <a:ext cx="8763000" cy="4343400"/>
          </a:xfrm>
        </p:spPr>
        <p:txBody>
          <a:bodyPr>
            <a:normAutofit fontScale="85000" lnSpcReduction="20000"/>
          </a:bodyPr>
          <a:lstStyle/>
          <a:p>
            <a:endParaRPr lang="en-US" b="1" u="sng" dirty="0" smtClean="0"/>
          </a:p>
          <a:p>
            <a:r>
              <a:rPr lang="en-US" b="1" u="sng" dirty="0" smtClean="0"/>
              <a:t>Examples:</a:t>
            </a:r>
            <a:r>
              <a:rPr lang="en-US" dirty="0" smtClean="0"/>
              <a:t>  </a:t>
            </a:r>
          </a:p>
          <a:p>
            <a:pPr lvl="1"/>
            <a:r>
              <a:rPr lang="en-US" b="1" dirty="0" smtClean="0">
                <a:solidFill>
                  <a:srgbClr val="33CCFF"/>
                </a:solidFill>
              </a:rPr>
              <a:t>luminous</a:t>
            </a:r>
          </a:p>
          <a:p>
            <a:pPr lvl="2"/>
            <a:r>
              <a:rPr lang="en-US" dirty="0" smtClean="0"/>
              <a:t>shining in the dark; very brightly colored, especially in green, pink, or yellow</a:t>
            </a:r>
          </a:p>
          <a:p>
            <a:pPr lvl="1"/>
            <a:r>
              <a:rPr lang="en-US" b="1" dirty="0" smtClean="0">
                <a:solidFill>
                  <a:srgbClr val="33CCFF"/>
                </a:solidFill>
              </a:rPr>
              <a:t>lucid</a:t>
            </a:r>
          </a:p>
          <a:p>
            <a:pPr lvl="2"/>
            <a:r>
              <a:rPr lang="en-US" dirty="0" smtClean="0"/>
              <a:t>expressed in a way that is clear and easy to understand; able to understand and think clearly (used especially about someone who is not always able to do this) </a:t>
            </a:r>
          </a:p>
          <a:p>
            <a:pPr lvl="1"/>
            <a:r>
              <a:rPr lang="en-US" b="1" dirty="0" smtClean="0">
                <a:solidFill>
                  <a:srgbClr val="33CCFF"/>
                </a:solidFill>
              </a:rPr>
              <a:t>luminary</a:t>
            </a:r>
          </a:p>
          <a:p>
            <a:pPr lvl="2"/>
            <a:r>
              <a:rPr lang="en-US" dirty="0" smtClean="0"/>
              <a:t>someone who is very famous or highly respected for their skill at doing something or their knowledge of a particular subject </a:t>
            </a:r>
          </a:p>
          <a:p>
            <a:pPr lvl="1"/>
            <a:r>
              <a:rPr lang="en-US" b="1" dirty="0" smtClean="0">
                <a:solidFill>
                  <a:srgbClr val="33CCFF"/>
                </a:solidFill>
              </a:rPr>
              <a:t>luster</a:t>
            </a:r>
          </a:p>
          <a:p>
            <a:pPr lvl="2"/>
            <a:r>
              <a:rPr lang="en-US" dirty="0" smtClean="0"/>
              <a:t>an attractive shiny appearance; the quality that makes something interesting or exciting</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029200" y="1447800"/>
            <a:ext cx="2971800" cy="1107996"/>
          </a:xfrm>
          <a:prstGeom prst="rect">
            <a:avLst/>
          </a:prstGeom>
          <a:noFill/>
        </p:spPr>
        <p:txBody>
          <a:bodyPr wrap="square" rtlCol="0">
            <a:spAutoFit/>
          </a:bodyPr>
          <a:lstStyle/>
          <a:p>
            <a:r>
              <a:rPr lang="en-US" sz="1600" i="1" dirty="0" smtClean="0"/>
              <a:t>“</a:t>
            </a:r>
            <a:r>
              <a:rPr lang="en-US" sz="1600" dirty="0" smtClean="0"/>
              <a:t>When something is </a:t>
            </a:r>
            <a:r>
              <a:rPr lang="en-US" sz="1600" b="1" i="1" u="sng" dirty="0" smtClean="0">
                <a:solidFill>
                  <a:srgbClr val="33CCFF"/>
                </a:solidFill>
              </a:rPr>
              <a:t>luminous</a:t>
            </a:r>
            <a:r>
              <a:rPr lang="en-US" sz="1600" i="1" dirty="0" smtClean="0"/>
              <a:t>, </a:t>
            </a:r>
            <a:r>
              <a:rPr lang="en-US" sz="1600" dirty="0" smtClean="0"/>
              <a:t>it is very brightly colored, especially in green, pink, or yellow.”</a:t>
            </a:r>
          </a:p>
          <a:p>
            <a:endParaRPr lang="en-US" dirty="0"/>
          </a:p>
        </p:txBody>
      </p:sp>
      <p:pic>
        <p:nvPicPr>
          <p:cNvPr id="10" name="Picture 9" descr="C:\Documents and Settings\jgalvan\Local Settings\Temporary Internet Files\Content.IE5\MF1ATGSC\Electro_Magnet_Graph[1].JPG"/>
          <p:cNvPicPr/>
          <p:nvPr/>
        </p:nvPicPr>
        <p:blipFill>
          <a:blip r:embed="rId4" cstate="print"/>
          <a:stretch>
            <a:fillRect/>
          </a:stretch>
        </p:blipFill>
        <p:spPr bwMode="auto">
          <a:xfrm>
            <a:off x="2438400" y="914400"/>
            <a:ext cx="26289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luc</a:t>
            </a:r>
            <a:r>
              <a:rPr lang="en-US" dirty="0"/>
              <a:t>, </a:t>
            </a:r>
            <a:r>
              <a:rPr lang="en-US" dirty="0" err="1"/>
              <a:t>lum</a:t>
            </a:r>
            <a:r>
              <a:rPr lang="en-US" dirty="0"/>
              <a:t>, </a:t>
            </a:r>
            <a:r>
              <a:rPr lang="en-US" dirty="0" err="1"/>
              <a:t>lun</a:t>
            </a:r>
            <a:r>
              <a:rPr lang="en-US" dirty="0"/>
              <a:t>, </a:t>
            </a:r>
            <a:r>
              <a:rPr lang="en-US" dirty="0" err="1"/>
              <a:t>lus</a:t>
            </a:r>
            <a:endParaRPr lang="en-US" dirty="0">
              <a:solidFill>
                <a:schemeClr val="tx2"/>
              </a:solidFill>
            </a:endParaRPr>
          </a:p>
        </p:txBody>
      </p:sp>
      <p:sp>
        <p:nvSpPr>
          <p:cNvPr id="3" name="Text Placeholder 2"/>
          <p:cNvSpPr>
            <a:spLocks noGrp="1"/>
          </p:cNvSpPr>
          <p:nvPr>
            <p:ph type="body" sz="quarter" idx="10"/>
          </p:nvPr>
        </p:nvSpPr>
        <p:spPr>
          <a:xfrm>
            <a:off x="152400" y="2362200"/>
            <a:ext cx="8839200" cy="4267200"/>
          </a:xfrm>
        </p:spPr>
        <p:txBody>
          <a:bodyPr>
            <a:normAutofit fontScale="85000" lnSpcReduction="20000"/>
          </a:bodyPr>
          <a:lstStyle/>
          <a:p>
            <a:endParaRPr lang="en-US" dirty="0" smtClean="0"/>
          </a:p>
          <a:p>
            <a:endParaRPr lang="en-US" dirty="0" smtClean="0"/>
          </a:p>
          <a:p>
            <a:pPr>
              <a:buNone/>
            </a:pPr>
            <a:r>
              <a:rPr lang="en-US" b="1" u="sng" dirty="0" smtClean="0"/>
              <a:t>Positive/Negative Questions: </a:t>
            </a:r>
            <a:r>
              <a:rPr lang="en-US" dirty="0" smtClean="0"/>
              <a:t> </a:t>
            </a:r>
          </a:p>
          <a:p>
            <a:r>
              <a:rPr lang="en-US" sz="2800" dirty="0" smtClean="0"/>
              <a:t>Do the following words use “</a:t>
            </a:r>
            <a:r>
              <a:rPr lang="en-US" sz="2800" b="1" i="1" dirty="0" err="1" smtClean="0">
                <a:solidFill>
                  <a:srgbClr val="33CCFF"/>
                </a:solidFill>
              </a:rPr>
              <a:t>luc</a:t>
            </a:r>
            <a:r>
              <a:rPr lang="en-US" sz="2800" b="1" i="1" dirty="0" smtClean="0">
                <a:solidFill>
                  <a:srgbClr val="33CCFF"/>
                </a:solidFill>
              </a:rPr>
              <a:t>, </a:t>
            </a:r>
            <a:r>
              <a:rPr lang="en-US" sz="2800" b="1" i="1" dirty="0" err="1" smtClean="0">
                <a:solidFill>
                  <a:srgbClr val="33CCFF"/>
                </a:solidFill>
              </a:rPr>
              <a:t>lum</a:t>
            </a:r>
            <a:r>
              <a:rPr lang="en-US" sz="2800" b="1" i="1" dirty="0" smtClean="0">
                <a:solidFill>
                  <a:srgbClr val="33CCFF"/>
                </a:solidFill>
              </a:rPr>
              <a:t>, </a:t>
            </a:r>
            <a:r>
              <a:rPr lang="en-US" sz="2800" b="1" i="1" dirty="0" err="1" smtClean="0">
                <a:solidFill>
                  <a:srgbClr val="33CCFF"/>
                </a:solidFill>
              </a:rPr>
              <a:t>lun</a:t>
            </a:r>
            <a:r>
              <a:rPr lang="en-US" sz="2800" b="1" i="1" dirty="0" smtClean="0">
                <a:solidFill>
                  <a:srgbClr val="33CCFF"/>
                </a:solidFill>
              </a:rPr>
              <a:t>, </a:t>
            </a:r>
            <a:r>
              <a:rPr lang="en-US" sz="2800" b="1" i="1" dirty="0" smtClean="0"/>
              <a:t>or</a:t>
            </a:r>
            <a:r>
              <a:rPr lang="en-US" sz="2800" b="1" i="1" dirty="0" smtClean="0">
                <a:solidFill>
                  <a:srgbClr val="33CCFF"/>
                </a:solidFill>
              </a:rPr>
              <a:t> </a:t>
            </a:r>
            <a:r>
              <a:rPr lang="en-US" sz="2800" b="1" i="1" dirty="0" err="1" smtClean="0">
                <a:solidFill>
                  <a:srgbClr val="33CCFF"/>
                </a:solidFill>
              </a:rPr>
              <a:t>lus</a:t>
            </a:r>
            <a:r>
              <a:rPr lang="en-US" sz="2800" dirty="0" smtClean="0"/>
              <a:t>?” (“</a:t>
            </a:r>
            <a:r>
              <a:rPr lang="en-US" sz="2800" b="1" dirty="0" smtClean="0">
                <a:solidFill>
                  <a:srgbClr val="33CCFF"/>
                </a:solidFill>
              </a:rPr>
              <a:t>Yes</a:t>
            </a:r>
            <a:r>
              <a:rPr lang="en-US" sz="2800" dirty="0" smtClean="0"/>
              <a:t>” or “</a:t>
            </a:r>
            <a:r>
              <a:rPr lang="en-US" sz="2800" b="1" dirty="0" smtClean="0">
                <a:solidFill>
                  <a:srgbClr val="33CCFF"/>
                </a:solidFill>
              </a:rPr>
              <a:t>No</a:t>
            </a:r>
            <a:r>
              <a:rPr lang="en-US" sz="2800" dirty="0" smtClean="0"/>
              <a:t>”)</a:t>
            </a:r>
          </a:p>
          <a:p>
            <a:pPr lvl="1"/>
            <a:r>
              <a:rPr lang="en-US" b="1" dirty="0" smtClean="0">
                <a:solidFill>
                  <a:srgbClr val="33CCFF"/>
                </a:solidFill>
              </a:rPr>
              <a:t>Translucent</a:t>
            </a:r>
          </a:p>
          <a:p>
            <a:pPr lvl="2"/>
            <a:r>
              <a:rPr lang="en-US" dirty="0" smtClean="0"/>
              <a:t>not transparent, but clear enough to allow light to pass through</a:t>
            </a:r>
          </a:p>
          <a:p>
            <a:pPr lvl="1"/>
            <a:r>
              <a:rPr lang="en-US" b="1" dirty="0" smtClean="0">
                <a:solidFill>
                  <a:srgbClr val="33CCFF"/>
                </a:solidFill>
              </a:rPr>
              <a:t>Luxurious</a:t>
            </a:r>
          </a:p>
          <a:p>
            <a:pPr lvl="1"/>
            <a:r>
              <a:rPr lang="en-US" b="1" dirty="0" smtClean="0">
                <a:solidFill>
                  <a:srgbClr val="33CCFF"/>
                </a:solidFill>
              </a:rPr>
              <a:t>Elucidate</a:t>
            </a:r>
          </a:p>
          <a:p>
            <a:pPr lvl="2"/>
            <a:r>
              <a:rPr lang="en-US" dirty="0" smtClean="0"/>
              <a:t>to explain something that is difficult to understand by providing more information</a:t>
            </a:r>
            <a:endParaRPr lang="en-US" b="1" dirty="0" smtClean="0">
              <a:solidFill>
                <a:srgbClr val="33CCFF"/>
              </a:solidFill>
            </a:endParaRPr>
          </a:p>
          <a:p>
            <a:pPr lvl="1"/>
            <a:r>
              <a:rPr lang="en-US" b="1" dirty="0" smtClean="0">
                <a:solidFill>
                  <a:srgbClr val="33CCFF"/>
                </a:solidFill>
              </a:rPr>
              <a:t>Lupus</a:t>
            </a:r>
          </a:p>
          <a:p>
            <a:pPr lvl="1"/>
            <a:r>
              <a:rPr lang="en-US" b="1" dirty="0" smtClean="0">
                <a:solidFill>
                  <a:srgbClr val="33CCFF"/>
                </a:solidFill>
              </a:rPr>
              <a:t>Illuminate</a:t>
            </a:r>
          </a:p>
          <a:p>
            <a:pPr lvl="2"/>
            <a:r>
              <a:rPr lang="en-US" dirty="0" smtClean="0"/>
              <a:t>to make a light shine on something, or to fill a place with light; to make something much clearer and easier to understand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029200" y="1447800"/>
            <a:ext cx="2971800" cy="1107996"/>
          </a:xfrm>
          <a:prstGeom prst="rect">
            <a:avLst/>
          </a:prstGeom>
          <a:noFill/>
        </p:spPr>
        <p:txBody>
          <a:bodyPr wrap="square" rtlCol="0">
            <a:spAutoFit/>
          </a:bodyPr>
          <a:lstStyle/>
          <a:p>
            <a:r>
              <a:rPr lang="en-US" sz="1600" i="1" dirty="0" smtClean="0"/>
              <a:t>“</a:t>
            </a:r>
            <a:r>
              <a:rPr lang="en-US" sz="1600" dirty="0" smtClean="0"/>
              <a:t>When something is </a:t>
            </a:r>
            <a:r>
              <a:rPr lang="en-US" sz="1600" b="1" i="1" u="sng" dirty="0" smtClean="0">
                <a:solidFill>
                  <a:srgbClr val="33CCFF"/>
                </a:solidFill>
              </a:rPr>
              <a:t>luminous</a:t>
            </a:r>
            <a:r>
              <a:rPr lang="en-US" sz="1600" i="1" dirty="0" smtClean="0"/>
              <a:t>, </a:t>
            </a:r>
            <a:r>
              <a:rPr lang="en-US" sz="1600" dirty="0" smtClean="0"/>
              <a:t>it is very brightly colored, especially in green, pink, or yellow.”</a:t>
            </a:r>
          </a:p>
          <a:p>
            <a:endParaRPr lang="en-US" dirty="0"/>
          </a:p>
        </p:txBody>
      </p:sp>
      <p:pic>
        <p:nvPicPr>
          <p:cNvPr id="11" name="Picture 10" descr="C:\Documents and Settings\jgalvan\Local Settings\Temporary Internet Files\Content.IE5\MF1ATGSC\Electro_Magnet_Graph[1].JPG"/>
          <p:cNvPicPr/>
          <p:nvPr/>
        </p:nvPicPr>
        <p:blipFill>
          <a:blip r:embed="rId4" cstate="print"/>
          <a:stretch>
            <a:fillRect/>
          </a:stretch>
        </p:blipFill>
        <p:spPr bwMode="auto">
          <a:xfrm>
            <a:off x="2209800" y="990600"/>
            <a:ext cx="27813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luc</a:t>
            </a:r>
            <a:r>
              <a:rPr lang="en-US" dirty="0"/>
              <a:t>, </a:t>
            </a:r>
            <a:r>
              <a:rPr lang="en-US" dirty="0" err="1"/>
              <a:t>lum</a:t>
            </a:r>
            <a:r>
              <a:rPr lang="en-US" dirty="0"/>
              <a:t>, </a:t>
            </a:r>
            <a:r>
              <a:rPr lang="en-US" dirty="0" err="1"/>
              <a:t>lun</a:t>
            </a:r>
            <a:r>
              <a:rPr lang="en-US" dirty="0"/>
              <a:t>, </a:t>
            </a:r>
            <a:r>
              <a:rPr lang="en-US" dirty="0" err="1"/>
              <a:t>lus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luc</a:t>
            </a:r>
            <a:r>
              <a:rPr lang="en-US" b="1" dirty="0" smtClean="0">
                <a:solidFill>
                  <a:srgbClr val="33CCFF"/>
                </a:solidFill>
              </a:rPr>
              <a:t>, </a:t>
            </a:r>
            <a:r>
              <a:rPr lang="en-US" b="1" dirty="0" err="1" smtClean="0">
                <a:solidFill>
                  <a:srgbClr val="33CCFF"/>
                </a:solidFill>
              </a:rPr>
              <a:t>lum</a:t>
            </a:r>
            <a:r>
              <a:rPr lang="en-US" b="1" dirty="0" smtClean="0">
                <a:solidFill>
                  <a:srgbClr val="33CCFF"/>
                </a:solidFill>
              </a:rPr>
              <a:t>, </a:t>
            </a:r>
            <a:r>
              <a:rPr lang="en-US" b="1" dirty="0" err="1" smtClean="0">
                <a:solidFill>
                  <a:srgbClr val="33CCFF"/>
                </a:solidFill>
              </a:rPr>
              <a:t>lun</a:t>
            </a:r>
            <a:r>
              <a:rPr lang="en-US" b="1" dirty="0" smtClean="0">
                <a:solidFill>
                  <a:srgbClr val="33CCFF"/>
                </a:solidFill>
              </a:rPr>
              <a:t>, </a:t>
            </a:r>
            <a:r>
              <a:rPr lang="en-US" b="1" dirty="0" smtClean="0"/>
              <a:t>or</a:t>
            </a:r>
            <a:r>
              <a:rPr lang="en-US" b="1" dirty="0" smtClean="0">
                <a:solidFill>
                  <a:srgbClr val="33CCFF"/>
                </a:solidFill>
              </a:rPr>
              <a:t> </a:t>
            </a:r>
            <a:r>
              <a:rPr lang="en-US" b="1" dirty="0" err="1" smtClean="0">
                <a:solidFill>
                  <a:srgbClr val="33CCFF"/>
                </a:solidFill>
              </a:rPr>
              <a:t>lus</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luc</a:t>
            </a:r>
            <a:r>
              <a:rPr lang="en-US" b="1" dirty="0" smtClean="0">
                <a:solidFill>
                  <a:srgbClr val="33CCFF"/>
                </a:solidFill>
              </a:rPr>
              <a:t>, </a:t>
            </a:r>
            <a:r>
              <a:rPr lang="en-US" b="1" dirty="0" err="1" smtClean="0">
                <a:solidFill>
                  <a:srgbClr val="33CCFF"/>
                </a:solidFill>
              </a:rPr>
              <a:t>lum</a:t>
            </a:r>
            <a:r>
              <a:rPr lang="en-US" b="1" dirty="0" smtClean="0">
                <a:solidFill>
                  <a:srgbClr val="33CCFF"/>
                </a:solidFill>
              </a:rPr>
              <a:t>, </a:t>
            </a:r>
            <a:r>
              <a:rPr lang="en-US" b="1" dirty="0" err="1" smtClean="0">
                <a:solidFill>
                  <a:srgbClr val="33CCFF"/>
                </a:solidFill>
              </a:rPr>
              <a:t>lun</a:t>
            </a:r>
            <a:r>
              <a:rPr lang="en-US" b="1" dirty="0" smtClean="0">
                <a:solidFill>
                  <a:srgbClr val="33CCFF"/>
                </a:solidFill>
              </a:rPr>
              <a:t>, or </a:t>
            </a:r>
            <a:r>
              <a:rPr lang="en-US" b="1" dirty="0" err="1" smtClean="0">
                <a:solidFill>
                  <a:srgbClr val="33CCFF"/>
                </a:solidFill>
              </a:rPr>
              <a:t>lus</a:t>
            </a:r>
            <a:r>
              <a:rPr lang="en-US" b="1" dirty="0" smtClean="0"/>
              <a:t>”</a:t>
            </a:r>
            <a:endParaRPr lang="en-US" dirty="0" smtClean="0"/>
          </a:p>
          <a:p>
            <a:pPr lvl="1"/>
            <a:r>
              <a:rPr lang="en-US" dirty="0" smtClean="0"/>
              <a:t>Example: “</a:t>
            </a:r>
            <a:r>
              <a:rPr lang="en-US" b="1" dirty="0" smtClean="0">
                <a:solidFill>
                  <a:srgbClr val="33CCFF"/>
                </a:solidFill>
              </a:rPr>
              <a:t>luminous</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4953000" y="1905000"/>
            <a:ext cx="2971800" cy="1107996"/>
          </a:xfrm>
          <a:prstGeom prst="rect">
            <a:avLst/>
          </a:prstGeom>
          <a:noFill/>
        </p:spPr>
        <p:txBody>
          <a:bodyPr wrap="square" rtlCol="0">
            <a:spAutoFit/>
          </a:bodyPr>
          <a:lstStyle/>
          <a:p>
            <a:r>
              <a:rPr lang="en-US" sz="1600" i="1" dirty="0" smtClean="0"/>
              <a:t>“</a:t>
            </a:r>
            <a:r>
              <a:rPr lang="en-US" sz="1600" dirty="0" smtClean="0"/>
              <a:t>When something is </a:t>
            </a:r>
            <a:r>
              <a:rPr lang="en-US" sz="1600" b="1" i="1" u="sng" dirty="0" smtClean="0">
                <a:solidFill>
                  <a:srgbClr val="33CCFF"/>
                </a:solidFill>
              </a:rPr>
              <a:t>luminous</a:t>
            </a:r>
            <a:r>
              <a:rPr lang="en-US" sz="1600" i="1" dirty="0" smtClean="0"/>
              <a:t>, </a:t>
            </a:r>
            <a:r>
              <a:rPr lang="en-US" sz="1600" dirty="0" smtClean="0"/>
              <a:t>it is very brightly colored, especially in green, pink, or yellow.”</a:t>
            </a:r>
          </a:p>
          <a:p>
            <a:endParaRPr lang="en-US" dirty="0"/>
          </a:p>
        </p:txBody>
      </p:sp>
      <p:pic>
        <p:nvPicPr>
          <p:cNvPr id="11" name="Picture 10" descr="C:\Documents and Settings\jgalvan\Local Settings\Temporary Internet Files\Content.IE5\MF1ATGSC\Electro_Magnet_Graph[1].JPG"/>
          <p:cNvPicPr/>
          <p:nvPr/>
        </p:nvPicPr>
        <p:blipFill>
          <a:blip r:embed="rId4" cstate="print"/>
          <a:stretch>
            <a:fillRect/>
          </a:stretch>
        </p:blipFill>
        <p:spPr bwMode="auto">
          <a:xfrm>
            <a:off x="2057400" y="1066800"/>
            <a:ext cx="29337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anim</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Mind, spirit</a:t>
            </a:r>
            <a:endParaRPr lang="en-US" dirty="0" smtClean="0"/>
          </a:p>
          <a:p>
            <a:r>
              <a:rPr lang="en-US" i="1" u="sng" dirty="0" smtClean="0"/>
              <a:t>Example</a:t>
            </a:r>
            <a:r>
              <a:rPr lang="en-US" i="1" dirty="0" smtClean="0"/>
              <a:t>:  </a:t>
            </a:r>
            <a:r>
              <a:rPr lang="en-US" dirty="0" smtClean="0"/>
              <a:t>An </a:t>
            </a:r>
            <a:r>
              <a:rPr lang="en-US" b="1" i="1" u="sng" dirty="0" smtClean="0">
                <a:solidFill>
                  <a:srgbClr val="33CCFF"/>
                </a:solidFill>
              </a:rPr>
              <a:t>animal</a:t>
            </a:r>
            <a:r>
              <a:rPr lang="en-US" dirty="0" smtClean="0"/>
              <a:t> is a living creature such as a dog or cat, that is not an insect, plant, bird, fish, or person.</a:t>
            </a:r>
            <a:endParaRPr lang="en-US" i="1" dirty="0" smtClean="0"/>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anim</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419600"/>
          </a:xfrm>
        </p:spPr>
        <p:txBody>
          <a:bodyPr>
            <a:normAutofit fontScale="92500" lnSpcReduction="10000"/>
          </a:bodyPr>
          <a:lstStyle/>
          <a:p>
            <a:r>
              <a:rPr lang="en-US" b="1" u="sng" dirty="0" smtClean="0"/>
              <a:t>Examples:</a:t>
            </a:r>
            <a:r>
              <a:rPr lang="en-US" dirty="0" smtClean="0"/>
              <a:t>  </a:t>
            </a:r>
          </a:p>
          <a:p>
            <a:pPr lvl="1"/>
            <a:r>
              <a:rPr lang="en-US" b="1" dirty="0" smtClean="0">
                <a:solidFill>
                  <a:srgbClr val="33CCFF"/>
                </a:solidFill>
              </a:rPr>
              <a:t>Animation</a:t>
            </a:r>
          </a:p>
          <a:p>
            <a:pPr lvl="2"/>
            <a:r>
              <a:rPr lang="en-US" dirty="0" smtClean="0"/>
              <a:t>the process of making animated films, television programs, computer games etc; a film, television program, computer game etc that has pictures, clay models etc that seem to be really moving; liveliness and excitement</a:t>
            </a:r>
          </a:p>
          <a:p>
            <a:pPr lvl="1"/>
            <a:r>
              <a:rPr lang="en-US" b="1" dirty="0" smtClean="0">
                <a:solidFill>
                  <a:srgbClr val="33CCFF"/>
                </a:solidFill>
              </a:rPr>
              <a:t>Inanimate</a:t>
            </a:r>
          </a:p>
          <a:p>
            <a:pPr lvl="2"/>
            <a:r>
              <a:rPr lang="en-US" dirty="0" smtClean="0"/>
              <a:t>Not living</a:t>
            </a:r>
          </a:p>
          <a:p>
            <a:pPr lvl="1"/>
            <a:r>
              <a:rPr lang="en-US" b="1" dirty="0" smtClean="0">
                <a:solidFill>
                  <a:srgbClr val="33CCFF"/>
                </a:solidFill>
              </a:rPr>
              <a:t>animosity</a:t>
            </a:r>
          </a:p>
          <a:p>
            <a:pPr lvl="2"/>
            <a:r>
              <a:rPr lang="en-US" dirty="0" smtClean="0"/>
              <a:t>Strong dislike or hatred. </a:t>
            </a:r>
          </a:p>
          <a:p>
            <a:pPr lvl="1"/>
            <a:r>
              <a:rPr lang="en-US" b="1" dirty="0" smtClean="0">
                <a:solidFill>
                  <a:srgbClr val="33CCFF"/>
                </a:solidFill>
              </a:rPr>
              <a:t>equanimity</a:t>
            </a:r>
          </a:p>
          <a:p>
            <a:pPr lvl="2"/>
            <a:r>
              <a:rPr lang="en-US" dirty="0" smtClean="0"/>
              <a:t>calmness in the way that you react to things, which means that you do not become upset or annoyed</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562600" y="1143000"/>
            <a:ext cx="3048000" cy="830997"/>
          </a:xfrm>
          <a:prstGeom prst="rect">
            <a:avLst/>
          </a:prstGeom>
          <a:noFill/>
        </p:spPr>
        <p:txBody>
          <a:bodyPr wrap="square" rtlCol="0">
            <a:spAutoFit/>
          </a:bodyPr>
          <a:lstStyle/>
          <a:p>
            <a:r>
              <a:rPr lang="en-US" sz="1600" dirty="0" smtClean="0"/>
              <a:t>An </a:t>
            </a:r>
            <a:r>
              <a:rPr lang="en-US" sz="1600" b="1" i="1" u="sng" dirty="0" smtClean="0">
                <a:solidFill>
                  <a:srgbClr val="33CCFF"/>
                </a:solidFill>
              </a:rPr>
              <a:t>animal</a:t>
            </a:r>
            <a:r>
              <a:rPr lang="en-US" sz="1600" dirty="0" smtClean="0"/>
              <a:t> is a living creature such as a dog or cat, that is not an insect, plant, bird, fish, or person.</a:t>
            </a:r>
            <a:endParaRPr lang="en-US" dirty="0"/>
          </a:p>
        </p:txBody>
      </p:sp>
      <p:pic>
        <p:nvPicPr>
          <p:cNvPr id="10" name="Picture 9" descr="C:\Documents and Settings\jgalvan\Local Settings\Temporary Internet Files\Content.IE5\H45MDZ5D\-1_0[1].jpg"/>
          <p:cNvPicPr/>
          <p:nvPr/>
        </p:nvPicPr>
        <p:blipFill>
          <a:blip r:embed="rId4" cstate="print"/>
          <a:stretch>
            <a:fillRect/>
          </a:stretch>
        </p:blipFill>
        <p:spPr bwMode="auto">
          <a:xfrm>
            <a:off x="2551842" y="381000"/>
            <a:ext cx="3010758"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linds(horizontal)">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anim</a:t>
            </a:r>
            <a:endParaRPr lang="en-US" dirty="0">
              <a:solidFill>
                <a:schemeClr val="tx2"/>
              </a:solidFill>
            </a:endParaRPr>
          </a:p>
        </p:txBody>
      </p:sp>
      <p:sp>
        <p:nvSpPr>
          <p:cNvPr id="3" name="Text Placeholder 2"/>
          <p:cNvSpPr>
            <a:spLocks noGrp="1"/>
          </p:cNvSpPr>
          <p:nvPr>
            <p:ph type="body" sz="quarter" idx="10"/>
          </p:nvPr>
        </p:nvSpPr>
        <p:spPr>
          <a:xfrm>
            <a:off x="228600" y="2209800"/>
            <a:ext cx="8610600" cy="4495800"/>
          </a:xfrm>
        </p:spPr>
        <p:txBody>
          <a:bodyPr>
            <a:normAutofit fontScale="85000" lnSpcReduction="10000"/>
          </a:bodyPr>
          <a:lstStyle/>
          <a:p>
            <a:endParaRPr lang="en-US" dirty="0" smtClean="0"/>
          </a:p>
          <a:p>
            <a:pPr>
              <a:buNone/>
            </a:pPr>
            <a:r>
              <a:rPr lang="en-US" b="1" u="sng" dirty="0" smtClean="0"/>
              <a:t>Positive/Negative Questions: </a:t>
            </a:r>
            <a:r>
              <a:rPr lang="en-US" dirty="0" smtClean="0"/>
              <a:t> </a:t>
            </a:r>
          </a:p>
          <a:p>
            <a:r>
              <a:rPr lang="en-US" dirty="0" smtClean="0"/>
              <a:t>Do the following words use “</a:t>
            </a:r>
            <a:r>
              <a:rPr lang="en-US" b="1" u="sng" dirty="0" err="1" smtClean="0">
                <a:solidFill>
                  <a:srgbClr val="33CCFF"/>
                </a:solidFill>
              </a:rPr>
              <a:t>anim</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Animal</a:t>
            </a:r>
          </a:p>
          <a:p>
            <a:pPr lvl="2"/>
            <a:r>
              <a:rPr lang="en-US" dirty="0" smtClean="0"/>
              <a:t>a living creature such as a dog or cat, that is not an insect, plant, bird, fish, or person </a:t>
            </a:r>
          </a:p>
          <a:p>
            <a:pPr lvl="1"/>
            <a:r>
              <a:rPr lang="en-US" b="1" dirty="0" smtClean="0">
                <a:solidFill>
                  <a:srgbClr val="33CCFF"/>
                </a:solidFill>
              </a:rPr>
              <a:t>Amorous</a:t>
            </a:r>
          </a:p>
          <a:p>
            <a:pPr lvl="1"/>
            <a:r>
              <a:rPr lang="en-US" b="1" dirty="0" smtClean="0">
                <a:solidFill>
                  <a:srgbClr val="33CCFF"/>
                </a:solidFill>
              </a:rPr>
              <a:t>Magnanimity</a:t>
            </a:r>
          </a:p>
          <a:p>
            <a:pPr lvl="2"/>
            <a:r>
              <a:rPr lang="en-US" dirty="0" smtClean="0"/>
              <a:t>kind and generous, especially to someone that you have defeated</a:t>
            </a:r>
          </a:p>
          <a:p>
            <a:pPr lvl="1"/>
            <a:r>
              <a:rPr lang="en-US" b="1" dirty="0" smtClean="0">
                <a:solidFill>
                  <a:srgbClr val="33CCFF"/>
                </a:solidFill>
              </a:rPr>
              <a:t>Amazing</a:t>
            </a:r>
          </a:p>
          <a:p>
            <a:pPr lvl="1"/>
            <a:r>
              <a:rPr lang="en-US" b="1" dirty="0" smtClean="0">
                <a:solidFill>
                  <a:srgbClr val="33CCFF"/>
                </a:solidFill>
              </a:rPr>
              <a:t>Reanimate</a:t>
            </a:r>
          </a:p>
          <a:p>
            <a:pPr lvl="2"/>
            <a:r>
              <a:rPr lang="en-US" dirty="0" smtClean="0"/>
              <a:t>to give new strength to someone or something or the energy to start again</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562600" y="1143000"/>
            <a:ext cx="3048000" cy="830997"/>
          </a:xfrm>
          <a:prstGeom prst="rect">
            <a:avLst/>
          </a:prstGeom>
          <a:noFill/>
        </p:spPr>
        <p:txBody>
          <a:bodyPr wrap="square" rtlCol="0">
            <a:spAutoFit/>
          </a:bodyPr>
          <a:lstStyle/>
          <a:p>
            <a:r>
              <a:rPr lang="en-US" sz="1600" dirty="0" smtClean="0"/>
              <a:t>An </a:t>
            </a:r>
            <a:r>
              <a:rPr lang="en-US" sz="1600" b="1" i="1" u="sng" dirty="0" smtClean="0">
                <a:solidFill>
                  <a:srgbClr val="33CCFF"/>
                </a:solidFill>
              </a:rPr>
              <a:t>animal</a:t>
            </a:r>
            <a:r>
              <a:rPr lang="en-US" sz="1600" dirty="0" smtClean="0"/>
              <a:t> is a living creature such as a dog or cat, that is not an insect, plant, bird, fish, or person.</a:t>
            </a:r>
            <a:endParaRPr lang="en-US" dirty="0"/>
          </a:p>
        </p:txBody>
      </p:sp>
      <p:pic>
        <p:nvPicPr>
          <p:cNvPr id="7" name="Picture 6" descr="C:\Documents and Settings\jgalvan\Local Settings\Temporary Internet Files\Content.IE5\H45MDZ5D\-1_0[1].jpg"/>
          <p:cNvPicPr/>
          <p:nvPr/>
        </p:nvPicPr>
        <p:blipFill>
          <a:blip r:embed="rId4" cstate="print"/>
          <a:stretch>
            <a:fillRect/>
          </a:stretch>
        </p:blipFill>
        <p:spPr bwMode="auto">
          <a:xfrm>
            <a:off x="2551842" y="381000"/>
            <a:ext cx="3010758"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cred</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believe</a:t>
            </a:r>
          </a:p>
          <a:p>
            <a:r>
              <a:rPr lang="en-US" i="1" u="sng" dirty="0" smtClean="0"/>
              <a:t>Example</a:t>
            </a:r>
            <a:r>
              <a:rPr lang="en-US" i="1" dirty="0" smtClean="0"/>
              <a:t>:  A </a:t>
            </a:r>
            <a:r>
              <a:rPr lang="en-US" b="1" i="1" u="sng" dirty="0" smtClean="0">
                <a:solidFill>
                  <a:srgbClr val="33CCFF"/>
                </a:solidFill>
              </a:rPr>
              <a:t>creed</a:t>
            </a:r>
            <a:r>
              <a:rPr lang="en-US" b="1" i="1" dirty="0" smtClean="0">
                <a:solidFill>
                  <a:srgbClr val="33CCFF"/>
                </a:solidFill>
              </a:rPr>
              <a:t>*</a:t>
            </a:r>
            <a:r>
              <a:rPr lang="en-US" i="1" dirty="0" smtClean="0"/>
              <a:t> is a set of beliefs or principles.</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6" name="TextBox 5"/>
          <p:cNvSpPr txBox="1"/>
          <p:nvPr/>
        </p:nvSpPr>
        <p:spPr>
          <a:xfrm>
            <a:off x="152400" y="6400800"/>
            <a:ext cx="7467600" cy="292388"/>
          </a:xfrm>
          <a:prstGeom prst="rect">
            <a:avLst/>
          </a:prstGeom>
          <a:noFill/>
        </p:spPr>
        <p:txBody>
          <a:bodyPr wrap="square" rtlCol="0">
            <a:spAutoFit/>
          </a:bodyPr>
          <a:lstStyle/>
          <a:p>
            <a:r>
              <a:rPr lang="en-US" sz="1300" dirty="0" smtClean="0"/>
              <a:t>*Note: While “creed” has an extra “e” within the word, it is nonetheless derived from the Latin root “</a:t>
            </a:r>
            <a:r>
              <a:rPr lang="en-US" sz="1300" dirty="0" err="1" smtClean="0"/>
              <a:t>cred</a:t>
            </a:r>
            <a:r>
              <a:rPr lang="en-US" sz="1300"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anim</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u="sng" dirty="0" err="1" smtClean="0">
                <a:solidFill>
                  <a:srgbClr val="33CCFF"/>
                </a:solidFill>
              </a:rPr>
              <a:t>anim</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anim</a:t>
            </a:r>
            <a:r>
              <a:rPr lang="en-US" b="1" dirty="0" smtClean="0"/>
              <a:t>”</a:t>
            </a:r>
            <a:endParaRPr lang="en-US" dirty="0" smtClean="0"/>
          </a:p>
          <a:p>
            <a:pPr lvl="1"/>
            <a:r>
              <a:rPr lang="en-US" dirty="0" smtClean="0"/>
              <a:t>Example: “</a:t>
            </a:r>
            <a:r>
              <a:rPr lang="en-US" b="1" dirty="0" smtClean="0">
                <a:solidFill>
                  <a:srgbClr val="33CCFF"/>
                </a:solidFill>
              </a:rPr>
              <a:t>animal</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334000" y="1752600"/>
            <a:ext cx="3048000" cy="830997"/>
          </a:xfrm>
          <a:prstGeom prst="rect">
            <a:avLst/>
          </a:prstGeom>
          <a:noFill/>
        </p:spPr>
        <p:txBody>
          <a:bodyPr wrap="square" rtlCol="0">
            <a:spAutoFit/>
          </a:bodyPr>
          <a:lstStyle/>
          <a:p>
            <a:r>
              <a:rPr lang="en-US" sz="1600" dirty="0" smtClean="0"/>
              <a:t>An </a:t>
            </a:r>
            <a:r>
              <a:rPr lang="en-US" sz="1600" b="1" i="1" u="sng" dirty="0" smtClean="0">
                <a:solidFill>
                  <a:srgbClr val="33CCFF"/>
                </a:solidFill>
              </a:rPr>
              <a:t>animal</a:t>
            </a:r>
            <a:r>
              <a:rPr lang="en-US" sz="1600" dirty="0" smtClean="0"/>
              <a:t> is a living creature such as a dog or cat, that is not an insect, plant, bird, fish, or person.</a:t>
            </a:r>
            <a:endParaRPr lang="en-US" dirty="0"/>
          </a:p>
        </p:txBody>
      </p:sp>
      <p:pic>
        <p:nvPicPr>
          <p:cNvPr id="8" name="Picture 7" descr="C:\Documents and Settings\jgalvan\Local Settings\Temporary Internet Files\Content.IE5\H45MDZ5D\-1_0[1].jpg"/>
          <p:cNvPicPr/>
          <p:nvPr/>
        </p:nvPicPr>
        <p:blipFill>
          <a:blip r:embed="rId4" cstate="print"/>
          <a:stretch>
            <a:fillRect/>
          </a:stretch>
        </p:blipFill>
        <p:spPr bwMode="auto">
          <a:xfrm>
            <a:off x="2209800" y="1066800"/>
            <a:ext cx="3086958"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cit</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Moved, stirred up</a:t>
            </a:r>
          </a:p>
          <a:p>
            <a:r>
              <a:rPr lang="en-US" i="1" u="sng" dirty="0" smtClean="0"/>
              <a:t>Example</a:t>
            </a:r>
            <a:r>
              <a:rPr lang="en-US" i="1" dirty="0" smtClean="0"/>
              <a:t>:  </a:t>
            </a:r>
            <a:r>
              <a:rPr lang="en-US" dirty="0" smtClean="0"/>
              <a:t>When you </a:t>
            </a:r>
            <a:r>
              <a:rPr lang="en-US" b="1" i="1" u="sng" dirty="0" smtClean="0">
                <a:solidFill>
                  <a:srgbClr val="33CCFF"/>
                </a:solidFill>
              </a:rPr>
              <a:t>excite</a:t>
            </a:r>
            <a:r>
              <a:rPr lang="en-US" dirty="0" smtClean="0"/>
              <a:t> someone, you make them feel happy, interested, or eager.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cit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514600"/>
            <a:ext cx="8839200" cy="3962400"/>
          </a:xfrm>
        </p:spPr>
        <p:txBody>
          <a:bodyPr>
            <a:normAutofit fontScale="92500" lnSpcReduction="20000"/>
          </a:bodyPr>
          <a:lstStyle/>
          <a:p>
            <a:r>
              <a:rPr lang="en-US" sz="3100" b="1" u="sng" dirty="0" smtClean="0"/>
              <a:t>Examples:</a:t>
            </a:r>
            <a:r>
              <a:rPr lang="en-US" sz="3100" dirty="0" smtClean="0"/>
              <a:t>  </a:t>
            </a:r>
          </a:p>
          <a:p>
            <a:pPr lvl="1"/>
            <a:r>
              <a:rPr lang="en-US" b="1" dirty="0" smtClean="0">
                <a:solidFill>
                  <a:srgbClr val="33CCFF"/>
                </a:solidFill>
              </a:rPr>
              <a:t>Excite</a:t>
            </a:r>
          </a:p>
          <a:p>
            <a:pPr lvl="2"/>
            <a:r>
              <a:rPr lang="en-US" dirty="0" smtClean="0"/>
              <a:t>to make someone feel happy, interested, or eager; to cause a particular feeling or reaction</a:t>
            </a:r>
          </a:p>
          <a:p>
            <a:pPr lvl="1"/>
            <a:r>
              <a:rPr lang="en-US" b="1" dirty="0" smtClean="0">
                <a:solidFill>
                  <a:srgbClr val="33CCFF"/>
                </a:solidFill>
              </a:rPr>
              <a:t>Citation</a:t>
            </a:r>
          </a:p>
          <a:p>
            <a:pPr lvl="2"/>
            <a:r>
              <a:rPr lang="en-US" dirty="0" smtClean="0"/>
              <a:t>a formal statement or piece of writing publicly praising someone's actions or achievements; an official order for someone to appear in court or pay a fine for doing something illegal</a:t>
            </a:r>
          </a:p>
          <a:p>
            <a:pPr lvl="1"/>
            <a:r>
              <a:rPr lang="en-US" b="1" dirty="0" smtClean="0">
                <a:solidFill>
                  <a:srgbClr val="33CCFF"/>
                </a:solidFill>
              </a:rPr>
              <a:t>Incite</a:t>
            </a:r>
          </a:p>
          <a:p>
            <a:pPr lvl="2"/>
            <a:r>
              <a:rPr lang="en-US" dirty="0" smtClean="0"/>
              <a:t>to deliberately encourage people to fight, argue etc.</a:t>
            </a:r>
          </a:p>
          <a:p>
            <a:pPr lvl="1"/>
            <a:r>
              <a:rPr lang="en-US" b="1" dirty="0" smtClean="0">
                <a:solidFill>
                  <a:srgbClr val="33CCFF"/>
                </a:solidFill>
              </a:rPr>
              <a:t>Recite</a:t>
            </a:r>
          </a:p>
          <a:p>
            <a:pPr lvl="2"/>
            <a:r>
              <a:rPr lang="en-US" dirty="0" smtClean="0"/>
              <a:t>to say a poem, piece of literature etc that you have learned, for people to listen to; to tell someone a series or list of things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05400" y="1219200"/>
            <a:ext cx="2438400" cy="830997"/>
          </a:xfrm>
          <a:prstGeom prst="rect">
            <a:avLst/>
          </a:prstGeom>
          <a:noFill/>
        </p:spPr>
        <p:txBody>
          <a:bodyPr wrap="square" rtlCol="0">
            <a:spAutoFit/>
          </a:bodyPr>
          <a:lstStyle/>
          <a:p>
            <a:r>
              <a:rPr lang="en-US" sz="1600" dirty="0" smtClean="0"/>
              <a:t>When you </a:t>
            </a:r>
            <a:r>
              <a:rPr lang="en-US" sz="1600" b="1" i="1" u="sng" dirty="0" smtClean="0">
                <a:solidFill>
                  <a:srgbClr val="33CCFF"/>
                </a:solidFill>
              </a:rPr>
              <a:t>excite</a:t>
            </a:r>
            <a:r>
              <a:rPr lang="en-US" sz="1600" dirty="0" smtClean="0"/>
              <a:t> someone, you make them feel happy, interested, or eager.</a:t>
            </a:r>
            <a:endParaRPr lang="en-US" dirty="0"/>
          </a:p>
        </p:txBody>
      </p:sp>
      <p:pic>
        <p:nvPicPr>
          <p:cNvPr id="10" name="Picture 9" descr="C:\Documents and Settings\jgalvan\Local Settings\Temporary Internet Files\Content.IE5\H45MDZ5D\-1_0[1].jpg"/>
          <p:cNvPicPr/>
          <p:nvPr/>
        </p:nvPicPr>
        <p:blipFill>
          <a:blip r:embed="rId4" cstate="print"/>
          <a:stretch>
            <a:fillRect/>
          </a:stretch>
        </p:blipFill>
        <p:spPr bwMode="auto">
          <a:xfrm>
            <a:off x="2286000" y="533400"/>
            <a:ext cx="28194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cit</a:t>
            </a:r>
            <a:endParaRPr lang="en-US" dirty="0">
              <a:solidFill>
                <a:schemeClr val="tx2"/>
              </a:solidFill>
            </a:endParaRPr>
          </a:p>
        </p:txBody>
      </p:sp>
      <p:sp>
        <p:nvSpPr>
          <p:cNvPr id="3" name="Text Placeholder 2"/>
          <p:cNvSpPr>
            <a:spLocks noGrp="1"/>
          </p:cNvSpPr>
          <p:nvPr>
            <p:ph type="body" sz="quarter" idx="10"/>
          </p:nvPr>
        </p:nvSpPr>
        <p:spPr>
          <a:xfrm>
            <a:off x="228600" y="1905000"/>
            <a:ext cx="8686800" cy="4800600"/>
          </a:xfrm>
        </p:spPr>
        <p:txBody>
          <a:bodyPr>
            <a:normAutofit fontScale="77500" lnSpcReduction="20000"/>
          </a:bodyPr>
          <a:lstStyle/>
          <a:p>
            <a:pPr>
              <a:buNone/>
            </a:pPr>
            <a:endParaRPr lang="en-US" b="1" u="sng" dirty="0" smtClean="0"/>
          </a:p>
          <a:p>
            <a:pPr>
              <a:buNone/>
            </a:pPr>
            <a:endParaRPr lang="en-US" b="1" u="sng" dirty="0" smtClean="0"/>
          </a:p>
          <a:p>
            <a:pPr>
              <a:buNone/>
            </a:pPr>
            <a:r>
              <a:rPr lang="en-US" b="1" u="sng" dirty="0" smtClean="0"/>
              <a:t>Positive/Negative Questions: </a:t>
            </a:r>
            <a:r>
              <a:rPr lang="en-US" dirty="0" smtClean="0"/>
              <a:t> </a:t>
            </a:r>
          </a:p>
          <a:p>
            <a:r>
              <a:rPr lang="en-US" dirty="0" smtClean="0"/>
              <a:t>Do the following words use “</a:t>
            </a:r>
            <a:r>
              <a:rPr lang="en-US" b="1" u="sng" dirty="0" smtClean="0">
                <a:solidFill>
                  <a:srgbClr val="33CCFF"/>
                </a:solidFill>
              </a:rPr>
              <a:t>cit</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Cite</a:t>
            </a:r>
          </a:p>
          <a:p>
            <a:pPr lvl="2"/>
            <a:r>
              <a:rPr lang="en-US" dirty="0" smtClean="0"/>
              <a:t>to mention something as an example, especially one that supports, proves, or explains an idea or situation; to give the exact words of something that has been written, especially in order to support an opinion or prove an idea </a:t>
            </a:r>
          </a:p>
          <a:p>
            <a:pPr lvl="1"/>
            <a:r>
              <a:rPr lang="en-US" b="1" dirty="0" smtClean="0">
                <a:solidFill>
                  <a:srgbClr val="33CCFF"/>
                </a:solidFill>
              </a:rPr>
              <a:t>Except</a:t>
            </a:r>
          </a:p>
          <a:p>
            <a:pPr lvl="1"/>
            <a:r>
              <a:rPr lang="en-US" b="1" dirty="0" smtClean="0">
                <a:solidFill>
                  <a:srgbClr val="33CCFF"/>
                </a:solidFill>
              </a:rPr>
              <a:t>Solicit</a:t>
            </a:r>
          </a:p>
          <a:p>
            <a:pPr lvl="2"/>
            <a:r>
              <a:rPr lang="en-US" dirty="0" smtClean="0"/>
              <a:t>to try to sell a product or service by taking it to homes or businesses and showing it to the people there; to ask someone for money, help, or information</a:t>
            </a:r>
          </a:p>
          <a:p>
            <a:pPr lvl="1"/>
            <a:r>
              <a:rPr lang="en-US" b="1" dirty="0" smtClean="0">
                <a:solidFill>
                  <a:srgbClr val="33CCFF"/>
                </a:solidFill>
              </a:rPr>
              <a:t>Susceptible</a:t>
            </a:r>
          </a:p>
          <a:p>
            <a:pPr lvl="1"/>
            <a:r>
              <a:rPr lang="en-US" b="1" dirty="0" smtClean="0">
                <a:solidFill>
                  <a:srgbClr val="33CCFF"/>
                </a:solidFill>
              </a:rPr>
              <a:t>Resuscitate</a:t>
            </a:r>
          </a:p>
          <a:p>
            <a:pPr lvl="2"/>
            <a:r>
              <a:rPr lang="en-US" dirty="0" smtClean="0"/>
              <a:t>to make someone breathe again or become conscious after they have almost died</a:t>
            </a:r>
            <a:endParaRPr lang="en-US" b="1"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4953000" y="1143000"/>
            <a:ext cx="2438400" cy="830997"/>
          </a:xfrm>
          <a:prstGeom prst="rect">
            <a:avLst/>
          </a:prstGeom>
          <a:noFill/>
        </p:spPr>
        <p:txBody>
          <a:bodyPr wrap="square" rtlCol="0">
            <a:spAutoFit/>
          </a:bodyPr>
          <a:lstStyle/>
          <a:p>
            <a:r>
              <a:rPr lang="en-US" sz="1600" dirty="0" smtClean="0"/>
              <a:t>When you </a:t>
            </a:r>
            <a:r>
              <a:rPr lang="en-US" sz="1600" b="1" i="1" u="sng" dirty="0" smtClean="0">
                <a:solidFill>
                  <a:srgbClr val="33CCFF"/>
                </a:solidFill>
              </a:rPr>
              <a:t>excite</a:t>
            </a:r>
            <a:r>
              <a:rPr lang="en-US" sz="1600" dirty="0" smtClean="0"/>
              <a:t> someone, you make them feel happy, interested, or eager.</a:t>
            </a:r>
            <a:endParaRPr lang="en-US" dirty="0"/>
          </a:p>
        </p:txBody>
      </p:sp>
      <p:pic>
        <p:nvPicPr>
          <p:cNvPr id="11" name="Picture 10" descr="C:\Documents and Settings\jgalvan\Local Settings\Temporary Internet Files\Content.IE5\H45MDZ5D\-1_0[1].jpg"/>
          <p:cNvPicPr/>
          <p:nvPr/>
        </p:nvPicPr>
        <p:blipFill>
          <a:blip r:embed="rId4" cstate="print"/>
          <a:stretch>
            <a:fillRect/>
          </a:stretch>
        </p:blipFill>
        <p:spPr bwMode="auto">
          <a:xfrm>
            <a:off x="2133600" y="457200"/>
            <a:ext cx="28194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cit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r>
              <a:rPr lang="en-US" b="1" dirty="0" smtClean="0"/>
              <a:t>Think of 3 Words using “</a:t>
            </a:r>
            <a:r>
              <a:rPr lang="en-US" b="1" u="sng" dirty="0" smtClean="0">
                <a:solidFill>
                  <a:srgbClr val="33CCFF"/>
                </a:solidFill>
              </a:rPr>
              <a:t>cit</a:t>
            </a:r>
            <a:r>
              <a:rPr lang="en-US" b="1" dirty="0" smtClean="0"/>
              <a:t>”</a:t>
            </a:r>
          </a:p>
          <a:p>
            <a:pPr lvl="1"/>
            <a:r>
              <a:rPr lang="en-US" b="1" dirty="0" smtClean="0"/>
              <a:t>Another option: Use your dictionary to find 3 words using “</a:t>
            </a:r>
            <a:r>
              <a:rPr lang="en-US" b="1" dirty="0" smtClean="0">
                <a:solidFill>
                  <a:srgbClr val="33CCFF"/>
                </a:solidFill>
              </a:rPr>
              <a:t>cit</a:t>
            </a:r>
            <a:r>
              <a:rPr lang="en-US" b="1" dirty="0" smtClean="0"/>
              <a:t>”</a:t>
            </a:r>
            <a:endParaRPr lang="en-US" dirty="0" smtClean="0"/>
          </a:p>
          <a:p>
            <a:pPr lvl="1"/>
            <a:r>
              <a:rPr lang="en-US" dirty="0" smtClean="0"/>
              <a:t>Example: “</a:t>
            </a:r>
            <a:r>
              <a:rPr lang="en-US" b="1" dirty="0" smtClean="0">
                <a:solidFill>
                  <a:srgbClr val="33CCFF"/>
                </a:solidFill>
              </a:rPr>
              <a:t>excite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181600" y="1447800"/>
            <a:ext cx="2641600" cy="830997"/>
          </a:xfrm>
          <a:prstGeom prst="rect">
            <a:avLst/>
          </a:prstGeom>
          <a:noFill/>
        </p:spPr>
        <p:txBody>
          <a:bodyPr wrap="square" rtlCol="0">
            <a:spAutoFit/>
          </a:bodyPr>
          <a:lstStyle/>
          <a:p>
            <a:r>
              <a:rPr lang="en-US" sz="1600" dirty="0" smtClean="0"/>
              <a:t>When you </a:t>
            </a:r>
            <a:r>
              <a:rPr lang="en-US" sz="1600" b="1" i="1" u="sng" dirty="0" smtClean="0">
                <a:solidFill>
                  <a:srgbClr val="33CCFF"/>
                </a:solidFill>
              </a:rPr>
              <a:t>excite</a:t>
            </a:r>
            <a:r>
              <a:rPr lang="en-US" sz="1600" dirty="0" smtClean="0"/>
              <a:t> someone, you make them feel happy, interested, or eager.</a:t>
            </a:r>
            <a:endParaRPr lang="en-US" dirty="0"/>
          </a:p>
        </p:txBody>
      </p:sp>
      <p:pic>
        <p:nvPicPr>
          <p:cNvPr id="11" name="Picture 10" descr="C:\Documents and Settings\jgalvan\Local Settings\Temporary Internet Files\Content.IE5\H45MDZ5D\-1_0[1].jpg"/>
          <p:cNvPicPr/>
          <p:nvPr/>
        </p:nvPicPr>
        <p:blipFill>
          <a:blip r:embed="rId4" cstate="print"/>
          <a:stretch>
            <a:fillRect/>
          </a:stretch>
        </p:blipFill>
        <p:spPr bwMode="auto">
          <a:xfrm>
            <a:off x="2362200" y="838200"/>
            <a:ext cx="27432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com</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Thoroughly, completely</a:t>
            </a:r>
            <a:endParaRPr lang="en-US" dirty="0" smtClean="0"/>
          </a:p>
          <a:p>
            <a:r>
              <a:rPr lang="en-US" i="1" u="sng" dirty="0" smtClean="0"/>
              <a:t>Example</a:t>
            </a:r>
            <a:r>
              <a:rPr lang="en-US" i="1" dirty="0" smtClean="0"/>
              <a:t>: </a:t>
            </a:r>
            <a:r>
              <a:rPr lang="en-US" dirty="0" smtClean="0"/>
              <a:t>The word “</a:t>
            </a:r>
            <a:r>
              <a:rPr lang="en-US" b="1" i="1" u="sng" dirty="0" smtClean="0">
                <a:solidFill>
                  <a:srgbClr val="33CCFF"/>
                </a:solidFill>
              </a:rPr>
              <a:t>complete</a:t>
            </a:r>
            <a:r>
              <a:rPr lang="en-US" b="1" i="1" dirty="0" smtClean="0">
                <a:solidFill>
                  <a:srgbClr val="33CCFF"/>
                </a:solidFill>
              </a:rPr>
              <a:t>”</a:t>
            </a:r>
            <a:r>
              <a:rPr lang="en-US" dirty="0" smtClean="0"/>
              <a:t> is used to emphasize that a quality or situation is as great as it could possibly be</a:t>
            </a:r>
            <a:r>
              <a:rPr lang="en-US" i="1" dirty="0" smtClean="0"/>
              <a:t>.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com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362200"/>
            <a:ext cx="8839200" cy="4267200"/>
          </a:xfrm>
        </p:spPr>
        <p:txBody>
          <a:bodyPr>
            <a:normAutofit fontScale="85000" lnSpcReduction="10000"/>
          </a:bodyPr>
          <a:lstStyle/>
          <a:p>
            <a:r>
              <a:rPr lang="en-US" sz="3100" b="1" u="sng" dirty="0" smtClean="0"/>
              <a:t>Examples:</a:t>
            </a:r>
            <a:r>
              <a:rPr lang="en-US" sz="3100" dirty="0" smtClean="0"/>
              <a:t>  </a:t>
            </a:r>
          </a:p>
          <a:p>
            <a:pPr lvl="1"/>
            <a:r>
              <a:rPr lang="en-US" b="1" dirty="0" smtClean="0">
                <a:solidFill>
                  <a:srgbClr val="33CCFF"/>
                </a:solidFill>
              </a:rPr>
              <a:t>Complete</a:t>
            </a:r>
          </a:p>
          <a:p>
            <a:pPr lvl="2"/>
            <a:r>
              <a:rPr lang="en-US" dirty="0" smtClean="0"/>
              <a:t>used to emphasize that a quality or situation is as great as it could possibly be; including all parts, details, facts, etc. and with nothing missing; finished; (complete with...) having particular equipment or features</a:t>
            </a:r>
          </a:p>
          <a:p>
            <a:pPr lvl="1"/>
            <a:r>
              <a:rPr lang="en-US" b="1" dirty="0" smtClean="0">
                <a:solidFill>
                  <a:srgbClr val="33CCFF"/>
                </a:solidFill>
              </a:rPr>
              <a:t>Compromise</a:t>
            </a:r>
          </a:p>
          <a:p>
            <a:pPr lvl="2"/>
            <a:r>
              <a:rPr lang="en-US" dirty="0" smtClean="0"/>
              <a:t>an agreement that is achieved after everyone involved accepts less than what they wanted at first, or the act of making this agreement; </a:t>
            </a:r>
          </a:p>
          <a:p>
            <a:pPr lvl="1"/>
            <a:r>
              <a:rPr lang="en-US" b="1" dirty="0" smtClean="0">
                <a:solidFill>
                  <a:srgbClr val="33CCFF"/>
                </a:solidFill>
              </a:rPr>
              <a:t>Composure</a:t>
            </a:r>
          </a:p>
          <a:p>
            <a:pPr lvl="2"/>
            <a:r>
              <a:rPr lang="en-US" dirty="0" smtClean="0"/>
              <a:t>the state of feeling or seeming calm </a:t>
            </a:r>
          </a:p>
          <a:p>
            <a:pPr lvl="1"/>
            <a:r>
              <a:rPr lang="en-US" b="1" dirty="0" smtClean="0">
                <a:solidFill>
                  <a:srgbClr val="33CCFF"/>
                </a:solidFill>
              </a:rPr>
              <a:t>Compliant</a:t>
            </a:r>
          </a:p>
          <a:p>
            <a:pPr lvl="2"/>
            <a:r>
              <a:rPr lang="en-US" dirty="0" smtClean="0"/>
              <a:t>willing to obey or to agree to other people's wishes and demands; made or done according to particular rules or standards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4800600" y="990600"/>
            <a:ext cx="2514600" cy="1077218"/>
          </a:xfrm>
          <a:prstGeom prst="rect">
            <a:avLst/>
          </a:prstGeom>
          <a:noFill/>
        </p:spPr>
        <p:txBody>
          <a:bodyPr wrap="square" rtlCol="0">
            <a:spAutoFit/>
          </a:bodyPr>
          <a:lstStyle/>
          <a:p>
            <a:r>
              <a:rPr lang="en-US" sz="1600" dirty="0" smtClean="0"/>
              <a:t>The word “</a:t>
            </a:r>
            <a:r>
              <a:rPr lang="en-US" sz="1600" b="1" i="1" u="sng" dirty="0" smtClean="0">
                <a:solidFill>
                  <a:srgbClr val="33CCFF"/>
                </a:solidFill>
              </a:rPr>
              <a:t>complete</a:t>
            </a:r>
            <a:r>
              <a:rPr lang="en-US" sz="1600" b="1" i="1" dirty="0" smtClean="0">
                <a:solidFill>
                  <a:srgbClr val="33CCFF"/>
                </a:solidFill>
              </a:rPr>
              <a:t>”</a:t>
            </a:r>
            <a:r>
              <a:rPr lang="en-US" sz="1600" dirty="0" smtClean="0"/>
              <a:t> is used to emphasize that a quality or situation is as great as it could possibly be</a:t>
            </a:r>
            <a:r>
              <a:rPr lang="en-US" sz="1600" i="1" dirty="0" smtClean="0"/>
              <a:t>.</a:t>
            </a:r>
            <a:endParaRPr lang="en-US" dirty="0"/>
          </a:p>
        </p:txBody>
      </p:sp>
      <p:pic>
        <p:nvPicPr>
          <p:cNvPr id="11" name="Picture 10" descr="C:\Documents and Settings\jgalvan\Local Settings\Temporary Internet Files\Content.IE5\WZ78V2TG\MC900104546[1].wmf"/>
          <p:cNvPicPr/>
          <p:nvPr/>
        </p:nvPicPr>
        <p:blipFill>
          <a:blip r:embed="rId4" cstate="print"/>
          <a:stretch>
            <a:fillRect/>
          </a:stretch>
        </p:blipFill>
        <p:spPr bwMode="auto">
          <a:xfrm>
            <a:off x="2438400" y="533400"/>
            <a:ext cx="2279617"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com</a:t>
            </a:r>
            <a:endParaRPr lang="en-US" dirty="0">
              <a:solidFill>
                <a:schemeClr val="tx2"/>
              </a:solidFill>
            </a:endParaRPr>
          </a:p>
        </p:txBody>
      </p:sp>
      <p:sp>
        <p:nvSpPr>
          <p:cNvPr id="3" name="Text Placeholder 2"/>
          <p:cNvSpPr>
            <a:spLocks noGrp="1"/>
          </p:cNvSpPr>
          <p:nvPr>
            <p:ph type="body" sz="quarter" idx="10"/>
          </p:nvPr>
        </p:nvSpPr>
        <p:spPr>
          <a:xfrm>
            <a:off x="228600" y="1905000"/>
            <a:ext cx="8610600" cy="4800600"/>
          </a:xfrm>
        </p:spPr>
        <p:txBody>
          <a:bodyPr>
            <a:normAutofit fontScale="85000" lnSpcReduction="20000"/>
          </a:bodyPr>
          <a:lstStyle/>
          <a:p>
            <a:endParaRPr lang="en-US" dirty="0" smtClean="0"/>
          </a:p>
          <a:p>
            <a:endParaRPr lang="en-US" dirty="0" smtClean="0"/>
          </a:p>
          <a:p>
            <a:pPr>
              <a:buNone/>
            </a:pPr>
            <a:r>
              <a:rPr lang="en-US" b="1" u="sng" dirty="0" smtClean="0"/>
              <a:t>Positive/Negative Questions: </a:t>
            </a:r>
            <a:r>
              <a:rPr lang="en-US" dirty="0" smtClean="0"/>
              <a:t> </a:t>
            </a:r>
          </a:p>
          <a:p>
            <a:r>
              <a:rPr lang="en-US" dirty="0" smtClean="0"/>
              <a:t>Do the following words use “</a:t>
            </a:r>
            <a:r>
              <a:rPr lang="en-US" b="1" u="sng" dirty="0" smtClean="0">
                <a:solidFill>
                  <a:srgbClr val="33CCFF"/>
                </a:solidFill>
              </a:rPr>
              <a:t>com</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Compare</a:t>
            </a:r>
          </a:p>
          <a:p>
            <a:pPr lvl="2"/>
            <a:r>
              <a:rPr lang="en-US" dirty="0" smtClean="0"/>
              <a:t>to examine or judge two or more things in order to show how they are similar to or different from each other; used when considering the size, quality, or amount of something in relation to something similar </a:t>
            </a:r>
          </a:p>
          <a:p>
            <a:pPr lvl="1"/>
            <a:r>
              <a:rPr lang="en-US" b="1" dirty="0" smtClean="0">
                <a:solidFill>
                  <a:srgbClr val="33CCFF"/>
                </a:solidFill>
              </a:rPr>
              <a:t>Constant</a:t>
            </a:r>
          </a:p>
          <a:p>
            <a:pPr lvl="1"/>
            <a:r>
              <a:rPr lang="en-US" b="1" dirty="0" smtClean="0">
                <a:solidFill>
                  <a:srgbClr val="33CCFF"/>
                </a:solidFill>
              </a:rPr>
              <a:t>Competent</a:t>
            </a:r>
          </a:p>
          <a:p>
            <a:pPr lvl="2"/>
            <a:r>
              <a:rPr lang="en-US" dirty="0" smtClean="0"/>
              <a:t>having enough skill or knowledge to do something to a satisfactory standard; satisfactory but not especially good</a:t>
            </a:r>
          </a:p>
          <a:p>
            <a:pPr lvl="1"/>
            <a:r>
              <a:rPr lang="en-US" b="1" dirty="0" smtClean="0">
                <a:solidFill>
                  <a:srgbClr val="33CCFF"/>
                </a:solidFill>
              </a:rPr>
              <a:t>Coordinate</a:t>
            </a:r>
          </a:p>
          <a:p>
            <a:pPr lvl="1"/>
            <a:r>
              <a:rPr lang="en-US" b="1" dirty="0" smtClean="0">
                <a:solidFill>
                  <a:srgbClr val="33CCFF"/>
                </a:solidFill>
              </a:rPr>
              <a:t>Commemorate</a:t>
            </a:r>
          </a:p>
          <a:p>
            <a:pPr lvl="2"/>
            <a:r>
              <a:rPr lang="en-US" dirty="0" smtClean="0"/>
              <a:t>to do something to show that you remember and respect someone important or an important event in the past</a:t>
            </a:r>
            <a:endParaRPr lang="en-US" b="1"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4648200" y="1143000"/>
            <a:ext cx="3276600" cy="830997"/>
          </a:xfrm>
          <a:prstGeom prst="rect">
            <a:avLst/>
          </a:prstGeom>
          <a:noFill/>
        </p:spPr>
        <p:txBody>
          <a:bodyPr wrap="square" rtlCol="0">
            <a:spAutoFit/>
          </a:bodyPr>
          <a:lstStyle/>
          <a:p>
            <a:r>
              <a:rPr lang="en-US" sz="1600" dirty="0" smtClean="0"/>
              <a:t>The word “</a:t>
            </a:r>
            <a:r>
              <a:rPr lang="en-US" sz="1600" b="1" i="1" u="sng" dirty="0" smtClean="0">
                <a:solidFill>
                  <a:srgbClr val="33CCFF"/>
                </a:solidFill>
              </a:rPr>
              <a:t>complete</a:t>
            </a:r>
            <a:r>
              <a:rPr lang="en-US" sz="1600" b="1" i="1" dirty="0" smtClean="0">
                <a:solidFill>
                  <a:srgbClr val="33CCFF"/>
                </a:solidFill>
              </a:rPr>
              <a:t>”</a:t>
            </a:r>
            <a:r>
              <a:rPr lang="en-US" sz="1600" dirty="0" smtClean="0"/>
              <a:t> is used to emphasize that a quality or situation is as great as it could possibly be</a:t>
            </a:r>
            <a:r>
              <a:rPr lang="en-US" sz="1600" i="1" dirty="0" smtClean="0"/>
              <a:t>.</a:t>
            </a:r>
            <a:endParaRPr lang="en-US" dirty="0"/>
          </a:p>
        </p:txBody>
      </p:sp>
      <p:pic>
        <p:nvPicPr>
          <p:cNvPr id="10" name="Picture 9" descr="C:\Documents and Settings\jgalvan\Local Settings\Temporary Internet Files\Content.IE5\WZ78V2TG\MC900104546[1].wmf"/>
          <p:cNvPicPr/>
          <p:nvPr/>
        </p:nvPicPr>
        <p:blipFill>
          <a:blip r:embed="rId4" cstate="print"/>
          <a:stretch>
            <a:fillRect/>
          </a:stretch>
        </p:blipFill>
        <p:spPr bwMode="auto">
          <a:xfrm>
            <a:off x="2514600" y="533400"/>
            <a:ext cx="2133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com</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u="sng" dirty="0" smtClean="0">
                <a:solidFill>
                  <a:srgbClr val="33CCFF"/>
                </a:solidFill>
              </a:rPr>
              <a:t>com</a:t>
            </a:r>
            <a:r>
              <a:rPr lang="en-US" b="1" dirty="0" smtClean="0"/>
              <a:t>”</a:t>
            </a:r>
          </a:p>
          <a:p>
            <a:pPr lvl="1"/>
            <a:r>
              <a:rPr lang="en-US" b="1" dirty="0" smtClean="0"/>
              <a:t>Another option: Use your dictionary to find 3 words using “</a:t>
            </a:r>
            <a:r>
              <a:rPr lang="en-US" b="1" dirty="0" smtClean="0">
                <a:solidFill>
                  <a:srgbClr val="33CCFF"/>
                </a:solidFill>
              </a:rPr>
              <a:t>com</a:t>
            </a:r>
            <a:r>
              <a:rPr lang="en-US" b="1" dirty="0" smtClean="0"/>
              <a:t>”</a:t>
            </a:r>
            <a:endParaRPr lang="en-US" dirty="0" smtClean="0"/>
          </a:p>
          <a:p>
            <a:pPr lvl="1"/>
            <a:r>
              <a:rPr lang="en-US" dirty="0" smtClean="0"/>
              <a:t>Example: “</a:t>
            </a:r>
            <a:r>
              <a:rPr lang="en-US" b="1" dirty="0" smtClean="0">
                <a:solidFill>
                  <a:srgbClr val="33CCFF"/>
                </a:solidFill>
              </a:rPr>
              <a:t>complete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4953000" y="1600200"/>
            <a:ext cx="2514600" cy="1077218"/>
          </a:xfrm>
          <a:prstGeom prst="rect">
            <a:avLst/>
          </a:prstGeom>
          <a:noFill/>
        </p:spPr>
        <p:txBody>
          <a:bodyPr wrap="square" rtlCol="0">
            <a:spAutoFit/>
          </a:bodyPr>
          <a:lstStyle/>
          <a:p>
            <a:r>
              <a:rPr lang="en-US" sz="1600" dirty="0" smtClean="0"/>
              <a:t>The word “</a:t>
            </a:r>
            <a:r>
              <a:rPr lang="en-US" sz="1600" b="1" i="1" u="sng" dirty="0" smtClean="0">
                <a:solidFill>
                  <a:srgbClr val="33CCFF"/>
                </a:solidFill>
              </a:rPr>
              <a:t>complete</a:t>
            </a:r>
            <a:r>
              <a:rPr lang="en-US" sz="1600" b="1" i="1" dirty="0" smtClean="0">
                <a:solidFill>
                  <a:srgbClr val="33CCFF"/>
                </a:solidFill>
              </a:rPr>
              <a:t>”</a:t>
            </a:r>
            <a:r>
              <a:rPr lang="en-US" sz="1600" dirty="0" smtClean="0"/>
              <a:t> is used to emphasize that a quality or situation is as great as it could possibly be</a:t>
            </a:r>
            <a:r>
              <a:rPr lang="en-US" sz="1600" i="1" dirty="0" smtClean="0"/>
              <a:t>.</a:t>
            </a:r>
            <a:endParaRPr lang="en-US" dirty="0"/>
          </a:p>
        </p:txBody>
      </p:sp>
      <p:pic>
        <p:nvPicPr>
          <p:cNvPr id="9" name="Picture 8" descr="C:\Documents and Settings\jgalvan\Local Settings\Temporary Internet Files\Content.IE5\WZ78V2TG\MC900104546[1].wmf"/>
          <p:cNvPicPr/>
          <p:nvPr/>
        </p:nvPicPr>
        <p:blipFill>
          <a:blip r:embed="rId4" cstate="print"/>
          <a:stretch>
            <a:fillRect/>
          </a:stretch>
        </p:blipFill>
        <p:spPr bwMode="auto">
          <a:xfrm>
            <a:off x="2438400" y="1066800"/>
            <a:ext cx="2508217"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fin</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End; form a boundary</a:t>
            </a:r>
            <a:endParaRPr lang="en-US" dirty="0" smtClean="0"/>
          </a:p>
          <a:p>
            <a:r>
              <a:rPr lang="en-US" i="1" u="sng" dirty="0" smtClean="0"/>
              <a:t>Example</a:t>
            </a:r>
            <a:r>
              <a:rPr lang="en-US" i="1" dirty="0" smtClean="0"/>
              <a:t>:  </a:t>
            </a:r>
            <a:r>
              <a:rPr lang="en-US" dirty="0" smtClean="0"/>
              <a:t>When something is </a:t>
            </a:r>
            <a:r>
              <a:rPr lang="en-US" b="1" i="1" u="sng" dirty="0" smtClean="0">
                <a:solidFill>
                  <a:srgbClr val="33CCFF"/>
                </a:solidFill>
              </a:rPr>
              <a:t>final</a:t>
            </a:r>
            <a:r>
              <a:rPr lang="en-US" dirty="0" smtClean="0"/>
              <a:t>, it is last in a series of actions, events, parts of a story, etc.</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cred</a:t>
            </a:r>
            <a:endParaRPr lang="en-US" dirty="0">
              <a:solidFill>
                <a:schemeClr val="tx2"/>
              </a:solidFill>
            </a:endParaRPr>
          </a:p>
        </p:txBody>
      </p:sp>
      <p:sp>
        <p:nvSpPr>
          <p:cNvPr id="3" name="Text Placeholder 2"/>
          <p:cNvSpPr>
            <a:spLocks noGrp="1"/>
          </p:cNvSpPr>
          <p:nvPr>
            <p:ph type="body" sz="quarter" idx="10"/>
          </p:nvPr>
        </p:nvSpPr>
        <p:spPr>
          <a:xfrm>
            <a:off x="304800" y="2133600"/>
            <a:ext cx="8610600" cy="4572000"/>
          </a:xfrm>
        </p:spPr>
        <p:txBody>
          <a:bodyPr>
            <a:normAutofit fontScale="92500" lnSpcReduction="20000"/>
          </a:bodyPr>
          <a:lstStyle/>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Incredible </a:t>
            </a:r>
          </a:p>
          <a:p>
            <a:pPr lvl="2"/>
            <a:r>
              <a:rPr lang="en-US" dirty="0" smtClean="0"/>
              <a:t>too strange to be believed or very difficult to believe </a:t>
            </a:r>
          </a:p>
          <a:p>
            <a:pPr lvl="1"/>
            <a:r>
              <a:rPr lang="en-US" b="1" dirty="0" smtClean="0">
                <a:solidFill>
                  <a:srgbClr val="33CCFF"/>
                </a:solidFill>
              </a:rPr>
              <a:t>Credit</a:t>
            </a:r>
          </a:p>
          <a:p>
            <a:pPr lvl="2"/>
            <a:r>
              <a:rPr lang="en-US" dirty="0" smtClean="0"/>
              <a:t>approval or praise that you give to someone for something they have done </a:t>
            </a:r>
          </a:p>
          <a:p>
            <a:pPr lvl="1"/>
            <a:r>
              <a:rPr lang="en-US" b="1" dirty="0" smtClean="0">
                <a:solidFill>
                  <a:srgbClr val="33CCFF"/>
                </a:solidFill>
              </a:rPr>
              <a:t>Credentials</a:t>
            </a:r>
            <a:r>
              <a:rPr lang="en-US" dirty="0" smtClean="0">
                <a:solidFill>
                  <a:srgbClr val="33CCFF"/>
                </a:solidFill>
              </a:rPr>
              <a:t> </a:t>
            </a:r>
          </a:p>
          <a:p>
            <a:pPr lvl="2"/>
            <a:r>
              <a:rPr lang="en-US" dirty="0" smtClean="0"/>
              <a:t>someone's education, achievements, experience etc that prove they have the ability to do something </a:t>
            </a:r>
          </a:p>
          <a:p>
            <a:pPr lvl="1"/>
            <a:r>
              <a:rPr lang="en-US" b="1" dirty="0" smtClean="0">
                <a:solidFill>
                  <a:srgbClr val="33CCFF"/>
                </a:solidFill>
              </a:rPr>
              <a:t>Credulous</a:t>
            </a:r>
            <a:r>
              <a:rPr lang="en-US" dirty="0" smtClean="0">
                <a:solidFill>
                  <a:srgbClr val="33CCFF"/>
                </a:solidFill>
              </a:rPr>
              <a:t> </a:t>
            </a:r>
          </a:p>
          <a:p>
            <a:pPr lvl="2"/>
            <a:r>
              <a:rPr lang="en-US" dirty="0" smtClean="0"/>
              <a:t>always believing what you are told, and therefore easily deceived</a:t>
            </a:r>
          </a:p>
          <a:p>
            <a:pPr lvl="1"/>
            <a:endParaRPr lang="en-US" dirty="0" smtClean="0"/>
          </a:p>
          <a:p>
            <a:pPr lvl="1"/>
            <a:endParaRPr lang="en-US" dirty="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334000" y="1371600"/>
            <a:ext cx="2209800" cy="923330"/>
          </a:xfrm>
          <a:prstGeom prst="rect">
            <a:avLst/>
          </a:prstGeom>
          <a:noFill/>
        </p:spPr>
        <p:txBody>
          <a:bodyPr wrap="square" rtlCol="0">
            <a:spAutoFit/>
          </a:bodyPr>
          <a:lstStyle/>
          <a:p>
            <a:r>
              <a:rPr lang="en-US" b="1" dirty="0" smtClean="0"/>
              <a:t>A </a:t>
            </a:r>
            <a:r>
              <a:rPr lang="en-US" b="1" u="sng" dirty="0" smtClean="0">
                <a:solidFill>
                  <a:srgbClr val="33CCFF"/>
                </a:solidFill>
              </a:rPr>
              <a:t>creed</a:t>
            </a:r>
            <a:r>
              <a:rPr lang="en-US" b="1" dirty="0" smtClean="0"/>
              <a:t> is a set of beliefs or principles.</a:t>
            </a:r>
          </a:p>
          <a:p>
            <a:endParaRPr lang="en-US" dirty="0"/>
          </a:p>
        </p:txBody>
      </p:sp>
      <p:pic>
        <p:nvPicPr>
          <p:cNvPr id="8" name="Picture 7" descr="C:\Documents and Settings\jgalvan\Local Settings\Temporary Internet Files\Content.IE5\WZ78V2TG\MP900178785[1].jpg"/>
          <p:cNvPicPr/>
          <p:nvPr/>
        </p:nvPicPr>
        <p:blipFill>
          <a:blip r:embed="rId4" cstate="print"/>
          <a:stretch>
            <a:fillRect/>
          </a:stretch>
        </p:blipFill>
        <p:spPr bwMode="auto">
          <a:xfrm>
            <a:off x="2743200" y="609600"/>
            <a:ext cx="254508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fin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1981200"/>
            <a:ext cx="8839200" cy="4495800"/>
          </a:xfrm>
        </p:spPr>
        <p:txBody>
          <a:bodyPr>
            <a:normAutofit fontScale="85000" lnSpcReduction="10000"/>
          </a:bodyPr>
          <a:lstStyle/>
          <a:p>
            <a:r>
              <a:rPr lang="en-US" sz="3100" b="1" u="sng" dirty="0" smtClean="0"/>
              <a:t>Examples:</a:t>
            </a:r>
            <a:r>
              <a:rPr lang="en-US" sz="3100" dirty="0" smtClean="0"/>
              <a:t>  </a:t>
            </a:r>
          </a:p>
          <a:p>
            <a:pPr lvl="1"/>
            <a:r>
              <a:rPr lang="en-US" b="1" dirty="0" smtClean="0">
                <a:solidFill>
                  <a:srgbClr val="33CCFF"/>
                </a:solidFill>
              </a:rPr>
              <a:t>Final</a:t>
            </a:r>
          </a:p>
          <a:p>
            <a:pPr lvl="2"/>
            <a:r>
              <a:rPr lang="en-US" dirty="0" smtClean="0"/>
              <a:t>last in a series of actions, events, parts of a story etc; being the result at the end of a process; if a decision, offer, answer etc is final, it cannot or will not be changed</a:t>
            </a:r>
          </a:p>
          <a:p>
            <a:pPr lvl="1"/>
            <a:r>
              <a:rPr lang="en-US" b="1" dirty="0" smtClean="0">
                <a:solidFill>
                  <a:srgbClr val="33CCFF"/>
                </a:solidFill>
              </a:rPr>
              <a:t>Confine</a:t>
            </a:r>
          </a:p>
          <a:p>
            <a:pPr lvl="2"/>
            <a:r>
              <a:rPr lang="en-US" dirty="0" smtClean="0"/>
              <a:t>to keep someone or something within the limits of a particular activity or subject; to keep someone in a place that they cannot leave, such as a prison; to stop something bad from spreading to another place</a:t>
            </a:r>
          </a:p>
          <a:p>
            <a:pPr lvl="1"/>
            <a:r>
              <a:rPr lang="en-US" b="1" dirty="0" smtClean="0">
                <a:solidFill>
                  <a:srgbClr val="33CCFF"/>
                </a:solidFill>
              </a:rPr>
              <a:t>Finesse</a:t>
            </a:r>
          </a:p>
          <a:p>
            <a:pPr lvl="2"/>
            <a:r>
              <a:rPr lang="en-US" dirty="0" smtClean="0"/>
              <a:t>if you do something with finesse, you do it with a lot of skill and style </a:t>
            </a:r>
          </a:p>
          <a:p>
            <a:pPr lvl="1"/>
            <a:r>
              <a:rPr lang="en-US" b="1" dirty="0" smtClean="0">
                <a:solidFill>
                  <a:srgbClr val="33CCFF"/>
                </a:solidFill>
              </a:rPr>
              <a:t>Define</a:t>
            </a:r>
          </a:p>
          <a:p>
            <a:pPr lvl="2"/>
            <a:r>
              <a:rPr lang="en-US" dirty="0" smtClean="0"/>
              <a:t>to describe something correctly and thoroughly, and to say what standards, limits, qualities etc it has that make it different from other things; to explain exactly the meaning of a particular word or idea</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05400" y="914400"/>
            <a:ext cx="2590800" cy="830997"/>
          </a:xfrm>
          <a:prstGeom prst="rect">
            <a:avLst/>
          </a:prstGeom>
          <a:noFill/>
        </p:spPr>
        <p:txBody>
          <a:bodyPr wrap="square" rtlCol="0">
            <a:spAutoFit/>
          </a:bodyPr>
          <a:lstStyle/>
          <a:p>
            <a:r>
              <a:rPr lang="en-US" sz="1600" i="1" dirty="0" smtClean="0"/>
              <a:t>“</a:t>
            </a:r>
            <a:r>
              <a:rPr lang="en-US" sz="1600" dirty="0" smtClean="0"/>
              <a:t>When something is </a:t>
            </a:r>
            <a:r>
              <a:rPr lang="en-US" sz="1600" b="1" i="1" u="sng" dirty="0" smtClean="0">
                <a:solidFill>
                  <a:srgbClr val="33CCFF"/>
                </a:solidFill>
              </a:rPr>
              <a:t>final</a:t>
            </a:r>
            <a:r>
              <a:rPr lang="en-US" sz="1600" dirty="0" smtClean="0"/>
              <a:t>, it is last in a series of actions, events, parts of a story, etc.”</a:t>
            </a:r>
            <a:endParaRPr lang="en-US" dirty="0"/>
          </a:p>
        </p:txBody>
      </p:sp>
      <p:pic>
        <p:nvPicPr>
          <p:cNvPr id="11" name="Picture 10" descr="C:\Documents and Settings\jgalvan\Local Settings\Temporary Internet Files\Content.IE5\WZ78V2TG\MC900104546[1].wmf"/>
          <p:cNvPicPr/>
          <p:nvPr/>
        </p:nvPicPr>
        <p:blipFill>
          <a:blip r:embed="rId4" cstate="print"/>
          <a:stretch>
            <a:fillRect/>
          </a:stretch>
        </p:blipFill>
        <p:spPr bwMode="auto">
          <a:xfrm>
            <a:off x="2514600" y="533400"/>
            <a:ext cx="25908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fin</a:t>
            </a:r>
            <a:endParaRPr lang="en-US" dirty="0">
              <a:solidFill>
                <a:schemeClr val="tx2"/>
              </a:solidFill>
            </a:endParaRPr>
          </a:p>
        </p:txBody>
      </p:sp>
      <p:sp>
        <p:nvSpPr>
          <p:cNvPr id="3" name="Text Placeholder 2"/>
          <p:cNvSpPr>
            <a:spLocks noGrp="1"/>
          </p:cNvSpPr>
          <p:nvPr>
            <p:ph type="body" sz="quarter" idx="10"/>
          </p:nvPr>
        </p:nvSpPr>
        <p:spPr>
          <a:xfrm>
            <a:off x="228600" y="2286000"/>
            <a:ext cx="8763000" cy="4343400"/>
          </a:xfrm>
        </p:spPr>
        <p:txBody>
          <a:bodyPr>
            <a:normAutofit fontScale="92500" lnSpcReduction="20000"/>
          </a:bodyPr>
          <a:lstStyle/>
          <a:p>
            <a:endParaRPr lang="en-US" dirty="0" smtClean="0"/>
          </a:p>
          <a:p>
            <a:pPr>
              <a:buNone/>
            </a:pPr>
            <a:r>
              <a:rPr lang="en-US" b="1" u="sng" dirty="0" smtClean="0"/>
              <a:t>Positive/Negative Questions: </a:t>
            </a:r>
            <a:r>
              <a:rPr lang="en-US" dirty="0" smtClean="0"/>
              <a:t> </a:t>
            </a:r>
          </a:p>
          <a:p>
            <a:r>
              <a:rPr lang="en-US" sz="3100" dirty="0" smtClean="0"/>
              <a:t>Do the following words use “</a:t>
            </a:r>
            <a:r>
              <a:rPr lang="en-US" sz="3100" b="1" i="1" dirty="0" smtClean="0">
                <a:solidFill>
                  <a:srgbClr val="33CCFF"/>
                </a:solidFill>
              </a:rPr>
              <a:t>fin</a:t>
            </a:r>
            <a:r>
              <a:rPr lang="en-US" sz="3100" dirty="0" smtClean="0"/>
              <a:t>?” Answer “</a:t>
            </a:r>
            <a:r>
              <a:rPr lang="en-US" sz="3100" b="1" dirty="0" smtClean="0">
                <a:solidFill>
                  <a:srgbClr val="33CCFF"/>
                </a:solidFill>
              </a:rPr>
              <a:t>Yes</a:t>
            </a:r>
            <a:r>
              <a:rPr lang="en-US" sz="3100" dirty="0" smtClean="0"/>
              <a:t>” or “</a:t>
            </a:r>
            <a:r>
              <a:rPr lang="en-US" sz="3100" b="1" dirty="0" smtClean="0">
                <a:solidFill>
                  <a:srgbClr val="33CCFF"/>
                </a:solidFill>
              </a:rPr>
              <a:t>No</a:t>
            </a:r>
            <a:r>
              <a:rPr lang="en-US" sz="3100" dirty="0" smtClean="0"/>
              <a:t>”</a:t>
            </a:r>
          </a:p>
          <a:p>
            <a:pPr lvl="1"/>
            <a:r>
              <a:rPr lang="en-US" b="1" dirty="0" smtClean="0">
                <a:solidFill>
                  <a:srgbClr val="33CCFF"/>
                </a:solidFill>
              </a:rPr>
              <a:t>Affinity</a:t>
            </a:r>
          </a:p>
          <a:p>
            <a:pPr lvl="2"/>
            <a:r>
              <a:rPr lang="en-US" dirty="0" smtClean="0"/>
              <a:t>a strong feeling that you like and understand someone or something; a close relationship between two things because of qualities or features that they share </a:t>
            </a:r>
          </a:p>
          <a:p>
            <a:pPr lvl="1"/>
            <a:r>
              <a:rPr lang="en-US" b="1" dirty="0" smtClean="0">
                <a:solidFill>
                  <a:srgbClr val="33CCFF"/>
                </a:solidFill>
              </a:rPr>
              <a:t>Flexible</a:t>
            </a:r>
          </a:p>
          <a:p>
            <a:pPr lvl="1"/>
            <a:r>
              <a:rPr lang="en-US" b="1" dirty="0" smtClean="0">
                <a:solidFill>
                  <a:srgbClr val="33CCFF"/>
                </a:solidFill>
              </a:rPr>
              <a:t>Infinite</a:t>
            </a:r>
          </a:p>
          <a:p>
            <a:pPr lvl="2"/>
            <a:r>
              <a:rPr lang="en-US" dirty="0" smtClean="0"/>
              <a:t>very great in amount or degree; without limits in space or time</a:t>
            </a:r>
          </a:p>
          <a:p>
            <a:pPr lvl="1"/>
            <a:r>
              <a:rPr lang="en-US" b="1" dirty="0" smtClean="0">
                <a:solidFill>
                  <a:srgbClr val="33CCFF"/>
                </a:solidFill>
              </a:rPr>
              <a:t>Fantastic</a:t>
            </a:r>
          </a:p>
          <a:p>
            <a:pPr lvl="1"/>
            <a:r>
              <a:rPr lang="en-US" b="1" dirty="0" smtClean="0">
                <a:solidFill>
                  <a:srgbClr val="33CCFF"/>
                </a:solidFill>
              </a:rPr>
              <a:t>Finite</a:t>
            </a:r>
          </a:p>
          <a:p>
            <a:pPr lvl="2"/>
            <a:r>
              <a:rPr lang="en-US" dirty="0" smtClean="0"/>
              <a:t>having an end or a limit</a:t>
            </a:r>
          </a:p>
          <a:p>
            <a:pPr lvl="1"/>
            <a:endParaRPr lang="en-US" b="1"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05400" y="990600"/>
            <a:ext cx="2209800" cy="1077218"/>
          </a:xfrm>
          <a:prstGeom prst="rect">
            <a:avLst/>
          </a:prstGeom>
          <a:noFill/>
        </p:spPr>
        <p:txBody>
          <a:bodyPr wrap="square" rtlCol="0">
            <a:spAutoFit/>
          </a:bodyPr>
          <a:lstStyle/>
          <a:p>
            <a:r>
              <a:rPr lang="en-US" sz="1600" i="1" dirty="0" smtClean="0"/>
              <a:t>“</a:t>
            </a:r>
            <a:r>
              <a:rPr lang="en-US" sz="1600" dirty="0" smtClean="0"/>
              <a:t>When something is </a:t>
            </a:r>
            <a:r>
              <a:rPr lang="en-US" sz="1600" b="1" i="1" u="sng" dirty="0" smtClean="0">
                <a:solidFill>
                  <a:srgbClr val="33CCFF"/>
                </a:solidFill>
              </a:rPr>
              <a:t>final</a:t>
            </a:r>
            <a:r>
              <a:rPr lang="en-US" sz="1600" dirty="0" smtClean="0"/>
              <a:t>, it is last in a series of actions, events, parts of a story, etc.”</a:t>
            </a:r>
            <a:endParaRPr lang="en-US" dirty="0"/>
          </a:p>
        </p:txBody>
      </p:sp>
      <p:pic>
        <p:nvPicPr>
          <p:cNvPr id="10" name="Picture 9" descr="C:\Documents and Settings\jgalvan\Local Settings\Temporary Internet Files\Content.IE5\WZ78V2TG\MC900104546[1].wmf"/>
          <p:cNvPicPr/>
          <p:nvPr/>
        </p:nvPicPr>
        <p:blipFill>
          <a:blip r:embed="rId4" cstate="print"/>
          <a:stretch>
            <a:fillRect/>
          </a:stretch>
        </p:blipFill>
        <p:spPr bwMode="auto">
          <a:xfrm>
            <a:off x="2590800" y="609600"/>
            <a:ext cx="2514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fin</a:t>
            </a:r>
            <a:endParaRPr lang="en-US" dirty="0">
              <a:solidFill>
                <a:schemeClr val="tx2"/>
              </a:solidFill>
            </a:endParaRPr>
          </a:p>
        </p:txBody>
      </p:sp>
      <p:sp>
        <p:nvSpPr>
          <p:cNvPr id="3" name="Text Placeholder 2"/>
          <p:cNvSpPr>
            <a:spLocks noGrp="1"/>
          </p:cNvSpPr>
          <p:nvPr>
            <p:ph type="body" sz="quarter" idx="10"/>
          </p:nvPr>
        </p:nvSpPr>
        <p:spPr>
          <a:xfrm>
            <a:off x="381000" y="1981200"/>
            <a:ext cx="8382000" cy="4648200"/>
          </a:xfrm>
        </p:spPr>
        <p:txBody>
          <a:bodyPr>
            <a:normAutofit/>
          </a:bodyPr>
          <a:lstStyle/>
          <a:p>
            <a:endParaRPr lang="en-US" dirty="0" smtClean="0"/>
          </a:p>
          <a:p>
            <a:endParaRPr lang="en-US" dirty="0" smtClean="0"/>
          </a:p>
          <a:p>
            <a:r>
              <a:rPr lang="en-US" b="1" dirty="0" smtClean="0"/>
              <a:t>Think of 3 Words using “</a:t>
            </a:r>
            <a:r>
              <a:rPr lang="en-US" b="1" u="sng" dirty="0" smtClean="0">
                <a:solidFill>
                  <a:srgbClr val="33CCFF"/>
                </a:solidFill>
              </a:rPr>
              <a:t>fin</a:t>
            </a:r>
            <a:r>
              <a:rPr lang="en-US" b="1" dirty="0" smtClean="0"/>
              <a:t>”</a:t>
            </a:r>
          </a:p>
          <a:p>
            <a:pPr lvl="1"/>
            <a:r>
              <a:rPr lang="en-US" b="1" dirty="0" smtClean="0"/>
              <a:t>Another option: Use your dictionary to find 3 words using “</a:t>
            </a:r>
            <a:r>
              <a:rPr lang="en-US" b="1" dirty="0" smtClean="0">
                <a:solidFill>
                  <a:srgbClr val="33CCFF"/>
                </a:solidFill>
              </a:rPr>
              <a:t>fin</a:t>
            </a:r>
            <a:r>
              <a:rPr lang="en-US" b="1" dirty="0" smtClean="0"/>
              <a:t>”</a:t>
            </a:r>
            <a:endParaRPr lang="en-US" dirty="0" smtClean="0"/>
          </a:p>
          <a:p>
            <a:pPr lvl="1"/>
            <a:r>
              <a:rPr lang="en-US" dirty="0" smtClean="0"/>
              <a:t>Example: “</a:t>
            </a:r>
            <a:r>
              <a:rPr lang="en-US" b="1" dirty="0" smtClean="0">
                <a:solidFill>
                  <a:srgbClr val="33CCFF"/>
                </a:solidFill>
              </a:rPr>
              <a:t>final</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05400" y="1219200"/>
            <a:ext cx="2209800" cy="1077218"/>
          </a:xfrm>
          <a:prstGeom prst="rect">
            <a:avLst/>
          </a:prstGeom>
          <a:noFill/>
        </p:spPr>
        <p:txBody>
          <a:bodyPr wrap="square" rtlCol="0">
            <a:spAutoFit/>
          </a:bodyPr>
          <a:lstStyle/>
          <a:p>
            <a:r>
              <a:rPr lang="en-US" sz="1600" i="1" dirty="0" smtClean="0"/>
              <a:t>“</a:t>
            </a:r>
            <a:r>
              <a:rPr lang="en-US" sz="1600" dirty="0" smtClean="0"/>
              <a:t>When something is </a:t>
            </a:r>
            <a:r>
              <a:rPr lang="en-US" sz="1600" b="1" i="1" u="sng" dirty="0" smtClean="0">
                <a:solidFill>
                  <a:srgbClr val="33CCFF"/>
                </a:solidFill>
              </a:rPr>
              <a:t>final</a:t>
            </a:r>
            <a:r>
              <a:rPr lang="en-US" sz="1600" dirty="0" smtClean="0"/>
              <a:t>, it is last in a series of actions, events, parts of a story, etc.”</a:t>
            </a:r>
            <a:endParaRPr lang="en-US" dirty="0"/>
          </a:p>
        </p:txBody>
      </p:sp>
      <p:pic>
        <p:nvPicPr>
          <p:cNvPr id="10" name="Picture 9" descr="C:\Documents and Settings\jgalvan\Local Settings\Temporary Internet Files\Content.IE5\WZ78V2TG\MC900104546[1].wmf"/>
          <p:cNvPicPr/>
          <p:nvPr/>
        </p:nvPicPr>
        <p:blipFill>
          <a:blip r:embed="rId4" cstate="print"/>
          <a:stretch>
            <a:fillRect/>
          </a:stretch>
        </p:blipFill>
        <p:spPr bwMode="auto">
          <a:xfrm>
            <a:off x="2286000" y="762000"/>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cred</a:t>
            </a:r>
            <a:endParaRPr lang="en-US" dirty="0">
              <a:solidFill>
                <a:schemeClr val="tx2"/>
              </a:solidFill>
            </a:endParaRPr>
          </a:p>
        </p:txBody>
      </p:sp>
      <p:sp>
        <p:nvSpPr>
          <p:cNvPr id="3" name="Text Placeholder 2"/>
          <p:cNvSpPr>
            <a:spLocks noGrp="1"/>
          </p:cNvSpPr>
          <p:nvPr>
            <p:ph type="body" sz="quarter" idx="10"/>
          </p:nvPr>
        </p:nvSpPr>
        <p:spPr>
          <a:xfrm>
            <a:off x="304800" y="2667000"/>
            <a:ext cx="8610600" cy="3886200"/>
          </a:xfrm>
        </p:spPr>
        <p:txBody>
          <a:bodyPr>
            <a:normAutofit fontScale="92500" lnSpcReduction="20000"/>
          </a:bodyPr>
          <a:lstStyle/>
          <a:p>
            <a:pPr>
              <a:buNone/>
            </a:pPr>
            <a:r>
              <a:rPr lang="en-US" b="1" u="sng" dirty="0" smtClean="0"/>
              <a:t>Positive/Negative Questions: </a:t>
            </a:r>
            <a:r>
              <a:rPr lang="en-US" dirty="0" smtClean="0"/>
              <a:t> </a:t>
            </a:r>
          </a:p>
          <a:p>
            <a:r>
              <a:rPr lang="en-US" sz="2900" dirty="0" smtClean="0"/>
              <a:t>Do the following words use “</a:t>
            </a:r>
            <a:r>
              <a:rPr lang="en-US" sz="2900" b="1" i="1" dirty="0" err="1" smtClean="0">
                <a:solidFill>
                  <a:srgbClr val="33CCFF"/>
                </a:solidFill>
              </a:rPr>
              <a:t>cred</a:t>
            </a:r>
            <a:r>
              <a:rPr lang="en-US" sz="2900" dirty="0" smtClean="0"/>
              <a:t>?” (Answer “</a:t>
            </a:r>
            <a:r>
              <a:rPr lang="en-US" sz="2900" b="1" dirty="0" smtClean="0">
                <a:solidFill>
                  <a:srgbClr val="33CCFF"/>
                </a:solidFill>
              </a:rPr>
              <a:t>yes</a:t>
            </a:r>
            <a:r>
              <a:rPr lang="en-US" sz="2900" dirty="0" smtClean="0"/>
              <a:t>” or “</a:t>
            </a:r>
            <a:r>
              <a:rPr lang="en-US" sz="2900" b="1" dirty="0" smtClean="0">
                <a:solidFill>
                  <a:srgbClr val="33CCFF"/>
                </a:solidFill>
              </a:rPr>
              <a:t>no</a:t>
            </a:r>
            <a:r>
              <a:rPr lang="en-US" sz="2900" dirty="0" smtClean="0"/>
              <a:t>”)</a:t>
            </a:r>
          </a:p>
          <a:p>
            <a:pPr lvl="1"/>
            <a:r>
              <a:rPr lang="en-US" b="1" dirty="0" smtClean="0">
                <a:solidFill>
                  <a:srgbClr val="33CCFF"/>
                </a:solidFill>
              </a:rPr>
              <a:t>Creditor</a:t>
            </a:r>
          </a:p>
          <a:p>
            <a:pPr lvl="2"/>
            <a:r>
              <a:rPr lang="en-US" dirty="0" smtClean="0"/>
              <a:t>a person, bank, or company that you owe money to</a:t>
            </a:r>
            <a:endParaRPr lang="en-US" b="1" dirty="0" smtClean="0">
              <a:solidFill>
                <a:srgbClr val="33CCFF"/>
              </a:solidFill>
            </a:endParaRPr>
          </a:p>
          <a:p>
            <a:pPr lvl="1"/>
            <a:r>
              <a:rPr lang="en-US" b="1" dirty="0" smtClean="0">
                <a:solidFill>
                  <a:srgbClr val="33CCFF"/>
                </a:solidFill>
              </a:rPr>
              <a:t>Creek</a:t>
            </a:r>
          </a:p>
          <a:p>
            <a:pPr lvl="1"/>
            <a:r>
              <a:rPr lang="en-US" b="1" dirty="0" smtClean="0">
                <a:solidFill>
                  <a:srgbClr val="33CCFF"/>
                </a:solidFill>
              </a:rPr>
              <a:t>Discredit</a:t>
            </a:r>
          </a:p>
          <a:p>
            <a:pPr lvl="2"/>
            <a:r>
              <a:rPr lang="en-US" dirty="0" smtClean="0"/>
              <a:t>to make people stop respecting or trusting someone or something </a:t>
            </a:r>
          </a:p>
          <a:p>
            <a:pPr lvl="1"/>
            <a:r>
              <a:rPr lang="en-US" b="1" dirty="0" smtClean="0">
                <a:solidFill>
                  <a:srgbClr val="33CCFF"/>
                </a:solidFill>
              </a:rPr>
              <a:t>Crab</a:t>
            </a:r>
            <a:endParaRPr lang="en-US" dirty="0" smtClean="0"/>
          </a:p>
          <a:p>
            <a:pPr lvl="1"/>
            <a:r>
              <a:rPr lang="en-US" b="1" dirty="0" smtClean="0">
                <a:solidFill>
                  <a:srgbClr val="33CCFF"/>
                </a:solidFill>
              </a:rPr>
              <a:t>Credo</a:t>
            </a:r>
          </a:p>
          <a:p>
            <a:pPr lvl="2"/>
            <a:r>
              <a:rPr lang="en-US" dirty="0" smtClean="0"/>
              <a:t>a formal statement of the beliefs of a particular person, group, religion etc.</a:t>
            </a:r>
            <a:endParaRPr lang="en-US" b="1" dirty="0" smtClean="0">
              <a:solidFill>
                <a:srgbClr val="33CCFF"/>
              </a:solidFill>
            </a:endParaRPr>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257800" y="914400"/>
            <a:ext cx="2209800" cy="923330"/>
          </a:xfrm>
          <a:prstGeom prst="rect">
            <a:avLst/>
          </a:prstGeom>
          <a:noFill/>
        </p:spPr>
        <p:txBody>
          <a:bodyPr wrap="square" rtlCol="0">
            <a:spAutoFit/>
          </a:bodyPr>
          <a:lstStyle/>
          <a:p>
            <a:r>
              <a:rPr lang="en-US" b="1" dirty="0" smtClean="0"/>
              <a:t>A </a:t>
            </a:r>
            <a:r>
              <a:rPr lang="en-US" b="1" u="sng" dirty="0" smtClean="0">
                <a:solidFill>
                  <a:srgbClr val="33CCFF"/>
                </a:solidFill>
              </a:rPr>
              <a:t>creed</a:t>
            </a:r>
            <a:r>
              <a:rPr lang="en-US" b="1" dirty="0" smtClean="0"/>
              <a:t> is a set of beliefs or principles.</a:t>
            </a:r>
          </a:p>
          <a:p>
            <a:endParaRPr lang="en-US" dirty="0"/>
          </a:p>
        </p:txBody>
      </p:sp>
      <p:pic>
        <p:nvPicPr>
          <p:cNvPr id="11" name="Picture 10" descr="C:\Documents and Settings\jgalvan\Local Settings\Temporary Internet Files\Content.IE5\WZ78V2TG\MP900178785[1].jpg"/>
          <p:cNvPicPr/>
          <p:nvPr/>
        </p:nvPicPr>
        <p:blipFill>
          <a:blip r:embed="rId4" cstate="print"/>
          <a:stretch>
            <a:fillRect/>
          </a:stretch>
        </p:blipFill>
        <p:spPr bwMode="auto">
          <a:xfrm>
            <a:off x="3048000" y="381000"/>
            <a:ext cx="216408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cred</a:t>
            </a:r>
            <a:endParaRPr lang="en-US" dirty="0">
              <a:solidFill>
                <a:schemeClr val="tx2"/>
              </a:solidFill>
            </a:endParaRPr>
          </a:p>
        </p:txBody>
      </p:sp>
      <p:sp>
        <p:nvSpPr>
          <p:cNvPr id="3" name="Text Placeholder 2"/>
          <p:cNvSpPr>
            <a:spLocks noGrp="1"/>
          </p:cNvSpPr>
          <p:nvPr>
            <p:ph type="body" sz="quarter" idx="10"/>
          </p:nvPr>
        </p:nvSpPr>
        <p:spPr>
          <a:xfrm>
            <a:off x="228600" y="1905000"/>
            <a:ext cx="8686800" cy="4648200"/>
          </a:xfrm>
        </p:spPr>
        <p:txBody>
          <a:bodyPr>
            <a:normAutofit/>
          </a:bodyPr>
          <a:lstStyle/>
          <a:p>
            <a:endParaRPr lang="en-US" dirty="0" smtClean="0"/>
          </a:p>
          <a:p>
            <a:endParaRPr lang="en-US" dirty="0" smtClean="0"/>
          </a:p>
          <a:p>
            <a:pPr>
              <a:buNone/>
            </a:pPr>
            <a:endParaRPr lang="en-US" dirty="0" smtClean="0"/>
          </a:p>
          <a:p>
            <a:r>
              <a:rPr lang="en-US" b="1" dirty="0" smtClean="0"/>
              <a:t>Think of 3 Words using “</a:t>
            </a:r>
            <a:r>
              <a:rPr lang="en-US" b="1" dirty="0" err="1" smtClean="0">
                <a:solidFill>
                  <a:srgbClr val="33CCFF"/>
                </a:solidFill>
              </a:rPr>
              <a:t>cred</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cred</a:t>
            </a:r>
            <a:r>
              <a:rPr lang="en-US" b="1" dirty="0" smtClean="0"/>
              <a:t>”</a:t>
            </a:r>
            <a:endParaRPr lang="en-US" dirty="0" smtClean="0"/>
          </a:p>
          <a:p>
            <a:pPr lvl="1"/>
            <a:r>
              <a:rPr lang="en-US" dirty="0" smtClean="0"/>
              <a:t>Examples: “</a:t>
            </a:r>
            <a:r>
              <a:rPr lang="en-US" b="1" dirty="0" smtClean="0">
                <a:solidFill>
                  <a:srgbClr val="33CCFF"/>
                </a:solidFill>
              </a:rPr>
              <a:t>Creed</a:t>
            </a:r>
            <a:r>
              <a:rPr lang="en-US" dirty="0" smtClean="0"/>
              <a:t>,” “</a:t>
            </a:r>
            <a:r>
              <a:rPr lang="en-US" b="1" dirty="0" smtClean="0">
                <a:solidFill>
                  <a:srgbClr val="33CCFF"/>
                </a:solidFill>
              </a:rPr>
              <a:t>Credible</a:t>
            </a:r>
            <a:r>
              <a:rPr lang="en-US" dirty="0" smtClean="0"/>
              <a:t>”</a:t>
            </a:r>
          </a:p>
          <a:p>
            <a:pPr lvl="1"/>
            <a:endParaRPr lang="en-US" dirty="0" smtClean="0"/>
          </a:p>
        </p:txBody>
      </p:sp>
      <p:sp>
        <p:nvSpPr>
          <p:cNvPr id="10" name="Rounded Rectangle 9">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257800" y="1600200"/>
            <a:ext cx="2209800" cy="923330"/>
          </a:xfrm>
          <a:prstGeom prst="rect">
            <a:avLst/>
          </a:prstGeom>
          <a:noFill/>
        </p:spPr>
        <p:txBody>
          <a:bodyPr wrap="square" rtlCol="0">
            <a:spAutoFit/>
          </a:bodyPr>
          <a:lstStyle/>
          <a:p>
            <a:r>
              <a:rPr lang="en-US" b="1" dirty="0" smtClean="0"/>
              <a:t>A </a:t>
            </a:r>
            <a:r>
              <a:rPr lang="en-US" b="1" u="sng" dirty="0" smtClean="0">
                <a:solidFill>
                  <a:srgbClr val="33CCFF"/>
                </a:solidFill>
              </a:rPr>
              <a:t>creed</a:t>
            </a:r>
            <a:r>
              <a:rPr lang="en-US" b="1" dirty="0" smtClean="0"/>
              <a:t> is a set of beliefs or principles.</a:t>
            </a:r>
          </a:p>
          <a:p>
            <a:endParaRPr lang="en-US" dirty="0"/>
          </a:p>
        </p:txBody>
      </p:sp>
      <p:pic>
        <p:nvPicPr>
          <p:cNvPr id="11" name="Picture 10" descr="C:\Documents and Settings\jgalvan\Local Settings\Temporary Internet Files\Content.IE5\WZ78V2TG\MP900178785[1].jpg"/>
          <p:cNvPicPr/>
          <p:nvPr/>
        </p:nvPicPr>
        <p:blipFill>
          <a:blip r:embed="rId4" cstate="print"/>
          <a:stretch>
            <a:fillRect/>
          </a:stretch>
        </p:blipFill>
        <p:spPr bwMode="auto">
          <a:xfrm>
            <a:off x="2667000" y="838200"/>
            <a:ext cx="254508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ject</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b="1" u="sng" dirty="0" smtClean="0"/>
              <a:t>Definition</a:t>
            </a:r>
            <a:r>
              <a:rPr lang="en-US" b="1" dirty="0" smtClean="0"/>
              <a:t>:  </a:t>
            </a:r>
          </a:p>
          <a:p>
            <a:pPr lvl="1"/>
            <a:r>
              <a:rPr lang="en-US" b="1" dirty="0" smtClean="0"/>
              <a:t>To throw</a:t>
            </a:r>
          </a:p>
          <a:p>
            <a:r>
              <a:rPr lang="en-US" sz="3000" i="1" u="sng" dirty="0" smtClean="0"/>
              <a:t>Example 1</a:t>
            </a:r>
            <a:r>
              <a:rPr lang="en-US" sz="3000" i="1" dirty="0" smtClean="0"/>
              <a:t>:  </a:t>
            </a:r>
            <a:r>
              <a:rPr lang="en-US" sz="2800" i="1" dirty="0" smtClean="0"/>
              <a:t>“If you </a:t>
            </a:r>
            <a:r>
              <a:rPr lang="en-US" sz="2800" b="1" i="1" dirty="0" smtClean="0">
                <a:solidFill>
                  <a:srgbClr val="33CCFF"/>
                </a:solidFill>
              </a:rPr>
              <a:t>eject</a:t>
            </a:r>
            <a:r>
              <a:rPr lang="en-US" sz="2800" i="1" dirty="0" smtClean="0"/>
              <a:t> a tape or disk, or if it ejects, it comes out of a machine after you have pressed a particular button.”</a:t>
            </a:r>
            <a:endParaRPr lang="en-US" sz="2800" dirty="0" smtClean="0"/>
          </a:p>
          <a:p>
            <a:pPr>
              <a:buNone/>
            </a:pPr>
            <a:r>
              <a:rPr lang="en-US" sz="3000" i="1" u="sng" dirty="0" smtClean="0"/>
              <a:t> </a:t>
            </a:r>
          </a:p>
          <a:p>
            <a:pPr>
              <a:buNone/>
            </a:pPr>
            <a:endParaRPr lang="en-US" u="sng"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ject</a:t>
            </a:r>
            <a:endParaRPr lang="en-US" dirty="0">
              <a:solidFill>
                <a:schemeClr val="tx2"/>
              </a:solidFill>
            </a:endParaRPr>
          </a:p>
        </p:txBody>
      </p:sp>
      <p:sp>
        <p:nvSpPr>
          <p:cNvPr id="3" name="Text Placeholder 2"/>
          <p:cNvSpPr>
            <a:spLocks noGrp="1"/>
          </p:cNvSpPr>
          <p:nvPr>
            <p:ph type="body" sz="quarter" idx="10"/>
          </p:nvPr>
        </p:nvSpPr>
        <p:spPr>
          <a:xfrm>
            <a:off x="304800" y="2362200"/>
            <a:ext cx="8458200" cy="4114800"/>
          </a:xfrm>
        </p:spPr>
        <p:txBody>
          <a:bodyPr>
            <a:normAutofit fontScale="92500" lnSpcReduction="20000"/>
          </a:bodyPr>
          <a:lstStyle/>
          <a:p>
            <a:endParaRPr lang="en-US" dirty="0" smtClean="0"/>
          </a:p>
          <a:p>
            <a:r>
              <a:rPr lang="en-US" b="1" u="sng" dirty="0" smtClean="0"/>
              <a:t>Examples:</a:t>
            </a:r>
            <a:r>
              <a:rPr lang="en-US" dirty="0" smtClean="0"/>
              <a:t>  </a:t>
            </a:r>
          </a:p>
          <a:p>
            <a:pPr lvl="1"/>
            <a:r>
              <a:rPr lang="en-US" b="1" dirty="0" smtClean="0">
                <a:solidFill>
                  <a:srgbClr val="33CCFF"/>
                </a:solidFill>
              </a:rPr>
              <a:t>Eject</a:t>
            </a:r>
          </a:p>
          <a:p>
            <a:pPr lvl="2"/>
            <a:r>
              <a:rPr lang="en-US" dirty="0" smtClean="0"/>
              <a:t>if a pilot ejects, he or she escapes from a plane, using an ejector seat because it is going to crash; if you eject a tape or disk, or if it ejects, it comes out of a machine after you have pressed a particular button; to suddenly send something out </a:t>
            </a:r>
          </a:p>
          <a:p>
            <a:pPr lvl="1"/>
            <a:r>
              <a:rPr lang="en-US" b="1" dirty="0" smtClean="0">
                <a:solidFill>
                  <a:srgbClr val="33CCFF"/>
                </a:solidFill>
              </a:rPr>
              <a:t>Object</a:t>
            </a:r>
          </a:p>
          <a:p>
            <a:pPr lvl="2"/>
            <a:r>
              <a:rPr lang="en-US" dirty="0" smtClean="0"/>
              <a:t>to feel or say that you oppose or disapprove of something </a:t>
            </a:r>
          </a:p>
          <a:p>
            <a:pPr lvl="1"/>
            <a:r>
              <a:rPr lang="en-US" b="1" dirty="0" smtClean="0">
                <a:solidFill>
                  <a:srgbClr val="33CCFF"/>
                </a:solidFill>
              </a:rPr>
              <a:t>Reject</a:t>
            </a:r>
          </a:p>
          <a:p>
            <a:pPr lvl="2"/>
            <a:r>
              <a:rPr lang="en-US" dirty="0" smtClean="0"/>
              <a:t>to refuse to accept, believe in, or agree with something </a:t>
            </a:r>
          </a:p>
          <a:p>
            <a:pPr lvl="1"/>
            <a:r>
              <a:rPr lang="en-US" b="1" dirty="0" smtClean="0">
                <a:solidFill>
                  <a:srgbClr val="33CCFF"/>
                </a:solidFill>
              </a:rPr>
              <a:t>Interject</a:t>
            </a:r>
          </a:p>
          <a:p>
            <a:pPr lvl="2"/>
            <a:r>
              <a:rPr lang="en-US" dirty="0" smtClean="0"/>
              <a:t>to interrupt what someone else is saying with a sudden remark</a:t>
            </a:r>
          </a:p>
        </p:txBody>
      </p:sp>
      <p:sp>
        <p:nvSpPr>
          <p:cNvPr id="5" name="TextBox 4"/>
          <p:cNvSpPr txBox="1"/>
          <p:nvPr/>
        </p:nvSpPr>
        <p:spPr>
          <a:xfrm>
            <a:off x="5638800" y="990600"/>
            <a:ext cx="2895600" cy="1200329"/>
          </a:xfrm>
          <a:prstGeom prst="rect">
            <a:avLst/>
          </a:prstGeom>
          <a:noFill/>
        </p:spPr>
        <p:txBody>
          <a:bodyPr wrap="square" rtlCol="0">
            <a:spAutoFit/>
          </a:bodyPr>
          <a:lstStyle/>
          <a:p>
            <a:r>
              <a:rPr lang="en-US" i="1" dirty="0" smtClean="0"/>
              <a:t>“If you </a:t>
            </a:r>
            <a:r>
              <a:rPr lang="en-US" b="1" i="1" dirty="0" smtClean="0">
                <a:solidFill>
                  <a:srgbClr val="33CCFF"/>
                </a:solidFill>
              </a:rPr>
              <a:t>eject</a:t>
            </a:r>
            <a:r>
              <a:rPr lang="en-US" i="1" dirty="0" smtClean="0"/>
              <a:t> a tape or disk, or if it ejects, it comes out of a machine after you have pressed a particular button.”</a:t>
            </a:r>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1" name="Picture 10" descr="C:\Documents and Settings\jgalvan\Local Settings\Temporary Internet Files\Content.IE5\WZ78V2TG\MC900390692[1].wmf"/>
          <p:cNvPicPr/>
          <p:nvPr/>
        </p:nvPicPr>
        <p:blipFill>
          <a:blip r:embed="rId4" cstate="print"/>
          <a:stretch>
            <a:fillRect/>
          </a:stretch>
        </p:blipFill>
        <p:spPr bwMode="auto">
          <a:xfrm>
            <a:off x="2438400" y="533400"/>
            <a:ext cx="32004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ject</a:t>
            </a:r>
            <a:endParaRPr lang="en-US" dirty="0">
              <a:solidFill>
                <a:schemeClr val="tx2"/>
              </a:solidFill>
            </a:endParaRPr>
          </a:p>
        </p:txBody>
      </p:sp>
      <p:sp>
        <p:nvSpPr>
          <p:cNvPr id="3" name="Text Placeholder 2"/>
          <p:cNvSpPr>
            <a:spLocks noGrp="1"/>
          </p:cNvSpPr>
          <p:nvPr>
            <p:ph type="body" sz="quarter" idx="10"/>
          </p:nvPr>
        </p:nvSpPr>
        <p:spPr>
          <a:xfrm>
            <a:off x="304800" y="1905000"/>
            <a:ext cx="8534400" cy="4800600"/>
          </a:xfrm>
        </p:spPr>
        <p:txBody>
          <a:bodyPr>
            <a:normAutofit fontScale="85000" lnSpcReduction="20000"/>
          </a:bodyPr>
          <a:lstStyle/>
          <a:p>
            <a:endParaRPr lang="en-US" dirty="0" smtClean="0"/>
          </a:p>
          <a:p>
            <a:endParaRPr lang="en-US" dirty="0" smtClean="0"/>
          </a:p>
          <a:p>
            <a:endParaRPr lang="en-US" dirty="0" smtClean="0"/>
          </a:p>
          <a:p>
            <a:pPr>
              <a:buNone/>
            </a:pPr>
            <a:r>
              <a:rPr lang="en-US" b="1" u="sng" dirty="0" smtClean="0"/>
              <a:t>Positive/Negative Questions: </a:t>
            </a:r>
            <a:r>
              <a:rPr lang="en-US" dirty="0" smtClean="0"/>
              <a:t> </a:t>
            </a:r>
          </a:p>
          <a:p>
            <a:r>
              <a:rPr lang="en-US" dirty="0" smtClean="0"/>
              <a:t>Do the following words use “</a:t>
            </a:r>
            <a:r>
              <a:rPr lang="en-US" b="1" i="1" dirty="0" err="1" smtClean="0">
                <a:solidFill>
                  <a:srgbClr val="33CCFF"/>
                </a:solidFill>
              </a:rPr>
              <a:t>ject</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Conjecture</a:t>
            </a:r>
          </a:p>
          <a:p>
            <a:pPr lvl="2"/>
            <a:r>
              <a:rPr lang="en-US" dirty="0" smtClean="0"/>
              <a:t>when you form ideas or opinions without having very much information to base them on</a:t>
            </a:r>
          </a:p>
          <a:p>
            <a:pPr lvl="1"/>
            <a:r>
              <a:rPr lang="en-US" b="1" dirty="0" smtClean="0">
                <a:solidFill>
                  <a:srgbClr val="33CCFF"/>
                </a:solidFill>
              </a:rPr>
              <a:t>Spectator</a:t>
            </a:r>
          </a:p>
          <a:p>
            <a:pPr lvl="1"/>
            <a:r>
              <a:rPr lang="en-US" b="1" dirty="0" smtClean="0">
                <a:solidFill>
                  <a:srgbClr val="33CCFF"/>
                </a:solidFill>
              </a:rPr>
              <a:t>Trajectory</a:t>
            </a:r>
          </a:p>
          <a:p>
            <a:pPr lvl="2"/>
            <a:r>
              <a:rPr lang="en-US" dirty="0" smtClean="0"/>
              <a:t>the curved path of an object that has been fired or thrown through the air</a:t>
            </a:r>
          </a:p>
          <a:p>
            <a:pPr lvl="1"/>
            <a:r>
              <a:rPr lang="en-US" b="1" dirty="0" smtClean="0">
                <a:solidFill>
                  <a:srgbClr val="33CCFF"/>
                </a:solidFill>
              </a:rPr>
              <a:t>Bracket</a:t>
            </a:r>
          </a:p>
          <a:p>
            <a:pPr lvl="1"/>
            <a:r>
              <a:rPr lang="en-US" b="1" dirty="0" smtClean="0">
                <a:solidFill>
                  <a:srgbClr val="33CCFF"/>
                </a:solidFill>
              </a:rPr>
              <a:t>Dejected</a:t>
            </a:r>
          </a:p>
          <a:p>
            <a:pPr lvl="2"/>
            <a:r>
              <a:rPr lang="en-US" dirty="0" smtClean="0"/>
              <a:t>unhappy, disappointed, or sad; downcast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334000" y="1219200"/>
            <a:ext cx="2895600" cy="1200329"/>
          </a:xfrm>
          <a:prstGeom prst="rect">
            <a:avLst/>
          </a:prstGeom>
          <a:noFill/>
        </p:spPr>
        <p:txBody>
          <a:bodyPr wrap="square" rtlCol="0">
            <a:spAutoFit/>
          </a:bodyPr>
          <a:lstStyle/>
          <a:p>
            <a:r>
              <a:rPr lang="en-US" i="1" dirty="0" smtClean="0"/>
              <a:t>“If you </a:t>
            </a:r>
            <a:r>
              <a:rPr lang="en-US" b="1" i="1" dirty="0" smtClean="0">
                <a:solidFill>
                  <a:srgbClr val="33CCFF"/>
                </a:solidFill>
              </a:rPr>
              <a:t>eject</a:t>
            </a:r>
            <a:r>
              <a:rPr lang="en-US" i="1" dirty="0" smtClean="0"/>
              <a:t> a tape or disk, or if it ejects, it comes out of a machine after you have pressed a particular button.”</a:t>
            </a:r>
            <a:endParaRPr lang="en-US" dirty="0"/>
          </a:p>
        </p:txBody>
      </p:sp>
      <p:pic>
        <p:nvPicPr>
          <p:cNvPr id="11" name="Picture 10" descr="C:\Documents and Settings\jgalvan\Local Settings\Temporary Internet Files\Content.IE5\WZ78V2TG\MC900390692[1].wmf"/>
          <p:cNvPicPr/>
          <p:nvPr/>
        </p:nvPicPr>
        <p:blipFill>
          <a:blip r:embed="rId4" cstate="print"/>
          <a:stretch>
            <a:fillRect/>
          </a:stretch>
        </p:blipFill>
        <p:spPr bwMode="auto">
          <a:xfrm>
            <a:off x="2286000" y="762000"/>
            <a:ext cx="30480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blinds(horizontal)">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ject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ject</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ject</a:t>
            </a:r>
            <a:r>
              <a:rPr lang="en-US" b="1" dirty="0" smtClean="0"/>
              <a:t>”</a:t>
            </a:r>
            <a:endParaRPr lang="en-US" dirty="0" smtClean="0"/>
          </a:p>
          <a:p>
            <a:pPr lvl="1"/>
            <a:r>
              <a:rPr lang="en-US" dirty="0" smtClean="0"/>
              <a:t>Example: “</a:t>
            </a:r>
            <a:r>
              <a:rPr lang="en-US" b="1" dirty="0" smtClean="0">
                <a:solidFill>
                  <a:srgbClr val="33CCFF"/>
                </a:solidFill>
              </a:rPr>
              <a:t>eject</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257800" y="1447800"/>
            <a:ext cx="2895600" cy="1200329"/>
          </a:xfrm>
          <a:prstGeom prst="rect">
            <a:avLst/>
          </a:prstGeom>
          <a:noFill/>
        </p:spPr>
        <p:txBody>
          <a:bodyPr wrap="square" rtlCol="0">
            <a:spAutoFit/>
          </a:bodyPr>
          <a:lstStyle/>
          <a:p>
            <a:r>
              <a:rPr lang="en-US" i="1" dirty="0" smtClean="0"/>
              <a:t>“If you </a:t>
            </a:r>
            <a:r>
              <a:rPr lang="en-US" b="1" i="1" dirty="0" smtClean="0">
                <a:solidFill>
                  <a:srgbClr val="33CCFF"/>
                </a:solidFill>
              </a:rPr>
              <a:t>eject</a:t>
            </a:r>
            <a:r>
              <a:rPr lang="en-US" i="1" dirty="0" smtClean="0"/>
              <a:t> a tape or disk, or if it ejects, it comes out of a machine after you have pressed a particular button.”</a:t>
            </a:r>
            <a:endParaRPr lang="en-US" dirty="0"/>
          </a:p>
        </p:txBody>
      </p:sp>
      <p:pic>
        <p:nvPicPr>
          <p:cNvPr id="11" name="Picture 10" descr="C:\Documents and Settings\jgalvan\Local Settings\Temporary Internet Files\Content.IE5\WZ78V2TG\MC900390692[1].wmf"/>
          <p:cNvPicPr/>
          <p:nvPr/>
        </p:nvPicPr>
        <p:blipFill>
          <a:blip r:embed="rId4" cstate="print"/>
          <a:stretch>
            <a:fillRect/>
          </a:stretch>
        </p:blipFill>
        <p:spPr bwMode="auto">
          <a:xfrm>
            <a:off x="1828800" y="838200"/>
            <a:ext cx="34290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form</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shape</a:t>
            </a:r>
          </a:p>
          <a:p>
            <a:pPr lvl="1"/>
            <a:r>
              <a:rPr lang="en-US" i="1" u="sng" dirty="0" smtClean="0"/>
              <a:t>Example</a:t>
            </a:r>
            <a:r>
              <a:rPr lang="en-US" i="1" dirty="0" smtClean="0"/>
              <a:t>:  “A sculptor can </a:t>
            </a:r>
            <a:r>
              <a:rPr lang="en-US" b="1" i="1" u="sng" dirty="0" smtClean="0">
                <a:solidFill>
                  <a:srgbClr val="33CCFF"/>
                </a:solidFill>
              </a:rPr>
              <a:t>transform</a:t>
            </a:r>
            <a:r>
              <a:rPr lang="en-US" i="1" dirty="0" smtClean="0"/>
              <a:t> a piece of clay into a beautiful work of art.”</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terms</a:t>
            </a:r>
            <a:endParaRPr lang="en-US" dirty="0"/>
          </a:p>
        </p:txBody>
      </p:sp>
      <p:sp>
        <p:nvSpPr>
          <p:cNvPr id="3" name="Text Placeholder 2"/>
          <p:cNvSpPr>
            <a:spLocks noGrp="1"/>
          </p:cNvSpPr>
          <p:nvPr>
            <p:ph type="body" sz="quarter" idx="10"/>
          </p:nvPr>
        </p:nvSpPr>
        <p:spPr>
          <a:xfrm>
            <a:off x="381000" y="1143000"/>
            <a:ext cx="8382000" cy="762000"/>
          </a:xfrm>
        </p:spPr>
        <p:txBody>
          <a:bodyPr>
            <a:normAutofit/>
          </a:bodyPr>
          <a:lstStyle/>
          <a:p>
            <a:r>
              <a:rPr lang="en-US" dirty="0" smtClean="0"/>
              <a:t>Below are Latin roots.</a:t>
            </a:r>
          </a:p>
        </p:txBody>
      </p:sp>
      <p:sp>
        <p:nvSpPr>
          <p:cNvPr id="4" name="Rounded Rectangle 3">
            <a:hlinkClick r:id="rId3" action="ppaction://hlinksldjump"/>
          </p:cNvPr>
          <p:cNvSpPr/>
          <p:nvPr/>
        </p:nvSpPr>
        <p:spPr bwMode="auto">
          <a:xfrm>
            <a:off x="3124200" y="1981200"/>
            <a:ext cx="1295400" cy="762000"/>
          </a:xfrm>
          <a:prstGeom prst="roundRect">
            <a:avLst>
              <a:gd name="adj" fmla="val 9033"/>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62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pel</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puls</a:t>
            </a:r>
            <a:endParaRPr lang="en-US" sz="2300" dirty="0" smtClean="0">
              <a:solidFill>
                <a:srgbClr val="FFFFFF"/>
              </a:solidFill>
              <a:effectLst>
                <a:outerShdw blurRad="38100" dist="38100" dir="2700000" algn="tl">
                  <a:srgbClr val="000000">
                    <a:alpha val="43137"/>
                  </a:srgbClr>
                </a:outerShdw>
              </a:effectLst>
            </a:endParaRPr>
          </a:p>
        </p:txBody>
      </p:sp>
      <p:sp>
        <p:nvSpPr>
          <p:cNvPr id="6" name="Rounded Rectangle 5">
            <a:hlinkClick r:id="rId4" action="ppaction://hlinksldjump"/>
          </p:cNvPr>
          <p:cNvSpPr/>
          <p:nvPr/>
        </p:nvSpPr>
        <p:spPr bwMode="auto">
          <a:xfrm>
            <a:off x="152400" y="3962400"/>
            <a:ext cx="1295400"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cred</a:t>
            </a:r>
            <a:endParaRPr lang="en-US" sz="2300" dirty="0" smtClean="0">
              <a:solidFill>
                <a:srgbClr val="FFFFFF"/>
              </a:solidFill>
              <a:effectLst>
                <a:outerShdw blurRad="38100" dist="38100" dir="2700000" algn="tl">
                  <a:srgbClr val="000000">
                    <a:alpha val="43137"/>
                  </a:srgbClr>
                </a:outerShdw>
              </a:effectLst>
            </a:endParaRPr>
          </a:p>
        </p:txBody>
      </p:sp>
      <p:sp>
        <p:nvSpPr>
          <p:cNvPr id="7" name="Rounded Rectangle 6">
            <a:hlinkClick r:id="rId5" action="ppaction://hlinksldjump"/>
          </p:cNvPr>
          <p:cNvSpPr/>
          <p:nvPr/>
        </p:nvSpPr>
        <p:spPr bwMode="auto">
          <a:xfrm>
            <a:off x="3124200" y="2971800"/>
            <a:ext cx="1295400" cy="762000"/>
          </a:xfrm>
          <a:prstGeom prst="roundRect">
            <a:avLst>
              <a:gd name="adj" fmla="val 903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6200000" scaled="1"/>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mit</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mis</a:t>
            </a:r>
            <a:endParaRPr lang="en-US" sz="2300" dirty="0" smtClean="0">
              <a:solidFill>
                <a:srgbClr val="FFFFFF"/>
              </a:solidFill>
              <a:effectLst>
                <a:outerShdw blurRad="38100" dist="38100" dir="2700000" algn="tl">
                  <a:srgbClr val="000000">
                    <a:alpha val="43137"/>
                  </a:srgbClr>
                </a:outerShdw>
              </a:effectLst>
            </a:endParaRPr>
          </a:p>
        </p:txBody>
      </p:sp>
      <p:sp>
        <p:nvSpPr>
          <p:cNvPr id="8" name="Rounded Rectangle 7">
            <a:hlinkClick r:id="rId6" action="ppaction://hlinksldjump"/>
          </p:cNvPr>
          <p:cNvSpPr/>
          <p:nvPr/>
        </p:nvSpPr>
        <p:spPr bwMode="auto">
          <a:xfrm>
            <a:off x="1600200" y="3962400"/>
            <a:ext cx="1371600" cy="7620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vers</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vert</a:t>
            </a:r>
            <a:endParaRPr lang="en-US" sz="2300" dirty="0" smtClean="0">
              <a:solidFill>
                <a:srgbClr val="FFFFFF"/>
              </a:solidFill>
              <a:effectLst>
                <a:outerShdw blurRad="38100" dist="38100" dir="2700000" algn="tl">
                  <a:srgbClr val="000000">
                    <a:alpha val="43137"/>
                  </a:srgbClr>
                </a:outerShdw>
              </a:effectLst>
            </a:endParaRPr>
          </a:p>
        </p:txBody>
      </p:sp>
      <p:sp>
        <p:nvSpPr>
          <p:cNvPr id="9" name="Rounded Rectangle 8">
            <a:hlinkClick r:id="rId7" action="ppaction://hlinksldjump"/>
          </p:cNvPr>
          <p:cNvSpPr/>
          <p:nvPr/>
        </p:nvSpPr>
        <p:spPr bwMode="auto">
          <a:xfrm>
            <a:off x="152400" y="4953000"/>
            <a:ext cx="1295400" cy="762000"/>
          </a:xfrm>
          <a:prstGeom prst="roundRect">
            <a:avLst>
              <a:gd name="adj" fmla="val 9033"/>
            </a:avLst>
          </a:prstGeom>
          <a:gradFill flip="none" rotWithShape="1">
            <a:gsLst>
              <a:gs pos="0">
                <a:srgbClr val="FF66CC">
                  <a:shade val="30000"/>
                  <a:satMod val="115000"/>
                </a:srgbClr>
              </a:gs>
              <a:gs pos="50000">
                <a:srgbClr val="FF66CC">
                  <a:shade val="67500"/>
                  <a:satMod val="115000"/>
                </a:srgbClr>
              </a:gs>
              <a:gs pos="100000">
                <a:srgbClr val="FF66CC">
                  <a:shade val="100000"/>
                  <a:satMod val="115000"/>
                </a:srgbClr>
              </a:gs>
            </a:gsLst>
            <a:lin ang="162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ject</a:t>
            </a:r>
            <a:endParaRPr lang="en-US" sz="2300" dirty="0" smtClean="0">
              <a:solidFill>
                <a:srgbClr val="FFFFFF"/>
              </a:solidFill>
              <a:effectLst>
                <a:outerShdw blurRad="38100" dist="38100" dir="2700000" algn="tl">
                  <a:srgbClr val="000000">
                    <a:alpha val="43137"/>
                  </a:srgbClr>
                </a:outerShdw>
              </a:effectLst>
            </a:endParaRPr>
          </a:p>
        </p:txBody>
      </p:sp>
      <p:sp>
        <p:nvSpPr>
          <p:cNvPr id="10" name="Rounded Rectangle 9">
            <a:hlinkClick r:id="rId8" action="ppaction://hlinksldjump"/>
          </p:cNvPr>
          <p:cNvSpPr/>
          <p:nvPr/>
        </p:nvSpPr>
        <p:spPr bwMode="auto">
          <a:xfrm>
            <a:off x="152400" y="2971800"/>
            <a:ext cx="1295400" cy="7619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spect</a:t>
            </a:r>
            <a:r>
              <a:rPr lang="en-US" sz="2300" dirty="0" smtClean="0">
                <a:solidFill>
                  <a:srgbClr val="FFFFFF"/>
                </a:solidFill>
                <a:effectLst>
                  <a:outerShdw blurRad="38100" dist="38100" dir="2700000" algn="tl">
                    <a:srgbClr val="000000">
                      <a:alpha val="43137"/>
                    </a:srgbClr>
                  </a:outerShdw>
                </a:effectLst>
              </a:rPr>
              <a:t>, spic</a:t>
            </a:r>
          </a:p>
        </p:txBody>
      </p:sp>
      <p:sp>
        <p:nvSpPr>
          <p:cNvPr id="11" name="Rounded Rectangle 10">
            <a:hlinkClick r:id="rId9" action="ppaction://hlinksldjump"/>
          </p:cNvPr>
          <p:cNvSpPr/>
          <p:nvPr/>
        </p:nvSpPr>
        <p:spPr bwMode="auto">
          <a:xfrm>
            <a:off x="152400" y="5943600"/>
            <a:ext cx="1295400" cy="762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form</a:t>
            </a:r>
          </a:p>
        </p:txBody>
      </p:sp>
      <p:sp>
        <p:nvSpPr>
          <p:cNvPr id="12" name="Rounded Rectangle 11">
            <a:hlinkClick r:id="rId10" action="ppaction://hlinksldjump"/>
          </p:cNvPr>
          <p:cNvSpPr/>
          <p:nvPr/>
        </p:nvSpPr>
        <p:spPr bwMode="auto">
          <a:xfrm>
            <a:off x="1600200" y="4953000"/>
            <a:ext cx="1371600" cy="762000"/>
          </a:xfrm>
          <a:prstGeom prst="roundRect">
            <a:avLst>
              <a:gd name="adj" fmla="val 9033"/>
            </a:avLst>
          </a:prstGeom>
          <a:gradFill flip="none" rotWithShape="1">
            <a:gsLst>
              <a:gs pos="0">
                <a:srgbClr val="B2B2B2">
                  <a:shade val="30000"/>
                  <a:satMod val="115000"/>
                </a:srgbClr>
              </a:gs>
              <a:gs pos="50000">
                <a:srgbClr val="B2B2B2">
                  <a:shade val="67500"/>
                  <a:satMod val="115000"/>
                </a:srgbClr>
              </a:gs>
              <a:gs pos="100000">
                <a:srgbClr val="B2B2B2">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tract</a:t>
            </a:r>
          </a:p>
        </p:txBody>
      </p:sp>
      <p:sp>
        <p:nvSpPr>
          <p:cNvPr id="13" name="Rounded Rectangle 12">
            <a:hlinkClick r:id="rId11" action="ppaction://hlinksldjump"/>
            <a:hlinkHover r:id="" action="ppaction://noaction" highlightClick="1"/>
          </p:cNvPr>
          <p:cNvSpPr/>
          <p:nvPr/>
        </p:nvSpPr>
        <p:spPr bwMode="auto">
          <a:xfrm>
            <a:off x="152400" y="1981200"/>
            <a:ext cx="1295400" cy="762000"/>
          </a:xfrm>
          <a:prstGeom prst="roundRect">
            <a:avLst>
              <a:gd name="adj" fmla="val 9033"/>
            </a:avLst>
          </a:prstGeom>
          <a:gradFill flip="none"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1"/>
            <a:tileRec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port</a:t>
            </a:r>
          </a:p>
        </p:txBody>
      </p:sp>
      <p:sp>
        <p:nvSpPr>
          <p:cNvPr id="14" name="Rounded Rectangle 13">
            <a:hlinkClick r:id="rId12" action="ppaction://hlinksldjump"/>
          </p:cNvPr>
          <p:cNvSpPr/>
          <p:nvPr/>
        </p:nvSpPr>
        <p:spPr bwMode="auto">
          <a:xfrm>
            <a:off x="1600200" y="1981200"/>
            <a:ext cx="1371600" cy="761999"/>
          </a:xfrm>
          <a:prstGeom prst="roundRect">
            <a:avLst>
              <a:gd name="adj" fmla="val 903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stru</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struct</a:t>
            </a:r>
            <a:endParaRPr lang="en-US" sz="2300" dirty="0" smtClean="0">
              <a:solidFill>
                <a:srgbClr val="FFFFFF"/>
              </a:solidFill>
              <a:effectLst>
                <a:outerShdw blurRad="38100" dist="38100" dir="2700000" algn="tl">
                  <a:srgbClr val="000000">
                    <a:alpha val="43137"/>
                  </a:srgbClr>
                </a:outerShdw>
              </a:effectLst>
            </a:endParaRPr>
          </a:p>
        </p:txBody>
      </p:sp>
      <p:sp>
        <p:nvSpPr>
          <p:cNvPr id="15" name="Rounded Rectangle 14">
            <a:hlinkClick r:id="rId13" action="ppaction://hlinksldjump"/>
          </p:cNvPr>
          <p:cNvSpPr/>
          <p:nvPr/>
        </p:nvSpPr>
        <p:spPr bwMode="auto">
          <a:xfrm>
            <a:off x="1600200" y="5943600"/>
            <a:ext cx="1371600" cy="761999"/>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dict</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dic</a:t>
            </a:r>
            <a:endParaRPr lang="en-US" sz="2300" dirty="0" smtClean="0">
              <a:solidFill>
                <a:srgbClr val="FFFFFF"/>
              </a:solidFill>
              <a:effectLst>
                <a:outerShdw blurRad="38100" dist="38100" dir="2700000" algn="tl">
                  <a:srgbClr val="000000">
                    <a:alpha val="43137"/>
                  </a:srgbClr>
                </a:outerShdw>
              </a:effectLst>
            </a:endParaRPr>
          </a:p>
        </p:txBody>
      </p:sp>
      <p:sp>
        <p:nvSpPr>
          <p:cNvPr id="16" name="Rounded Rectangle 15">
            <a:hlinkClick r:id="rId14" action="ppaction://hlinksldjump"/>
          </p:cNvPr>
          <p:cNvSpPr/>
          <p:nvPr/>
        </p:nvSpPr>
        <p:spPr bwMode="auto">
          <a:xfrm>
            <a:off x="3124200" y="3962400"/>
            <a:ext cx="1295400" cy="76200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rupt</a:t>
            </a:r>
            <a:endParaRPr lang="en-US" sz="2300" dirty="0" smtClean="0">
              <a:solidFill>
                <a:srgbClr val="FFFFFF"/>
              </a:solidFill>
              <a:effectLst>
                <a:outerShdw blurRad="38100" dist="38100" dir="2700000" algn="tl">
                  <a:srgbClr val="000000">
                    <a:alpha val="43137"/>
                  </a:srgbClr>
                </a:outerShdw>
              </a:effectLst>
            </a:endParaRPr>
          </a:p>
        </p:txBody>
      </p:sp>
      <p:sp>
        <p:nvSpPr>
          <p:cNvPr id="17" name="Rounded Rectangle 16">
            <a:hlinkClick r:id="rId15" action="ppaction://hlinksldjump"/>
          </p:cNvPr>
          <p:cNvSpPr/>
          <p:nvPr/>
        </p:nvSpPr>
        <p:spPr bwMode="auto">
          <a:xfrm>
            <a:off x="3124200" y="4953000"/>
            <a:ext cx="1295400" cy="761999"/>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flect</a:t>
            </a:r>
            <a:r>
              <a:rPr lang="en-US" sz="2300" dirty="0" smtClean="0">
                <a:solidFill>
                  <a:srgbClr val="FFFFFF"/>
                </a:solidFill>
                <a:effectLst>
                  <a:outerShdw blurRad="38100" dist="38100" dir="2700000" algn="tl">
                    <a:srgbClr val="000000">
                      <a:alpha val="43137"/>
                    </a:srgbClr>
                  </a:outerShdw>
                </a:effectLst>
              </a:rPr>
              <a:t>,   flex</a:t>
            </a:r>
          </a:p>
        </p:txBody>
      </p:sp>
      <p:sp>
        <p:nvSpPr>
          <p:cNvPr id="18" name="Rounded Rectangle 17">
            <a:hlinkClick r:id="rId16" action="ppaction://hlinksldjump"/>
          </p:cNvPr>
          <p:cNvSpPr/>
          <p:nvPr/>
        </p:nvSpPr>
        <p:spPr bwMode="auto">
          <a:xfrm>
            <a:off x="4572000" y="1981200"/>
            <a:ext cx="1371600" cy="762000"/>
          </a:xfrm>
          <a:prstGeom prst="roundRect">
            <a:avLst>
              <a:gd name="adj" fmla="val 9033"/>
            </a:avLst>
          </a:prstGeom>
          <a:gradFill flip="none"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1"/>
            <a:tileRect/>
          </a:gra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scrib</a:t>
            </a:r>
            <a:r>
              <a:rPr lang="en-US" sz="2300" dirty="0" smtClean="0">
                <a:solidFill>
                  <a:srgbClr val="FFFFFF"/>
                </a:solidFill>
                <a:effectLst>
                  <a:outerShdw blurRad="38100" dist="38100" dir="2700000" algn="tl">
                    <a:srgbClr val="000000">
                      <a:alpha val="43137"/>
                    </a:srgbClr>
                  </a:outerShdw>
                </a:effectLst>
              </a:rPr>
              <a:t>, </a:t>
            </a:r>
          </a:p>
          <a:p>
            <a:pPr algn="ctr" defTabSz="914099"/>
            <a:r>
              <a:rPr lang="en-US" sz="2300" dirty="0" smtClean="0">
                <a:solidFill>
                  <a:srgbClr val="FFFFFF"/>
                </a:solidFill>
                <a:effectLst>
                  <a:outerShdw blurRad="38100" dist="38100" dir="2700000" algn="tl">
                    <a:srgbClr val="000000">
                      <a:alpha val="43137"/>
                    </a:srgbClr>
                  </a:outerShdw>
                </a:effectLst>
              </a:rPr>
              <a:t>scrip</a:t>
            </a:r>
          </a:p>
        </p:txBody>
      </p:sp>
      <p:sp>
        <p:nvSpPr>
          <p:cNvPr id="19" name="Rounded Rectangle 18">
            <a:hlinkClick r:id="rId17" action="ppaction://hlinksldjump"/>
          </p:cNvPr>
          <p:cNvSpPr/>
          <p:nvPr/>
        </p:nvSpPr>
        <p:spPr bwMode="auto">
          <a:xfrm>
            <a:off x="3124200" y="5943600"/>
            <a:ext cx="1295400" cy="762000"/>
          </a:xfrm>
          <a:prstGeom prst="roundRect">
            <a:avLst>
              <a:gd name="adj" fmla="val 9033"/>
            </a:avLst>
          </a:prstGeom>
          <a:gradFill flip="none" rotWithShape="1">
            <a:gsLst>
              <a:gs pos="0">
                <a:srgbClr val="FF66CC">
                  <a:shade val="30000"/>
                  <a:satMod val="115000"/>
                </a:srgbClr>
              </a:gs>
              <a:gs pos="50000">
                <a:srgbClr val="FF66CC">
                  <a:shade val="67500"/>
                  <a:satMod val="115000"/>
                </a:srgbClr>
              </a:gs>
              <a:gs pos="100000">
                <a:srgbClr val="FF66CC">
                  <a:shade val="100000"/>
                  <a:satMod val="115000"/>
                </a:srgbClr>
              </a:gs>
            </a:gsLst>
            <a:lin ang="162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fac</a:t>
            </a:r>
            <a:r>
              <a:rPr lang="en-US" sz="2300" dirty="0" smtClean="0">
                <a:solidFill>
                  <a:srgbClr val="FFFFFF"/>
                </a:solidFill>
                <a:effectLst>
                  <a:outerShdw blurRad="38100" dist="38100" dir="2700000" algn="tl">
                    <a:srgbClr val="000000">
                      <a:alpha val="43137"/>
                    </a:srgbClr>
                  </a:outerShdw>
                </a:effectLst>
              </a:rPr>
              <a:t>, </a:t>
            </a:r>
          </a:p>
          <a:p>
            <a:pPr algn="ctr" defTabSz="914099"/>
            <a:r>
              <a:rPr lang="en-US" sz="2300" dirty="0" smtClean="0">
                <a:solidFill>
                  <a:srgbClr val="FFFFFF"/>
                </a:solidFill>
                <a:effectLst>
                  <a:outerShdw blurRad="38100" dist="38100" dir="2700000" algn="tl">
                    <a:srgbClr val="000000">
                      <a:alpha val="43137"/>
                    </a:srgbClr>
                  </a:outerShdw>
                </a:effectLst>
              </a:rPr>
              <a:t>fact</a:t>
            </a:r>
          </a:p>
        </p:txBody>
      </p:sp>
      <p:sp>
        <p:nvSpPr>
          <p:cNvPr id="20" name="Rounded Rectangle 19">
            <a:hlinkClick r:id="rId18" action="ppaction://hlinksldjump"/>
          </p:cNvPr>
          <p:cNvSpPr/>
          <p:nvPr/>
        </p:nvSpPr>
        <p:spPr bwMode="auto">
          <a:xfrm>
            <a:off x="4572000" y="4953000"/>
            <a:ext cx="1371600" cy="762000"/>
          </a:xfrm>
          <a:prstGeom prst="roundRect">
            <a:avLst>
              <a:gd name="adj" fmla="val 9033"/>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simil</a:t>
            </a:r>
            <a:r>
              <a:rPr lang="en-US" sz="2300" dirty="0" smtClean="0">
                <a:solidFill>
                  <a:srgbClr val="FFFFFF"/>
                </a:solidFill>
                <a:effectLst>
                  <a:outerShdw blurRad="38100" dist="38100" dir="2700000" algn="tl">
                    <a:srgbClr val="000000">
                      <a:alpha val="43137"/>
                    </a:srgbClr>
                  </a:outerShdw>
                </a:effectLst>
              </a:rPr>
              <a:t>, </a:t>
            </a:r>
          </a:p>
          <a:p>
            <a:pPr algn="ctr" defTabSz="914099"/>
            <a:r>
              <a:rPr lang="en-US" sz="2300" dirty="0" err="1" smtClean="0">
                <a:solidFill>
                  <a:srgbClr val="FFFFFF"/>
                </a:solidFill>
                <a:effectLst>
                  <a:outerShdw blurRad="38100" dist="38100" dir="2700000" algn="tl">
                    <a:srgbClr val="000000">
                      <a:alpha val="43137"/>
                    </a:srgbClr>
                  </a:outerShdw>
                </a:effectLst>
              </a:rPr>
              <a:t>simul</a:t>
            </a:r>
            <a:endParaRPr lang="en-US" sz="2300" dirty="0" smtClean="0">
              <a:solidFill>
                <a:srgbClr val="FFFFFF"/>
              </a:solidFill>
              <a:effectLst>
                <a:outerShdw blurRad="38100" dist="38100" dir="2700000" algn="tl">
                  <a:srgbClr val="000000">
                    <a:alpha val="43137"/>
                  </a:srgbClr>
                </a:outerShdw>
              </a:effectLst>
            </a:endParaRPr>
          </a:p>
        </p:txBody>
      </p:sp>
      <p:sp>
        <p:nvSpPr>
          <p:cNvPr id="21" name="Rounded Rectangle 20">
            <a:hlinkClick r:id="rId19" action="ppaction://hlinksldjump"/>
          </p:cNvPr>
          <p:cNvSpPr/>
          <p:nvPr/>
        </p:nvSpPr>
        <p:spPr bwMode="auto">
          <a:xfrm>
            <a:off x="4572000" y="5943600"/>
            <a:ext cx="1371600" cy="7620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mort, </a:t>
            </a:r>
            <a:r>
              <a:rPr lang="en-US" sz="2000" dirty="0" err="1" smtClean="0">
                <a:solidFill>
                  <a:srgbClr val="FFFFFF"/>
                </a:solidFill>
                <a:effectLst>
                  <a:outerShdw blurRad="38100" dist="38100" dir="2700000" algn="tl">
                    <a:srgbClr val="000000">
                      <a:alpha val="43137"/>
                    </a:srgbClr>
                  </a:outerShdw>
                </a:effectLst>
              </a:rPr>
              <a:t>mori</a:t>
            </a:r>
            <a:r>
              <a:rPr lang="en-US" sz="2000" dirty="0" smtClean="0">
                <a:solidFill>
                  <a:srgbClr val="FFFFFF"/>
                </a:solidFill>
                <a:effectLst>
                  <a:outerShdw blurRad="38100" dist="38100" dir="2700000" algn="tl">
                    <a:srgbClr val="000000">
                      <a:alpha val="43137"/>
                    </a:srgbClr>
                  </a:outerShdw>
                </a:effectLst>
              </a:rPr>
              <a:t>, </a:t>
            </a:r>
            <a:r>
              <a:rPr lang="en-US" sz="2000" dirty="0" err="1" smtClean="0">
                <a:solidFill>
                  <a:srgbClr val="FFFFFF"/>
                </a:solidFill>
                <a:effectLst>
                  <a:outerShdw blurRad="38100" dist="38100" dir="2700000" algn="tl">
                    <a:srgbClr val="000000">
                      <a:alpha val="43137"/>
                    </a:srgbClr>
                  </a:outerShdw>
                </a:effectLst>
              </a:rPr>
              <a:t>mors</a:t>
            </a:r>
            <a:endParaRPr lang="en-US" sz="2000" dirty="0" smtClean="0">
              <a:solidFill>
                <a:srgbClr val="FFFFFF"/>
              </a:solidFill>
              <a:effectLst>
                <a:outerShdw blurRad="38100" dist="38100" dir="2700000" algn="tl">
                  <a:srgbClr val="000000">
                    <a:alpha val="43137"/>
                  </a:srgbClr>
                </a:outerShdw>
              </a:effectLst>
            </a:endParaRPr>
          </a:p>
        </p:txBody>
      </p:sp>
      <p:sp>
        <p:nvSpPr>
          <p:cNvPr id="22" name="Rounded Rectangle 21">
            <a:hlinkClick r:id="rId20" action="ppaction://hlinksldjump"/>
          </p:cNvPr>
          <p:cNvSpPr/>
          <p:nvPr/>
        </p:nvSpPr>
        <p:spPr bwMode="auto">
          <a:xfrm>
            <a:off x="4572000" y="2971800"/>
            <a:ext cx="1371600" cy="762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junct</a:t>
            </a:r>
            <a:r>
              <a:rPr lang="en-US" sz="2300" dirty="0" smtClean="0">
                <a:solidFill>
                  <a:srgbClr val="FFFFFF"/>
                </a:solidFill>
                <a:effectLst>
                  <a:outerShdw blurRad="38100" dist="38100" dir="2700000" algn="tl">
                    <a:srgbClr val="000000">
                      <a:alpha val="43137"/>
                    </a:srgbClr>
                  </a:outerShdw>
                </a:effectLst>
              </a:rPr>
              <a:t>, </a:t>
            </a:r>
          </a:p>
          <a:p>
            <a:pPr algn="ctr" defTabSz="914099"/>
            <a:r>
              <a:rPr lang="en-US" sz="2300" dirty="0" smtClean="0">
                <a:solidFill>
                  <a:srgbClr val="FFFFFF"/>
                </a:solidFill>
                <a:effectLst>
                  <a:outerShdw blurRad="38100" dist="38100" dir="2700000" algn="tl">
                    <a:srgbClr val="000000">
                      <a:alpha val="43137"/>
                    </a:srgbClr>
                  </a:outerShdw>
                </a:effectLst>
              </a:rPr>
              <a:t>join</a:t>
            </a:r>
          </a:p>
        </p:txBody>
      </p:sp>
      <p:sp>
        <p:nvSpPr>
          <p:cNvPr id="23" name="Rounded Rectangle 22">
            <a:hlinkClick r:id="rId21" action="ppaction://hlinksldjump"/>
          </p:cNvPr>
          <p:cNvSpPr/>
          <p:nvPr/>
        </p:nvSpPr>
        <p:spPr bwMode="auto">
          <a:xfrm>
            <a:off x="4572000" y="3962400"/>
            <a:ext cx="1371600" cy="762000"/>
          </a:xfrm>
          <a:prstGeom prst="roundRect">
            <a:avLst>
              <a:gd name="adj" fmla="val 903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err,</a:t>
            </a:r>
          </a:p>
          <a:p>
            <a:pPr algn="ctr" defTabSz="914099"/>
            <a:r>
              <a:rPr lang="en-US" sz="2300" dirty="0" err="1" smtClean="0">
                <a:solidFill>
                  <a:srgbClr val="FFFFFF"/>
                </a:solidFill>
                <a:effectLst>
                  <a:outerShdw blurRad="38100" dist="38100" dir="2700000" algn="tl">
                    <a:srgbClr val="000000">
                      <a:alpha val="43137"/>
                    </a:srgbClr>
                  </a:outerShdw>
                </a:effectLst>
              </a:rPr>
              <a:t>errat</a:t>
            </a:r>
            <a:endParaRPr lang="en-US" sz="2300" dirty="0" smtClean="0">
              <a:solidFill>
                <a:srgbClr val="FFFFFF"/>
              </a:solidFill>
              <a:effectLst>
                <a:outerShdw blurRad="38100" dist="38100" dir="2700000" algn="tl">
                  <a:srgbClr val="000000">
                    <a:alpha val="43137"/>
                  </a:srgbClr>
                </a:outerShdw>
              </a:effectLst>
            </a:endParaRPr>
          </a:p>
        </p:txBody>
      </p:sp>
      <p:sp>
        <p:nvSpPr>
          <p:cNvPr id="24" name="Rounded Rectangle 23">
            <a:hlinkClick r:id="rId22" action="ppaction://hlinksldjump"/>
          </p:cNvPr>
          <p:cNvSpPr/>
          <p:nvPr/>
        </p:nvSpPr>
        <p:spPr bwMode="auto">
          <a:xfrm>
            <a:off x="6096000" y="1981200"/>
            <a:ext cx="1371600" cy="762000"/>
          </a:xfrm>
          <a:prstGeom prst="roundRect">
            <a:avLst>
              <a:gd name="adj" fmla="val 9033"/>
            </a:avLst>
          </a:prstGeom>
          <a:gradFill flip="none" rotWithShape="1">
            <a:gsLst>
              <a:gs pos="0">
                <a:srgbClr val="B2B2B2">
                  <a:shade val="30000"/>
                  <a:satMod val="115000"/>
                </a:srgbClr>
              </a:gs>
              <a:gs pos="50000">
                <a:srgbClr val="B2B2B2">
                  <a:shade val="67500"/>
                  <a:satMod val="115000"/>
                </a:srgbClr>
              </a:gs>
              <a:gs pos="100000">
                <a:srgbClr val="B2B2B2">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spir</a:t>
            </a:r>
            <a:r>
              <a:rPr lang="en-US" sz="2300" dirty="0" smtClean="0">
                <a:solidFill>
                  <a:srgbClr val="FFFFFF"/>
                </a:solidFill>
                <a:effectLst>
                  <a:outerShdw blurRad="38100" dist="38100" dir="2700000" algn="tl">
                    <a:srgbClr val="000000">
                      <a:alpha val="43137"/>
                    </a:srgbClr>
                  </a:outerShdw>
                </a:effectLst>
              </a:rPr>
              <a:t>, spire</a:t>
            </a:r>
          </a:p>
        </p:txBody>
      </p:sp>
      <p:sp>
        <p:nvSpPr>
          <p:cNvPr id="25" name="Rounded Rectangle 24">
            <a:hlinkClick r:id="rId23" action="ppaction://hlinksldjump"/>
          </p:cNvPr>
          <p:cNvSpPr/>
          <p:nvPr/>
        </p:nvSpPr>
        <p:spPr bwMode="auto">
          <a:xfrm>
            <a:off x="6096000" y="2971800"/>
            <a:ext cx="1371600" cy="7620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judi</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judic</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jud</a:t>
            </a:r>
            <a:endParaRPr lang="en-US" sz="2300" dirty="0" smtClean="0">
              <a:solidFill>
                <a:srgbClr val="FFFFFF"/>
              </a:solidFill>
              <a:effectLst>
                <a:outerShdw blurRad="38100" dist="38100" dir="2700000" algn="tl">
                  <a:srgbClr val="000000">
                    <a:alpha val="43137"/>
                  </a:srgbClr>
                </a:outerShdw>
              </a:effectLst>
            </a:endParaRPr>
          </a:p>
        </p:txBody>
      </p:sp>
      <p:sp>
        <p:nvSpPr>
          <p:cNvPr id="26" name="Rounded Rectangle 25">
            <a:hlinkClick r:id="rId24" action="ppaction://hlinksldjump"/>
          </p:cNvPr>
          <p:cNvSpPr/>
          <p:nvPr/>
        </p:nvSpPr>
        <p:spPr bwMode="auto">
          <a:xfrm>
            <a:off x="6096000" y="3962400"/>
            <a:ext cx="1371600" cy="762000"/>
          </a:xfrm>
          <a:prstGeom prst="roundRect">
            <a:avLst>
              <a:gd name="adj" fmla="val 9033"/>
            </a:avLst>
          </a:prstGeom>
          <a:gradFill flip="none" rotWithShape="1">
            <a:gsLst>
              <a:gs pos="0">
                <a:srgbClr val="6600FF">
                  <a:shade val="30000"/>
                  <a:satMod val="115000"/>
                </a:srgbClr>
              </a:gs>
              <a:gs pos="50000">
                <a:srgbClr val="6600FF">
                  <a:shade val="67500"/>
                  <a:satMod val="115000"/>
                </a:srgbClr>
              </a:gs>
              <a:gs pos="100000">
                <a:srgbClr val="6600FF">
                  <a:shade val="100000"/>
                  <a:satMod val="115000"/>
                </a:srgbClr>
              </a:gs>
            </a:gsLst>
            <a:lin ang="162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grad, </a:t>
            </a:r>
            <a:r>
              <a:rPr lang="en-US" sz="2000" dirty="0" err="1" smtClean="0">
                <a:solidFill>
                  <a:srgbClr val="FFFFFF"/>
                </a:solidFill>
                <a:effectLst>
                  <a:outerShdw blurRad="38100" dist="38100" dir="2700000" algn="tl">
                    <a:srgbClr val="000000">
                      <a:alpha val="43137"/>
                    </a:srgbClr>
                  </a:outerShdw>
                </a:effectLst>
              </a:rPr>
              <a:t>gred</a:t>
            </a:r>
            <a:r>
              <a:rPr lang="en-US" sz="2000" dirty="0" smtClean="0">
                <a:solidFill>
                  <a:srgbClr val="FFFFFF"/>
                </a:solidFill>
                <a:effectLst>
                  <a:outerShdw blurRad="38100" dist="38100" dir="2700000" algn="tl">
                    <a:srgbClr val="000000">
                      <a:alpha val="43137"/>
                    </a:srgbClr>
                  </a:outerShdw>
                </a:effectLst>
              </a:rPr>
              <a:t>, </a:t>
            </a:r>
            <a:r>
              <a:rPr lang="en-US" sz="2000" dirty="0" err="1" smtClean="0">
                <a:solidFill>
                  <a:srgbClr val="FFFFFF"/>
                </a:solidFill>
                <a:effectLst>
                  <a:outerShdw blurRad="38100" dist="38100" dir="2700000" algn="tl">
                    <a:srgbClr val="000000">
                      <a:alpha val="43137"/>
                    </a:srgbClr>
                  </a:outerShdw>
                </a:effectLst>
              </a:rPr>
              <a:t>gress</a:t>
            </a:r>
            <a:endParaRPr lang="en-US" sz="2000" dirty="0" smtClean="0">
              <a:solidFill>
                <a:srgbClr val="FFFFFF"/>
              </a:solidFill>
              <a:effectLst>
                <a:outerShdw blurRad="38100" dist="38100" dir="2700000" algn="tl">
                  <a:srgbClr val="000000">
                    <a:alpha val="43137"/>
                  </a:srgbClr>
                </a:outerShdw>
              </a:effectLst>
            </a:endParaRPr>
          </a:p>
        </p:txBody>
      </p:sp>
      <p:sp>
        <p:nvSpPr>
          <p:cNvPr id="27" name="Rounded Rectangle 26">
            <a:hlinkClick r:id="rId25" action="ppaction://hlinksldjump"/>
          </p:cNvPr>
          <p:cNvSpPr/>
          <p:nvPr/>
        </p:nvSpPr>
        <p:spPr bwMode="auto">
          <a:xfrm>
            <a:off x="6096000" y="4953000"/>
            <a:ext cx="1371600" cy="762000"/>
          </a:xfrm>
          <a:prstGeom prst="roundRect">
            <a:avLst>
              <a:gd name="adj" fmla="val 9033"/>
            </a:avLst>
          </a:prstGeom>
          <a:gradFill flip="none" rotWithShape="1">
            <a:gsLst>
              <a:gs pos="0">
                <a:srgbClr val="33CCFF">
                  <a:shade val="30000"/>
                  <a:satMod val="115000"/>
                </a:srgbClr>
              </a:gs>
              <a:gs pos="50000">
                <a:srgbClr val="33CCFF">
                  <a:shade val="67500"/>
                  <a:satMod val="115000"/>
                </a:srgbClr>
              </a:gs>
              <a:gs pos="100000">
                <a:srgbClr val="33CCFF">
                  <a:shade val="100000"/>
                  <a:satMod val="115000"/>
                </a:srgbClr>
              </a:gs>
            </a:gsLst>
            <a:lin ang="16200000" scaled="1"/>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rPr>
              <a:t>plor</a:t>
            </a:r>
            <a:endParaRPr lang="en-US" sz="2300" dirty="0" smtClean="0">
              <a:solidFill>
                <a:srgbClr val="FFFFFF"/>
              </a:solidFill>
              <a:effectLst>
                <a:outerShdw blurRad="38100" dist="38100" dir="2700000" algn="tl">
                  <a:srgbClr val="000000">
                    <a:alpha val="43137"/>
                  </a:srgbClr>
                </a:outerShdw>
              </a:effectLst>
            </a:endParaRPr>
          </a:p>
        </p:txBody>
      </p:sp>
      <p:sp>
        <p:nvSpPr>
          <p:cNvPr id="28" name="Rounded Rectangle 27">
            <a:hlinkClick r:id="rId26" action="ppaction://hlinksldjump"/>
          </p:cNvPr>
          <p:cNvSpPr/>
          <p:nvPr/>
        </p:nvSpPr>
        <p:spPr bwMode="auto">
          <a:xfrm>
            <a:off x="6096000" y="5943600"/>
            <a:ext cx="1371600" cy="76199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fer</a:t>
            </a:r>
            <a:r>
              <a:rPr lang="en-US" sz="2300" dirty="0" smtClean="0">
                <a:solidFill>
                  <a:srgbClr val="FFFFFF"/>
                </a:solidFill>
                <a:effectLst>
                  <a:outerShdw blurRad="38100" dist="38100" dir="2700000" algn="tl">
                    <a:srgbClr val="000000">
                      <a:alpha val="43137"/>
                    </a:srgbClr>
                  </a:outerShdw>
                </a:effectLst>
              </a:rPr>
              <a:t>, </a:t>
            </a:r>
          </a:p>
          <a:p>
            <a:pPr algn="ctr" defTabSz="914099"/>
            <a:r>
              <a:rPr lang="en-US" sz="2300" dirty="0" err="1" smtClean="0">
                <a:solidFill>
                  <a:srgbClr val="FFFFFF"/>
                </a:solidFill>
                <a:effectLst>
                  <a:outerShdw blurRad="38100" dist="38100" dir="2700000" algn="tl">
                    <a:srgbClr val="000000">
                      <a:alpha val="43137"/>
                    </a:srgbClr>
                  </a:outerShdw>
                </a:effectLst>
              </a:rPr>
              <a:t>ferra</a:t>
            </a:r>
            <a:endParaRPr lang="en-US" sz="2300" dirty="0" smtClean="0">
              <a:solidFill>
                <a:srgbClr val="FFFFFF"/>
              </a:solidFill>
              <a:effectLst>
                <a:outerShdw blurRad="38100" dist="38100" dir="2700000" algn="tl">
                  <a:srgbClr val="000000">
                    <a:alpha val="43137"/>
                  </a:srgbClr>
                </a:outerShdw>
              </a:effectLst>
            </a:endParaRPr>
          </a:p>
        </p:txBody>
      </p:sp>
      <p:sp>
        <p:nvSpPr>
          <p:cNvPr id="29" name="Rounded Rectangle 28">
            <a:hlinkClick r:id="rId27" action="ppaction://hlinksldjump"/>
          </p:cNvPr>
          <p:cNvSpPr/>
          <p:nvPr/>
        </p:nvSpPr>
        <p:spPr bwMode="auto">
          <a:xfrm>
            <a:off x="7620000" y="1981200"/>
            <a:ext cx="1371600" cy="762000"/>
          </a:xfrm>
          <a:prstGeom prst="roundRect">
            <a:avLst>
              <a:gd name="adj" fmla="val 9033"/>
            </a:avLst>
          </a:prstGeom>
          <a:gradFill flip="none" rotWithShape="1">
            <a:gsLst>
              <a:gs pos="0">
                <a:srgbClr val="FF66CC">
                  <a:shade val="30000"/>
                  <a:satMod val="115000"/>
                </a:srgbClr>
              </a:gs>
              <a:gs pos="50000">
                <a:srgbClr val="FF66CC">
                  <a:shade val="67500"/>
                  <a:satMod val="115000"/>
                </a:srgbClr>
              </a:gs>
              <a:gs pos="100000">
                <a:srgbClr val="FF66CC">
                  <a:shade val="100000"/>
                  <a:satMod val="115000"/>
                </a:srgbClr>
              </a:gs>
            </a:gsLst>
            <a:lin ang="162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Luc, </a:t>
            </a:r>
            <a:r>
              <a:rPr lang="en-US" sz="2300" dirty="0" err="1" smtClean="0">
                <a:solidFill>
                  <a:srgbClr val="FFFFFF"/>
                </a:solidFill>
                <a:effectLst>
                  <a:outerShdw blurRad="38100" dist="38100" dir="2700000" algn="tl">
                    <a:srgbClr val="000000">
                      <a:alpha val="43137"/>
                    </a:srgbClr>
                  </a:outerShdw>
                </a:effectLst>
              </a:rPr>
              <a:t>lum</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lun</a:t>
            </a:r>
            <a:r>
              <a:rPr lang="en-US" sz="2300" dirty="0" smtClean="0">
                <a:solidFill>
                  <a:srgbClr val="FFFFFF"/>
                </a:solidFill>
                <a:effectLst>
                  <a:outerShdw blurRad="38100" dist="38100" dir="2700000" algn="tl">
                    <a:srgbClr val="000000">
                      <a:alpha val="43137"/>
                    </a:srgbClr>
                  </a:outerShdw>
                </a:effectLst>
              </a:rPr>
              <a:t>, </a:t>
            </a:r>
            <a:r>
              <a:rPr lang="en-US" sz="2300" dirty="0" err="1" smtClean="0">
                <a:solidFill>
                  <a:srgbClr val="FFFFFF"/>
                </a:solidFill>
                <a:effectLst>
                  <a:outerShdw blurRad="38100" dist="38100" dir="2700000" algn="tl">
                    <a:srgbClr val="000000">
                      <a:alpha val="43137"/>
                    </a:srgbClr>
                  </a:outerShdw>
                </a:effectLst>
              </a:rPr>
              <a:t>lus</a:t>
            </a:r>
            <a:endParaRPr lang="en-US" sz="2300" dirty="0" smtClean="0">
              <a:solidFill>
                <a:srgbClr val="FFFFFF"/>
              </a:solidFill>
              <a:effectLst>
                <a:outerShdw blurRad="38100" dist="38100" dir="2700000" algn="tl">
                  <a:srgbClr val="000000">
                    <a:alpha val="43137"/>
                  </a:srgbClr>
                </a:outerShdw>
              </a:effectLst>
            </a:endParaRPr>
          </a:p>
        </p:txBody>
      </p:sp>
      <p:sp>
        <p:nvSpPr>
          <p:cNvPr id="34" name="Rounded Rectangle 33">
            <a:hlinkClick r:id="rId28" action="ppaction://hlinksldjump"/>
          </p:cNvPr>
          <p:cNvSpPr/>
          <p:nvPr/>
        </p:nvSpPr>
        <p:spPr bwMode="auto">
          <a:xfrm>
            <a:off x="7620000" y="5943600"/>
            <a:ext cx="1371600" cy="7620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fin</a:t>
            </a:r>
          </a:p>
        </p:txBody>
      </p:sp>
      <p:sp>
        <p:nvSpPr>
          <p:cNvPr id="36" name="Rounded Rectangle 35">
            <a:hlinkClick r:id="rId29" action="ppaction://hlinksldjump"/>
          </p:cNvPr>
          <p:cNvSpPr/>
          <p:nvPr/>
        </p:nvSpPr>
        <p:spPr bwMode="auto">
          <a:xfrm>
            <a:off x="7620000" y="4953000"/>
            <a:ext cx="1371600" cy="762000"/>
          </a:xfrm>
          <a:prstGeom prst="roundRect">
            <a:avLst>
              <a:gd name="adj" fmla="val 903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com</a:t>
            </a:r>
          </a:p>
        </p:txBody>
      </p:sp>
      <p:sp>
        <p:nvSpPr>
          <p:cNvPr id="37" name="Rounded Rectangle 36">
            <a:hlinkClick r:id="rId30" action="ppaction://hlinksldjump"/>
          </p:cNvPr>
          <p:cNvSpPr/>
          <p:nvPr/>
        </p:nvSpPr>
        <p:spPr bwMode="auto">
          <a:xfrm>
            <a:off x="7620000" y="3962400"/>
            <a:ext cx="1371600" cy="7620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cit</a:t>
            </a:r>
          </a:p>
        </p:txBody>
      </p:sp>
      <p:sp>
        <p:nvSpPr>
          <p:cNvPr id="38" name="Rounded Rectangle 37">
            <a:hlinkClick r:id="rId31" action="ppaction://hlinksldjump"/>
          </p:cNvPr>
          <p:cNvSpPr/>
          <p:nvPr/>
        </p:nvSpPr>
        <p:spPr bwMode="auto">
          <a:xfrm>
            <a:off x="7620000" y="2971800"/>
            <a:ext cx="1371600" cy="7620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err="1" smtClean="0">
                <a:solidFill>
                  <a:srgbClr val="FFFFFF"/>
                </a:solidFill>
                <a:effectLst>
                  <a:outerShdw blurRad="38100" dist="38100" dir="2700000" algn="tl">
                    <a:srgbClr val="000000">
                      <a:alpha val="43137"/>
                    </a:srgbClr>
                  </a:outerShdw>
                </a:effectLst>
              </a:rPr>
              <a:t>anim</a:t>
            </a:r>
            <a:endParaRPr lang="en-US" sz="2300" dirty="0" smtClean="0">
              <a:solidFill>
                <a:srgbClr val="FFFFFF"/>
              </a:solidFill>
              <a:effectLst>
                <a:outerShdw blurRad="38100" dist="38100" dir="2700000" algn="tl">
                  <a:srgbClr val="000000">
                    <a:alpha val="43137"/>
                  </a:srgbClr>
                </a:outerShdw>
              </a:effectLst>
            </a:endParaRPr>
          </a:p>
        </p:txBody>
      </p:sp>
      <p:sp>
        <p:nvSpPr>
          <p:cNvPr id="43" name="Rounded Rectangle 42">
            <a:hlinkClick r:id="rId32" action="ppaction://hlinksldjump"/>
          </p:cNvPr>
          <p:cNvSpPr/>
          <p:nvPr/>
        </p:nvSpPr>
        <p:spPr bwMode="auto">
          <a:xfrm>
            <a:off x="1600200" y="2971800"/>
            <a:ext cx="1371600" cy="7620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100" dirty="0" err="1" smtClean="0">
                <a:solidFill>
                  <a:srgbClr val="FFFFFF"/>
                </a:solidFill>
                <a:effectLst>
                  <a:outerShdw blurRad="38100" dist="38100" dir="2700000" algn="tl">
                    <a:srgbClr val="000000">
                      <a:alpha val="43137"/>
                    </a:srgbClr>
                  </a:outerShdw>
                </a:effectLst>
              </a:rPr>
              <a:t>duc</a:t>
            </a:r>
            <a:r>
              <a:rPr lang="en-US" sz="2100" dirty="0" smtClean="0">
                <a:solidFill>
                  <a:srgbClr val="FFFFFF"/>
                </a:solidFill>
                <a:effectLst>
                  <a:outerShdw blurRad="38100" dist="38100" dir="2700000" algn="tl">
                    <a:srgbClr val="000000">
                      <a:alpha val="43137"/>
                    </a:srgbClr>
                  </a:outerShdw>
                </a:effectLst>
              </a:rPr>
              <a:t>, duce, duct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form </a:t>
            </a:r>
            <a:br>
              <a:rPr lang="en-US" dirty="0"/>
            </a:br>
            <a:endParaRPr lang="en-US" dirty="0">
              <a:solidFill>
                <a:schemeClr val="tx2"/>
              </a:solidFill>
            </a:endParaRPr>
          </a:p>
        </p:txBody>
      </p:sp>
      <p:sp>
        <p:nvSpPr>
          <p:cNvPr id="3" name="Text Placeholder 2"/>
          <p:cNvSpPr>
            <a:spLocks noGrp="1"/>
          </p:cNvSpPr>
          <p:nvPr>
            <p:ph type="body" sz="quarter" idx="10"/>
          </p:nvPr>
        </p:nvSpPr>
        <p:spPr>
          <a:xfrm>
            <a:off x="228600" y="2133600"/>
            <a:ext cx="8763000" cy="4419600"/>
          </a:xfrm>
        </p:spPr>
        <p:txBody>
          <a:bodyPr>
            <a:normAutofit fontScale="92500" lnSpcReduction="20000"/>
          </a:bodyPr>
          <a:lstStyle/>
          <a:p>
            <a:endParaRPr lang="en-US" dirty="0" smtClean="0"/>
          </a:p>
          <a:p>
            <a:r>
              <a:rPr lang="en-US" b="1" u="sng" dirty="0" smtClean="0"/>
              <a:t>Examples:</a:t>
            </a:r>
            <a:r>
              <a:rPr lang="en-US" dirty="0" smtClean="0"/>
              <a:t>  </a:t>
            </a:r>
          </a:p>
          <a:p>
            <a:pPr lvl="1"/>
            <a:r>
              <a:rPr lang="en-US" b="1" dirty="0" smtClean="0">
                <a:solidFill>
                  <a:srgbClr val="33CCFF"/>
                </a:solidFill>
              </a:rPr>
              <a:t>Deformed</a:t>
            </a:r>
            <a:r>
              <a:rPr lang="en-US" dirty="0" smtClean="0"/>
              <a:t>: </a:t>
            </a:r>
          </a:p>
          <a:p>
            <a:pPr lvl="2"/>
            <a:r>
              <a:rPr lang="en-US" dirty="0" smtClean="0"/>
              <a:t>something that is deformed has the wrong shape, especially because it has grown or developed wrongly </a:t>
            </a:r>
          </a:p>
          <a:p>
            <a:pPr lvl="1"/>
            <a:r>
              <a:rPr lang="en-US" b="1" dirty="0" smtClean="0">
                <a:solidFill>
                  <a:srgbClr val="33CCFF"/>
                </a:solidFill>
              </a:rPr>
              <a:t>Conform</a:t>
            </a:r>
            <a:r>
              <a:rPr lang="en-US" dirty="0" smtClean="0"/>
              <a:t>: </a:t>
            </a:r>
          </a:p>
          <a:p>
            <a:pPr lvl="2"/>
            <a:r>
              <a:rPr lang="en-US" dirty="0" smtClean="0"/>
              <a:t>to behave in the way that most other people in your group or society behave</a:t>
            </a:r>
          </a:p>
          <a:p>
            <a:pPr lvl="1"/>
            <a:r>
              <a:rPr lang="en-US" b="1" dirty="0" smtClean="0">
                <a:solidFill>
                  <a:srgbClr val="33CCFF"/>
                </a:solidFill>
              </a:rPr>
              <a:t>Formula</a:t>
            </a:r>
            <a:r>
              <a:rPr lang="en-US" dirty="0" smtClean="0"/>
              <a:t>: </a:t>
            </a:r>
          </a:p>
          <a:p>
            <a:pPr lvl="2"/>
            <a:r>
              <a:rPr lang="en-US" dirty="0" smtClean="0"/>
              <a:t>method or set of principles that you use to solve a problem or to make sure that something is successful </a:t>
            </a:r>
          </a:p>
          <a:p>
            <a:pPr lvl="1"/>
            <a:r>
              <a:rPr lang="en-US" b="1" dirty="0" smtClean="0">
                <a:solidFill>
                  <a:srgbClr val="33CCFF"/>
                </a:solidFill>
              </a:rPr>
              <a:t>Nonconformist</a:t>
            </a:r>
            <a:r>
              <a:rPr lang="en-US" dirty="0" smtClean="0"/>
              <a:t>:</a:t>
            </a:r>
          </a:p>
          <a:p>
            <a:pPr lvl="2"/>
            <a:r>
              <a:rPr lang="en-US" dirty="0" smtClean="0"/>
              <a:t>someone who does not accept the ways of thinking or behaving accepted by most other people in their society or group</a:t>
            </a:r>
          </a:p>
        </p:txBody>
      </p:sp>
      <p:sp>
        <p:nvSpPr>
          <p:cNvPr id="5" name="TextBox 4"/>
          <p:cNvSpPr txBox="1"/>
          <p:nvPr/>
        </p:nvSpPr>
        <p:spPr>
          <a:xfrm>
            <a:off x="5257800" y="1066800"/>
            <a:ext cx="2133600" cy="1200329"/>
          </a:xfrm>
          <a:prstGeom prst="rect">
            <a:avLst/>
          </a:prstGeom>
          <a:noFill/>
        </p:spPr>
        <p:txBody>
          <a:bodyPr wrap="square" rtlCol="0">
            <a:spAutoFit/>
          </a:bodyPr>
          <a:lstStyle/>
          <a:p>
            <a:r>
              <a:rPr lang="en-US" i="1" dirty="0" smtClean="0"/>
              <a:t>“A sculptor can </a:t>
            </a:r>
            <a:r>
              <a:rPr lang="en-US" b="1" i="1" u="sng" dirty="0" smtClean="0">
                <a:solidFill>
                  <a:srgbClr val="33CCFF"/>
                </a:solidFill>
              </a:rPr>
              <a:t>transform</a:t>
            </a:r>
            <a:r>
              <a:rPr lang="en-US" i="1" dirty="0" smtClean="0"/>
              <a:t> a piece of clay into a beautiful work of art.”</a:t>
            </a:r>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1" name="Picture 10" descr="C:\Documents and Settings\jgalvan\Local Settings\Temporary Internet Files\Content.IE5\MF1ATGSC\MC900212077[1].wmf"/>
          <p:cNvPicPr/>
          <p:nvPr/>
        </p:nvPicPr>
        <p:blipFill>
          <a:blip r:embed="rId4" cstate="print"/>
          <a:stretch>
            <a:fillRect/>
          </a:stretch>
        </p:blipFill>
        <p:spPr bwMode="auto">
          <a:xfrm>
            <a:off x="2438400" y="609600"/>
            <a:ext cx="2819400" cy="2031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linds(horizont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form</a:t>
            </a:r>
            <a:endParaRPr lang="en-US" dirty="0">
              <a:solidFill>
                <a:schemeClr val="tx2"/>
              </a:solidFill>
            </a:endParaRPr>
          </a:p>
        </p:txBody>
      </p:sp>
      <p:sp>
        <p:nvSpPr>
          <p:cNvPr id="3" name="Text Placeholder 2"/>
          <p:cNvSpPr>
            <a:spLocks noGrp="1"/>
          </p:cNvSpPr>
          <p:nvPr>
            <p:ph type="body" sz="quarter" idx="10"/>
          </p:nvPr>
        </p:nvSpPr>
        <p:spPr>
          <a:xfrm>
            <a:off x="228600" y="2438400"/>
            <a:ext cx="8610600" cy="4191000"/>
          </a:xfrm>
        </p:spPr>
        <p:txBody>
          <a:bodyPr>
            <a:normAutofit fontScale="85000" lnSpcReduction="20000"/>
          </a:bodyPr>
          <a:lstStyle/>
          <a:p>
            <a:endParaRPr lang="en-US" dirty="0" smtClean="0"/>
          </a:p>
          <a:p>
            <a:pPr>
              <a:buNone/>
            </a:pPr>
            <a:r>
              <a:rPr lang="en-US" b="1" u="sng" dirty="0" smtClean="0"/>
              <a:t>Positive/Negative Questions:</a:t>
            </a:r>
            <a:r>
              <a:rPr lang="en-US" b="1" dirty="0" smtClean="0"/>
              <a:t> </a:t>
            </a:r>
          </a:p>
          <a:p>
            <a:r>
              <a:rPr lang="en-US" dirty="0" smtClean="0"/>
              <a:t>Do the following words use “</a:t>
            </a:r>
            <a:r>
              <a:rPr lang="en-US" b="1" i="1" dirty="0" smtClean="0">
                <a:solidFill>
                  <a:srgbClr val="33CCFF"/>
                </a:solidFill>
              </a:rPr>
              <a:t>form</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 </a:t>
            </a:r>
          </a:p>
          <a:p>
            <a:pPr lvl="1"/>
            <a:r>
              <a:rPr lang="en-US" b="1" dirty="0" smtClean="0">
                <a:solidFill>
                  <a:srgbClr val="33CCFF"/>
                </a:solidFill>
              </a:rPr>
              <a:t>Format</a:t>
            </a:r>
          </a:p>
          <a:p>
            <a:pPr lvl="2"/>
            <a:r>
              <a:rPr lang="en-US" dirty="0" smtClean="0"/>
              <a:t>the way in which something such as a television show or meeting is organized or arranged</a:t>
            </a:r>
          </a:p>
          <a:p>
            <a:pPr lvl="1"/>
            <a:r>
              <a:rPr lang="en-US" b="1" dirty="0" smtClean="0">
                <a:solidFill>
                  <a:srgbClr val="33CCFF"/>
                </a:solidFill>
              </a:rPr>
              <a:t>Foam</a:t>
            </a:r>
          </a:p>
          <a:p>
            <a:pPr lvl="1"/>
            <a:r>
              <a:rPr lang="en-US" b="1" dirty="0" smtClean="0">
                <a:solidFill>
                  <a:srgbClr val="33CCFF"/>
                </a:solidFill>
              </a:rPr>
              <a:t>Formative</a:t>
            </a:r>
          </a:p>
          <a:p>
            <a:pPr lvl="2"/>
            <a:r>
              <a:rPr lang="en-US" dirty="0" smtClean="0"/>
              <a:t>having an important influence on the way someone or something develops </a:t>
            </a:r>
          </a:p>
          <a:p>
            <a:pPr lvl="1"/>
            <a:r>
              <a:rPr lang="en-US" b="1" dirty="0" smtClean="0">
                <a:solidFill>
                  <a:srgbClr val="33CCFF"/>
                </a:solidFill>
              </a:rPr>
              <a:t>Concord</a:t>
            </a:r>
          </a:p>
          <a:p>
            <a:pPr lvl="1"/>
            <a:r>
              <a:rPr lang="en-US" b="1" dirty="0" smtClean="0">
                <a:solidFill>
                  <a:srgbClr val="33CCFF"/>
                </a:solidFill>
              </a:rPr>
              <a:t>Formal</a:t>
            </a:r>
          </a:p>
          <a:p>
            <a:pPr lvl="2"/>
            <a:r>
              <a:rPr lang="en-US" dirty="0" smtClean="0"/>
              <a:t>formal behavior is very polite, and is used in official or important situations, or with people you do not know well</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257800" y="1066800"/>
            <a:ext cx="2133600" cy="1200329"/>
          </a:xfrm>
          <a:prstGeom prst="rect">
            <a:avLst/>
          </a:prstGeom>
          <a:noFill/>
        </p:spPr>
        <p:txBody>
          <a:bodyPr wrap="square" rtlCol="0">
            <a:spAutoFit/>
          </a:bodyPr>
          <a:lstStyle/>
          <a:p>
            <a:r>
              <a:rPr lang="en-US" i="1" dirty="0" smtClean="0"/>
              <a:t>“A sculptor can </a:t>
            </a:r>
            <a:r>
              <a:rPr lang="en-US" b="1" i="1" u="sng" dirty="0" smtClean="0">
                <a:solidFill>
                  <a:srgbClr val="33CCFF"/>
                </a:solidFill>
              </a:rPr>
              <a:t>transform</a:t>
            </a:r>
            <a:r>
              <a:rPr lang="en-US" i="1" dirty="0" smtClean="0"/>
              <a:t> a piece of clay into a beautiful work of art.”</a:t>
            </a:r>
            <a:endParaRPr lang="en-US" dirty="0"/>
          </a:p>
        </p:txBody>
      </p:sp>
      <p:pic>
        <p:nvPicPr>
          <p:cNvPr id="11" name="Picture 10" descr="C:\Documents and Settings\jgalvan\Local Settings\Temporary Internet Files\Content.IE5\MF1ATGSC\MC900212077[1].wmf"/>
          <p:cNvPicPr/>
          <p:nvPr/>
        </p:nvPicPr>
        <p:blipFill>
          <a:blip r:embed="rId4" cstate="print"/>
          <a:stretch>
            <a:fillRect/>
          </a:stretch>
        </p:blipFill>
        <p:spPr bwMode="auto">
          <a:xfrm>
            <a:off x="2514600" y="609601"/>
            <a:ext cx="274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form</a:t>
            </a:r>
            <a:endParaRPr lang="en-US" dirty="0">
              <a:solidFill>
                <a:schemeClr val="tx2"/>
              </a:solidFill>
            </a:endParaRPr>
          </a:p>
        </p:txBody>
      </p:sp>
      <p:sp>
        <p:nvSpPr>
          <p:cNvPr id="3" name="Text Placeholder 2"/>
          <p:cNvSpPr>
            <a:spLocks noGrp="1"/>
          </p:cNvSpPr>
          <p:nvPr>
            <p:ph type="body" sz="quarter" idx="10"/>
          </p:nvPr>
        </p:nvSpPr>
        <p:spPr>
          <a:xfrm>
            <a:off x="228600" y="1905000"/>
            <a:ext cx="85344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smtClean="0">
                <a:solidFill>
                  <a:srgbClr val="33CCFF"/>
                </a:solidFill>
              </a:rPr>
              <a:t>form</a:t>
            </a:r>
            <a:r>
              <a:rPr lang="en-US" b="1" dirty="0" smtClean="0"/>
              <a:t>”</a:t>
            </a:r>
            <a:endParaRPr lang="en-US" dirty="0" smtClean="0"/>
          </a:p>
          <a:p>
            <a:pPr lvl="1"/>
            <a:r>
              <a:rPr lang="en-US" b="1" dirty="0" smtClean="0"/>
              <a:t>Another option: Use your dictionary to find 3 words using “</a:t>
            </a:r>
            <a:r>
              <a:rPr lang="en-US" b="1" dirty="0" smtClean="0">
                <a:solidFill>
                  <a:srgbClr val="33CCFF"/>
                </a:solidFill>
              </a:rPr>
              <a:t>form</a:t>
            </a:r>
            <a:r>
              <a:rPr lang="en-US" b="1" dirty="0" smtClean="0"/>
              <a:t>”</a:t>
            </a:r>
            <a:endParaRPr lang="en-US" dirty="0" smtClean="0"/>
          </a:p>
          <a:p>
            <a:pPr lvl="1"/>
            <a:r>
              <a:rPr lang="en-US" dirty="0" smtClean="0"/>
              <a:t>Example: “</a:t>
            </a:r>
            <a:r>
              <a:rPr lang="en-US" b="1" dirty="0" smtClean="0">
                <a:solidFill>
                  <a:srgbClr val="33CCFF"/>
                </a:solidFill>
              </a:rPr>
              <a:t>transform</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105400" y="1524000"/>
            <a:ext cx="2133600" cy="1200329"/>
          </a:xfrm>
          <a:prstGeom prst="rect">
            <a:avLst/>
          </a:prstGeom>
          <a:noFill/>
        </p:spPr>
        <p:txBody>
          <a:bodyPr wrap="square" rtlCol="0">
            <a:spAutoFit/>
          </a:bodyPr>
          <a:lstStyle/>
          <a:p>
            <a:r>
              <a:rPr lang="en-US" i="1" dirty="0" smtClean="0"/>
              <a:t>“A sculptor can </a:t>
            </a:r>
            <a:r>
              <a:rPr lang="en-US" b="1" i="1" u="sng" dirty="0" smtClean="0">
                <a:solidFill>
                  <a:srgbClr val="33CCFF"/>
                </a:solidFill>
              </a:rPr>
              <a:t>transform</a:t>
            </a:r>
            <a:r>
              <a:rPr lang="en-US" i="1" dirty="0" smtClean="0"/>
              <a:t> a piece of clay into a beautiful work of art.”</a:t>
            </a:r>
            <a:endParaRPr lang="en-US" dirty="0"/>
          </a:p>
        </p:txBody>
      </p:sp>
      <p:pic>
        <p:nvPicPr>
          <p:cNvPr id="11" name="Picture 10" descr="C:\Documents and Settings\jgalvan\Local Settings\Temporary Internet Files\Content.IE5\MF1ATGSC\MC900212077[1].wmf"/>
          <p:cNvPicPr/>
          <p:nvPr/>
        </p:nvPicPr>
        <p:blipFill>
          <a:blip r:embed="rId4" cstate="print"/>
          <a:stretch>
            <a:fillRect/>
          </a:stretch>
        </p:blipFill>
        <p:spPr bwMode="auto">
          <a:xfrm>
            <a:off x="2286000" y="1066800"/>
            <a:ext cx="2819400" cy="2031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stru</a:t>
            </a:r>
            <a:r>
              <a:rPr lang="en-US" dirty="0" smtClean="0"/>
              <a:t>, </a:t>
            </a:r>
            <a:r>
              <a:rPr lang="en-US" dirty="0" err="1" smtClean="0"/>
              <a:t>struct</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build</a:t>
            </a:r>
          </a:p>
          <a:p>
            <a:r>
              <a:rPr lang="en-US" i="1" u="sng" dirty="0" smtClean="0"/>
              <a:t>Example</a:t>
            </a:r>
            <a:r>
              <a:rPr lang="en-US" i="1" dirty="0" smtClean="0"/>
              <a:t>:  </a:t>
            </a:r>
          </a:p>
          <a:p>
            <a:pPr lvl="1"/>
            <a:r>
              <a:rPr lang="en-US" dirty="0" smtClean="0"/>
              <a:t>When someone tries to </a:t>
            </a:r>
            <a:r>
              <a:rPr lang="en-US" b="1" i="1" u="sng" dirty="0" smtClean="0">
                <a:solidFill>
                  <a:srgbClr val="33CCFF"/>
                </a:solidFill>
              </a:rPr>
              <a:t>construct</a:t>
            </a:r>
            <a:r>
              <a:rPr lang="en-US" dirty="0" smtClean="0"/>
              <a:t> something, that means that they are trying to build something.</a:t>
            </a:r>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stru</a:t>
            </a:r>
            <a:r>
              <a:rPr lang="en-US" dirty="0"/>
              <a:t>, </a:t>
            </a:r>
            <a:r>
              <a:rPr lang="en-US" dirty="0" err="1"/>
              <a:t>struct</a:t>
            </a:r>
            <a:endParaRPr lang="en-US" dirty="0">
              <a:solidFill>
                <a:schemeClr val="tx2"/>
              </a:solidFill>
            </a:endParaRPr>
          </a:p>
        </p:txBody>
      </p:sp>
      <p:sp>
        <p:nvSpPr>
          <p:cNvPr id="3" name="Text Placeholder 2"/>
          <p:cNvSpPr>
            <a:spLocks noGrp="1"/>
          </p:cNvSpPr>
          <p:nvPr>
            <p:ph type="body" sz="quarter" idx="10"/>
          </p:nvPr>
        </p:nvSpPr>
        <p:spPr>
          <a:xfrm>
            <a:off x="228600" y="2514600"/>
            <a:ext cx="8534400" cy="4114800"/>
          </a:xfrm>
        </p:spPr>
        <p:txBody>
          <a:bodyPr>
            <a:normAutofit fontScale="92500" lnSpcReduction="20000"/>
          </a:bodyPr>
          <a:lstStyle/>
          <a:p>
            <a:r>
              <a:rPr lang="en-US" b="1" u="sng" dirty="0" smtClean="0"/>
              <a:t>Examples:</a:t>
            </a:r>
            <a:r>
              <a:rPr lang="en-US" dirty="0" smtClean="0"/>
              <a:t>  </a:t>
            </a:r>
          </a:p>
          <a:p>
            <a:pPr lvl="1"/>
            <a:r>
              <a:rPr lang="en-US" b="1" dirty="0" smtClean="0">
                <a:solidFill>
                  <a:srgbClr val="33CCFF"/>
                </a:solidFill>
              </a:rPr>
              <a:t>Structure</a:t>
            </a:r>
          </a:p>
          <a:p>
            <a:pPr lvl="2"/>
            <a:r>
              <a:rPr lang="en-US" dirty="0" smtClean="0"/>
              <a:t>something that has been built, especially something large such as a building or a bridge</a:t>
            </a:r>
          </a:p>
          <a:p>
            <a:pPr lvl="1"/>
            <a:r>
              <a:rPr lang="en-US" b="1" dirty="0" smtClean="0">
                <a:solidFill>
                  <a:srgbClr val="33CCFF"/>
                </a:solidFill>
              </a:rPr>
              <a:t>Construction</a:t>
            </a:r>
          </a:p>
          <a:p>
            <a:pPr lvl="2"/>
            <a:r>
              <a:rPr lang="en-US" dirty="0" smtClean="0"/>
              <a:t>the process of building things such as houses, bridges, roads etc; the process of making something using many parts</a:t>
            </a:r>
          </a:p>
          <a:p>
            <a:pPr lvl="1"/>
            <a:r>
              <a:rPr lang="en-US" b="1" dirty="0" smtClean="0">
                <a:solidFill>
                  <a:srgbClr val="33CCFF"/>
                </a:solidFill>
              </a:rPr>
              <a:t>Destructive</a:t>
            </a:r>
          </a:p>
          <a:p>
            <a:pPr lvl="2"/>
            <a:r>
              <a:rPr lang="en-US" dirty="0" smtClean="0"/>
              <a:t>causing damage to people or things</a:t>
            </a:r>
          </a:p>
          <a:p>
            <a:pPr lvl="1"/>
            <a:r>
              <a:rPr lang="en-US" b="1" dirty="0" smtClean="0">
                <a:solidFill>
                  <a:srgbClr val="33CCFF"/>
                </a:solidFill>
              </a:rPr>
              <a:t>Instructor</a:t>
            </a:r>
          </a:p>
          <a:p>
            <a:pPr lvl="2"/>
            <a:r>
              <a:rPr lang="en-US" dirty="0" smtClean="0"/>
              <a:t>someone who teaches a sport or practical skill </a:t>
            </a:r>
          </a:p>
          <a:p>
            <a:pPr lvl="1"/>
            <a:r>
              <a:rPr lang="en-US" b="1" dirty="0" smtClean="0">
                <a:solidFill>
                  <a:srgbClr val="33CCFF"/>
                </a:solidFill>
              </a:rPr>
              <a:t>Construe</a:t>
            </a:r>
          </a:p>
          <a:p>
            <a:pPr lvl="2"/>
            <a:r>
              <a:rPr lang="en-US" dirty="0" smtClean="0"/>
              <a:t>to understand a remark or action in a particular way</a:t>
            </a:r>
          </a:p>
          <a:p>
            <a:pPr lvl="1"/>
            <a:endParaRPr lang="en-US" dirty="0"/>
          </a:p>
        </p:txBody>
      </p:sp>
      <p:sp>
        <p:nvSpPr>
          <p:cNvPr id="5" name="TextBox 4"/>
          <p:cNvSpPr txBox="1"/>
          <p:nvPr/>
        </p:nvSpPr>
        <p:spPr>
          <a:xfrm>
            <a:off x="5181600" y="1447800"/>
            <a:ext cx="2667000" cy="923330"/>
          </a:xfrm>
          <a:prstGeom prst="rect">
            <a:avLst/>
          </a:prstGeom>
          <a:noFill/>
        </p:spPr>
        <p:txBody>
          <a:bodyPr wrap="square" rtlCol="0">
            <a:spAutoFit/>
          </a:bodyPr>
          <a:lstStyle/>
          <a:p>
            <a:pPr marL="0" lvl="1"/>
            <a:r>
              <a:rPr lang="en-US" b="1" i="1" u="sng" dirty="0" smtClean="0">
                <a:solidFill>
                  <a:srgbClr val="33CCFF"/>
                </a:solidFill>
              </a:rPr>
              <a:t>Construct</a:t>
            </a:r>
            <a:r>
              <a:rPr lang="en-US" i="1" dirty="0" smtClean="0"/>
              <a:t>: t</a:t>
            </a:r>
            <a:r>
              <a:rPr lang="en-US" dirty="0" smtClean="0"/>
              <a:t>o build something such as a house, bridge, road etc.</a:t>
            </a:r>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7" name="Picture 6" descr="C:\Documents and Settings\jgalvan\Local Settings\Temporary Internet Files\Content.IE5\WZ78V2TG\MC900232107[1].wmf"/>
          <p:cNvPicPr/>
          <p:nvPr/>
        </p:nvPicPr>
        <p:blipFill>
          <a:blip r:embed="rId4" cstate="print"/>
          <a:stretch>
            <a:fillRect/>
          </a:stretch>
        </p:blipFill>
        <p:spPr bwMode="auto">
          <a:xfrm>
            <a:off x="3429000" y="609600"/>
            <a:ext cx="16764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stru</a:t>
            </a:r>
            <a:r>
              <a:rPr lang="en-US" dirty="0"/>
              <a:t>, </a:t>
            </a:r>
            <a:r>
              <a:rPr lang="en-US" dirty="0" err="1"/>
              <a:t>struct</a:t>
            </a:r>
            <a:endParaRPr lang="en-US" dirty="0">
              <a:solidFill>
                <a:schemeClr val="tx2"/>
              </a:solidFill>
            </a:endParaRPr>
          </a:p>
        </p:txBody>
      </p:sp>
      <p:sp>
        <p:nvSpPr>
          <p:cNvPr id="3" name="Text Placeholder 2"/>
          <p:cNvSpPr>
            <a:spLocks noGrp="1"/>
          </p:cNvSpPr>
          <p:nvPr>
            <p:ph type="body" sz="quarter" idx="10"/>
          </p:nvPr>
        </p:nvSpPr>
        <p:spPr>
          <a:xfrm>
            <a:off x="304800" y="2819400"/>
            <a:ext cx="8610600" cy="3810000"/>
          </a:xfrm>
        </p:spPr>
        <p:txBody>
          <a:bodyPr>
            <a:normAutofit fontScale="77500" lnSpcReduction="20000"/>
          </a:bodyPr>
          <a:lstStyle/>
          <a:p>
            <a:pPr>
              <a:buNone/>
            </a:pPr>
            <a:r>
              <a:rPr lang="en-US" b="1" u="sng" dirty="0" smtClean="0"/>
              <a:t>Positive/Negative Questions: </a:t>
            </a:r>
            <a:r>
              <a:rPr lang="en-US" dirty="0" smtClean="0"/>
              <a:t> </a:t>
            </a:r>
          </a:p>
          <a:p>
            <a:r>
              <a:rPr lang="en-US" sz="3100" dirty="0" smtClean="0"/>
              <a:t>Do the following words use “</a:t>
            </a:r>
            <a:r>
              <a:rPr lang="en-US" sz="3100" b="1" i="1" dirty="0" err="1" smtClean="0">
                <a:solidFill>
                  <a:srgbClr val="33CCFF"/>
                </a:solidFill>
              </a:rPr>
              <a:t>stru</a:t>
            </a:r>
            <a:r>
              <a:rPr lang="en-US" sz="3100" b="1" i="1" dirty="0" smtClean="0">
                <a:solidFill>
                  <a:srgbClr val="33CCFF"/>
                </a:solidFill>
              </a:rPr>
              <a:t> or </a:t>
            </a:r>
            <a:r>
              <a:rPr lang="en-US" sz="3100" b="1" i="1" dirty="0" err="1" smtClean="0">
                <a:solidFill>
                  <a:srgbClr val="33CCFF"/>
                </a:solidFill>
              </a:rPr>
              <a:t>struct</a:t>
            </a:r>
            <a:r>
              <a:rPr lang="en-US" sz="3100" dirty="0" smtClean="0"/>
              <a:t>?” Answer “</a:t>
            </a:r>
            <a:r>
              <a:rPr lang="en-US" sz="3100" b="1" dirty="0" smtClean="0">
                <a:solidFill>
                  <a:srgbClr val="33CCFF"/>
                </a:solidFill>
              </a:rPr>
              <a:t>yes</a:t>
            </a:r>
            <a:r>
              <a:rPr lang="en-US" sz="3100" dirty="0" smtClean="0"/>
              <a:t>” or “</a:t>
            </a:r>
            <a:r>
              <a:rPr lang="en-US" sz="3100" b="1" dirty="0" smtClean="0">
                <a:solidFill>
                  <a:srgbClr val="33CCFF"/>
                </a:solidFill>
              </a:rPr>
              <a:t>no</a:t>
            </a:r>
            <a:r>
              <a:rPr lang="en-US" sz="3100" dirty="0" smtClean="0"/>
              <a:t>”</a:t>
            </a:r>
          </a:p>
          <a:p>
            <a:pPr lvl="1"/>
            <a:r>
              <a:rPr lang="en-US" b="1" dirty="0" smtClean="0">
                <a:solidFill>
                  <a:srgbClr val="33CCFF"/>
                </a:solidFill>
              </a:rPr>
              <a:t>Instrument</a:t>
            </a:r>
          </a:p>
          <a:p>
            <a:pPr lvl="2"/>
            <a:r>
              <a:rPr lang="en-US" dirty="0" smtClean="0"/>
              <a:t>a small tool used in work such as science or medicine; an object used for producing music, such as a piano or violin</a:t>
            </a:r>
          </a:p>
          <a:p>
            <a:pPr lvl="1"/>
            <a:r>
              <a:rPr lang="en-US" b="1" dirty="0" smtClean="0">
                <a:solidFill>
                  <a:srgbClr val="33CCFF"/>
                </a:solidFill>
              </a:rPr>
              <a:t>Stuck</a:t>
            </a:r>
          </a:p>
          <a:p>
            <a:pPr lvl="1"/>
            <a:r>
              <a:rPr lang="en-US" b="1" dirty="0" smtClean="0">
                <a:solidFill>
                  <a:srgbClr val="33CCFF"/>
                </a:solidFill>
              </a:rPr>
              <a:t>Obstruct</a:t>
            </a:r>
          </a:p>
          <a:p>
            <a:pPr lvl="2"/>
            <a:r>
              <a:rPr lang="en-US" dirty="0" smtClean="0"/>
              <a:t>to block a road, passage etc; to prevent someone from doing something or something from happening, by making it difficult</a:t>
            </a:r>
          </a:p>
          <a:p>
            <a:pPr lvl="1"/>
            <a:r>
              <a:rPr lang="en-US" b="1" dirty="0" smtClean="0">
                <a:solidFill>
                  <a:srgbClr val="33CCFF"/>
                </a:solidFill>
              </a:rPr>
              <a:t>Truck</a:t>
            </a:r>
          </a:p>
          <a:p>
            <a:pPr lvl="1"/>
            <a:r>
              <a:rPr lang="en-US" b="1" dirty="0" smtClean="0">
                <a:solidFill>
                  <a:srgbClr val="33CCFF"/>
                </a:solidFill>
              </a:rPr>
              <a:t>Reconstruct</a:t>
            </a:r>
          </a:p>
          <a:p>
            <a:pPr lvl="2"/>
            <a:r>
              <a:rPr lang="en-US" dirty="0" smtClean="0"/>
              <a:t>to build something again after it has been destroyed or damaged; to produce a complete description or copy of an event by collecting together pieces of information</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105400" y="1219200"/>
            <a:ext cx="2667000" cy="923330"/>
          </a:xfrm>
          <a:prstGeom prst="rect">
            <a:avLst/>
          </a:prstGeom>
          <a:noFill/>
        </p:spPr>
        <p:txBody>
          <a:bodyPr wrap="square" rtlCol="0">
            <a:spAutoFit/>
          </a:bodyPr>
          <a:lstStyle/>
          <a:p>
            <a:pPr marL="0" lvl="1"/>
            <a:r>
              <a:rPr lang="en-US" b="1" i="1" u="sng" dirty="0" smtClean="0">
                <a:solidFill>
                  <a:srgbClr val="33CCFF"/>
                </a:solidFill>
              </a:rPr>
              <a:t>Construct</a:t>
            </a:r>
            <a:r>
              <a:rPr lang="en-US" i="1" dirty="0" smtClean="0"/>
              <a:t>: t</a:t>
            </a:r>
            <a:r>
              <a:rPr lang="en-US" dirty="0" smtClean="0"/>
              <a:t>o build something such as a house, bridge, road etc.</a:t>
            </a:r>
            <a:endParaRPr lang="en-US" dirty="0"/>
          </a:p>
        </p:txBody>
      </p:sp>
      <p:pic>
        <p:nvPicPr>
          <p:cNvPr id="10" name="Picture 9" descr="C:\Documents and Settings\jgalvan\Local Settings\Temporary Internet Files\Content.IE5\WZ78V2TG\MC900232107[1].wmf"/>
          <p:cNvPicPr/>
          <p:nvPr/>
        </p:nvPicPr>
        <p:blipFill>
          <a:blip r:embed="rId4" cstate="print"/>
          <a:srcRect t="2941" b="5882"/>
          <a:stretch>
            <a:fillRect/>
          </a:stretch>
        </p:blipFill>
        <p:spPr bwMode="auto">
          <a:xfrm>
            <a:off x="3352800" y="457200"/>
            <a:ext cx="17526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stru</a:t>
            </a:r>
            <a:r>
              <a:rPr lang="en-US" dirty="0"/>
              <a:t>, </a:t>
            </a:r>
            <a:r>
              <a:rPr lang="en-US" dirty="0" err="1"/>
              <a:t>struct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stru</a:t>
            </a:r>
            <a:r>
              <a:rPr lang="en-US" b="1" dirty="0" smtClean="0"/>
              <a:t> or </a:t>
            </a:r>
            <a:r>
              <a:rPr lang="en-US" b="1" dirty="0" err="1" smtClean="0">
                <a:solidFill>
                  <a:srgbClr val="33CCFF"/>
                </a:solidFill>
              </a:rPr>
              <a:t>struct</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stru</a:t>
            </a:r>
            <a:r>
              <a:rPr lang="en-US" b="1" dirty="0" smtClean="0"/>
              <a:t> or </a:t>
            </a:r>
            <a:r>
              <a:rPr lang="en-US" b="1" dirty="0" err="1" smtClean="0">
                <a:solidFill>
                  <a:srgbClr val="33CCFF"/>
                </a:solidFill>
              </a:rPr>
              <a:t>struct</a:t>
            </a:r>
            <a:r>
              <a:rPr lang="en-US" b="1" dirty="0" smtClean="0"/>
              <a:t>”</a:t>
            </a:r>
            <a:endParaRPr lang="en-US" dirty="0" smtClean="0"/>
          </a:p>
          <a:p>
            <a:pPr lvl="1"/>
            <a:r>
              <a:rPr lang="en-US" dirty="0" smtClean="0"/>
              <a:t>Example: “</a:t>
            </a:r>
            <a:r>
              <a:rPr lang="en-US" b="1" dirty="0" smtClean="0">
                <a:solidFill>
                  <a:srgbClr val="33CCFF"/>
                </a:solidFill>
              </a:rPr>
              <a:t>Construct</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4876800" y="1600200"/>
            <a:ext cx="2667000" cy="923330"/>
          </a:xfrm>
          <a:prstGeom prst="rect">
            <a:avLst/>
          </a:prstGeom>
          <a:noFill/>
        </p:spPr>
        <p:txBody>
          <a:bodyPr wrap="square" rtlCol="0">
            <a:spAutoFit/>
          </a:bodyPr>
          <a:lstStyle/>
          <a:p>
            <a:pPr marL="0" lvl="1"/>
            <a:r>
              <a:rPr lang="en-US" b="1" i="1" u="sng" dirty="0" smtClean="0">
                <a:solidFill>
                  <a:srgbClr val="33CCFF"/>
                </a:solidFill>
              </a:rPr>
              <a:t>Construct</a:t>
            </a:r>
            <a:r>
              <a:rPr lang="en-US" i="1" dirty="0" smtClean="0"/>
              <a:t>: t</a:t>
            </a:r>
            <a:r>
              <a:rPr lang="en-US" dirty="0" smtClean="0"/>
              <a:t>o build something such as a house, bridge, road etc.</a:t>
            </a:r>
            <a:endParaRPr lang="en-US" dirty="0"/>
          </a:p>
        </p:txBody>
      </p:sp>
      <p:pic>
        <p:nvPicPr>
          <p:cNvPr id="10" name="Picture 9" descr="C:\Documents and Settings\jgalvan\Local Settings\Temporary Internet Files\Content.IE5\WZ78V2TG\MC900232107[1].wmf"/>
          <p:cNvPicPr/>
          <p:nvPr/>
        </p:nvPicPr>
        <p:blipFill>
          <a:blip r:embed="rId4" cstate="print"/>
          <a:stretch>
            <a:fillRect/>
          </a:stretch>
        </p:blipFill>
        <p:spPr bwMode="auto">
          <a:xfrm>
            <a:off x="3124200" y="838200"/>
            <a:ext cx="1752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duc</a:t>
            </a:r>
            <a:r>
              <a:rPr lang="en-US" dirty="0"/>
              <a:t>, duce, duct</a:t>
            </a:r>
          </a:p>
        </p:txBody>
      </p:sp>
      <p:sp>
        <p:nvSpPr>
          <p:cNvPr id="3" name="Text Placeholder 2"/>
          <p:cNvSpPr>
            <a:spLocks noGrp="1"/>
          </p:cNvSpPr>
          <p:nvPr>
            <p:ph type="body" sz="quarter" idx="10"/>
          </p:nvPr>
        </p:nvSpPr>
        <p:spPr>
          <a:xfrm>
            <a:off x="381000" y="1411552"/>
            <a:ext cx="8382000" cy="2443746"/>
          </a:xfrm>
        </p:spPr>
        <p:txBody>
          <a:bodyPr/>
          <a:lstStyle/>
          <a:p>
            <a:r>
              <a:rPr lang="en-US" u="sng" dirty="0" smtClean="0"/>
              <a:t>Definition</a:t>
            </a:r>
            <a:r>
              <a:rPr lang="en-US" dirty="0" smtClean="0"/>
              <a:t>:  </a:t>
            </a:r>
          </a:p>
          <a:p>
            <a:pPr lvl="1"/>
            <a:r>
              <a:rPr lang="en-US" b="1" dirty="0" smtClean="0"/>
              <a:t>To lead</a:t>
            </a:r>
          </a:p>
          <a:p>
            <a:r>
              <a:rPr lang="en-US" i="1" u="sng" dirty="0" smtClean="0"/>
              <a:t>Example</a:t>
            </a:r>
            <a:r>
              <a:rPr lang="en-US" i="1" dirty="0" smtClean="0"/>
              <a:t>:  “To </a:t>
            </a:r>
            <a:r>
              <a:rPr lang="en-US" b="1" i="1" u="sng" dirty="0" smtClean="0">
                <a:solidFill>
                  <a:srgbClr val="33CCFF"/>
                </a:solidFill>
              </a:rPr>
              <a:t>educate</a:t>
            </a:r>
            <a:r>
              <a:rPr lang="en-US" i="1" dirty="0" smtClean="0"/>
              <a:t> means to </a:t>
            </a:r>
            <a:r>
              <a:rPr lang="en-US" dirty="0" smtClean="0"/>
              <a:t>teach a child at a school, college, or university</a:t>
            </a:r>
            <a:r>
              <a:rPr lang="en-US" i="1" dirty="0" smtClean="0"/>
              <a:t>.”</a:t>
            </a:r>
            <a:endParaRPr lang="en-US" dirty="0" smtClean="0"/>
          </a:p>
          <a:p>
            <a:endParaRPr lang="en-US" dirty="0"/>
          </a:p>
        </p:txBody>
      </p:sp>
      <p:sp>
        <p:nvSpPr>
          <p:cNvPr id="4" name="Rounded Rectangle 3">
            <a:hlinkClick r:id="rId2"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duc</a:t>
            </a:r>
            <a:r>
              <a:rPr lang="en-US" dirty="0"/>
              <a:t>, duce, duct</a:t>
            </a:r>
            <a:endParaRPr lang="en-US" dirty="0">
              <a:solidFill>
                <a:schemeClr val="tx2"/>
              </a:solidFill>
            </a:endParaRPr>
          </a:p>
        </p:txBody>
      </p:sp>
      <p:sp>
        <p:nvSpPr>
          <p:cNvPr id="3" name="Text Placeholder 2"/>
          <p:cNvSpPr>
            <a:spLocks noGrp="1"/>
          </p:cNvSpPr>
          <p:nvPr>
            <p:ph type="body" sz="quarter" idx="10"/>
          </p:nvPr>
        </p:nvSpPr>
        <p:spPr>
          <a:xfrm>
            <a:off x="381000" y="1752600"/>
            <a:ext cx="8610600" cy="4953000"/>
          </a:xfrm>
        </p:spPr>
        <p:txBody>
          <a:bodyPr>
            <a:normAutofit fontScale="925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Abduct</a:t>
            </a:r>
          </a:p>
          <a:p>
            <a:pPr lvl="2"/>
            <a:r>
              <a:rPr lang="en-US" dirty="0" smtClean="0"/>
              <a:t>to take someone away by force </a:t>
            </a:r>
          </a:p>
          <a:p>
            <a:pPr lvl="1"/>
            <a:r>
              <a:rPr lang="en-US" b="1" dirty="0" smtClean="0">
                <a:solidFill>
                  <a:srgbClr val="33CCFF"/>
                </a:solidFill>
              </a:rPr>
              <a:t>Induce</a:t>
            </a:r>
          </a:p>
          <a:p>
            <a:pPr lvl="2"/>
            <a:r>
              <a:rPr lang="en-US" dirty="0" smtClean="0"/>
              <a:t>to persuade someone to do something, especially something that does not seem wise</a:t>
            </a:r>
          </a:p>
          <a:p>
            <a:pPr lvl="1"/>
            <a:r>
              <a:rPr lang="en-US" b="1" dirty="0" smtClean="0">
                <a:solidFill>
                  <a:srgbClr val="33CCFF"/>
                </a:solidFill>
              </a:rPr>
              <a:t>Produce</a:t>
            </a:r>
          </a:p>
          <a:p>
            <a:pPr lvl="2"/>
            <a:r>
              <a:rPr lang="en-US" dirty="0" smtClean="0"/>
              <a:t>to cause a particular result or effect; to make, write etc something to be bought, used, or enjoyed by people </a:t>
            </a:r>
          </a:p>
          <a:p>
            <a:pPr lvl="1"/>
            <a:r>
              <a:rPr lang="en-US" b="1" dirty="0" smtClean="0">
                <a:solidFill>
                  <a:srgbClr val="33CCFF"/>
                </a:solidFill>
              </a:rPr>
              <a:t>Traduce</a:t>
            </a:r>
          </a:p>
          <a:p>
            <a:pPr lvl="2"/>
            <a:r>
              <a:rPr lang="en-US" dirty="0" smtClean="0"/>
              <a:t>to deliberately say things that are untrue or unpleasant</a:t>
            </a:r>
            <a:endParaRPr lang="en-US" dirty="0"/>
          </a:p>
        </p:txBody>
      </p:sp>
      <p:sp>
        <p:nvSpPr>
          <p:cNvPr id="5" name="TextBox 4"/>
          <p:cNvSpPr txBox="1"/>
          <p:nvPr/>
        </p:nvSpPr>
        <p:spPr>
          <a:xfrm>
            <a:off x="5486400" y="1447800"/>
            <a:ext cx="2514600" cy="923330"/>
          </a:xfrm>
          <a:prstGeom prst="rect">
            <a:avLst/>
          </a:prstGeom>
          <a:noFill/>
        </p:spPr>
        <p:txBody>
          <a:bodyPr wrap="square" rtlCol="0">
            <a:spAutoFit/>
          </a:bodyPr>
          <a:lstStyle/>
          <a:p>
            <a:r>
              <a:rPr lang="en-US" b="1" i="1" dirty="0" smtClean="0"/>
              <a:t>To </a:t>
            </a:r>
            <a:r>
              <a:rPr lang="en-US" b="1" i="1" u="sng" dirty="0" smtClean="0">
                <a:solidFill>
                  <a:srgbClr val="33CCFF"/>
                </a:solidFill>
              </a:rPr>
              <a:t>educate</a:t>
            </a:r>
            <a:r>
              <a:rPr lang="en-US" b="1" i="1" dirty="0" smtClean="0"/>
              <a:t> means to </a:t>
            </a:r>
            <a:r>
              <a:rPr lang="en-US" b="1" dirty="0" smtClean="0"/>
              <a:t>teach a child at a school, college, or university</a:t>
            </a:r>
            <a:r>
              <a:rPr lang="en-US" b="1" i="1" dirty="0" smtClean="0"/>
              <a:t>.</a:t>
            </a:r>
            <a:endParaRPr lang="en-US" b="1"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026" name="Picture 2" descr="C:\Documents and Settings\jgalvan\Local Settings\Temporary Internet Files\Content.IE5\HIZVHV5U\presentation1[1].png"/>
          <p:cNvPicPr>
            <a:picLocks noChangeAspect="1" noChangeArrowheads="1"/>
          </p:cNvPicPr>
          <p:nvPr/>
        </p:nvPicPr>
        <p:blipFill>
          <a:blip r:embed="rId4" cstate="print"/>
          <a:stretch>
            <a:fillRect/>
          </a:stretch>
        </p:blipFill>
        <p:spPr bwMode="auto">
          <a:xfrm>
            <a:off x="2520529" y="985741"/>
            <a:ext cx="2965871" cy="1976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linds(horizontal)">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duc</a:t>
            </a:r>
            <a:r>
              <a:rPr lang="en-US" dirty="0"/>
              <a:t>, duce, duct</a:t>
            </a:r>
            <a:endParaRPr lang="en-US" dirty="0">
              <a:solidFill>
                <a:schemeClr val="tx2"/>
              </a:solidFill>
            </a:endParaRPr>
          </a:p>
        </p:txBody>
      </p:sp>
      <p:sp>
        <p:nvSpPr>
          <p:cNvPr id="3" name="Text Placeholder 2"/>
          <p:cNvSpPr>
            <a:spLocks noGrp="1"/>
          </p:cNvSpPr>
          <p:nvPr>
            <p:ph type="body" sz="quarter" idx="10"/>
          </p:nvPr>
        </p:nvSpPr>
        <p:spPr>
          <a:xfrm>
            <a:off x="152400" y="2133600"/>
            <a:ext cx="8839200" cy="4495800"/>
          </a:xfrm>
        </p:spPr>
        <p:txBody>
          <a:bodyPr>
            <a:normAutofit fontScale="85000" lnSpcReduction="10000"/>
          </a:bodyPr>
          <a:lstStyle/>
          <a:p>
            <a:endParaRPr lang="en-US" dirty="0" smtClean="0"/>
          </a:p>
          <a:p>
            <a:pPr>
              <a:buNone/>
            </a:pPr>
            <a:r>
              <a:rPr lang="en-US" b="1" u="sng" dirty="0" smtClean="0"/>
              <a:t>Positive/Negative Questions: </a:t>
            </a:r>
            <a:r>
              <a:rPr lang="en-US" dirty="0" smtClean="0"/>
              <a:t> </a:t>
            </a:r>
          </a:p>
          <a:p>
            <a:r>
              <a:rPr lang="en-US" sz="2600" dirty="0" smtClean="0"/>
              <a:t>Do the following words use “</a:t>
            </a:r>
            <a:r>
              <a:rPr lang="en-US" sz="2600" b="1" i="1" dirty="0" err="1" smtClean="0">
                <a:solidFill>
                  <a:srgbClr val="33CCFF"/>
                </a:solidFill>
              </a:rPr>
              <a:t>duc</a:t>
            </a:r>
            <a:r>
              <a:rPr lang="en-US" sz="2600" b="1" i="1" dirty="0" smtClean="0">
                <a:solidFill>
                  <a:srgbClr val="33CCFF"/>
                </a:solidFill>
              </a:rPr>
              <a:t>, duce, or duct</a:t>
            </a:r>
            <a:r>
              <a:rPr lang="en-US" sz="2600" dirty="0" smtClean="0"/>
              <a:t>?” Answer “</a:t>
            </a:r>
            <a:r>
              <a:rPr lang="en-US" sz="2600" b="1" dirty="0" smtClean="0">
                <a:solidFill>
                  <a:srgbClr val="33CCFF"/>
                </a:solidFill>
              </a:rPr>
              <a:t>Yes</a:t>
            </a:r>
            <a:r>
              <a:rPr lang="en-US" sz="2600" dirty="0" smtClean="0"/>
              <a:t>” or “</a:t>
            </a:r>
            <a:r>
              <a:rPr lang="en-US" sz="2600" b="1" dirty="0" smtClean="0">
                <a:solidFill>
                  <a:srgbClr val="33CCFF"/>
                </a:solidFill>
              </a:rPr>
              <a:t>No</a:t>
            </a:r>
            <a:r>
              <a:rPr lang="en-US" sz="2600" dirty="0" smtClean="0"/>
              <a:t>”</a:t>
            </a:r>
          </a:p>
          <a:p>
            <a:pPr lvl="1"/>
            <a:r>
              <a:rPr lang="en-US" b="1" dirty="0" smtClean="0">
                <a:solidFill>
                  <a:srgbClr val="33CCFF"/>
                </a:solidFill>
              </a:rPr>
              <a:t>Conducive</a:t>
            </a:r>
          </a:p>
          <a:p>
            <a:pPr lvl="2"/>
            <a:r>
              <a:rPr lang="en-US" dirty="0" smtClean="0"/>
              <a:t>if a situation is conducive to something such as work, rest etc, it provides conditions that make it easy for you to work etc (“be conducive to …”)</a:t>
            </a:r>
          </a:p>
          <a:p>
            <a:pPr lvl="1"/>
            <a:r>
              <a:rPr lang="en-US" b="1" dirty="0" smtClean="0">
                <a:solidFill>
                  <a:srgbClr val="33CCFF"/>
                </a:solidFill>
              </a:rPr>
              <a:t>Stuck</a:t>
            </a:r>
          </a:p>
          <a:p>
            <a:pPr lvl="1"/>
            <a:r>
              <a:rPr lang="en-US" b="1" dirty="0" smtClean="0">
                <a:solidFill>
                  <a:srgbClr val="33CCFF"/>
                </a:solidFill>
              </a:rPr>
              <a:t>Product</a:t>
            </a:r>
          </a:p>
          <a:p>
            <a:pPr lvl="2"/>
            <a:r>
              <a:rPr lang="en-US" dirty="0" smtClean="0"/>
              <a:t>something that is grown or made in a factory in large quantities, usually in order to be sold</a:t>
            </a:r>
            <a:endParaRPr lang="en-US" b="1" dirty="0" smtClean="0">
              <a:solidFill>
                <a:srgbClr val="33CCFF"/>
              </a:solidFill>
            </a:endParaRPr>
          </a:p>
          <a:p>
            <a:pPr lvl="1"/>
            <a:r>
              <a:rPr lang="en-US" b="1" dirty="0" smtClean="0">
                <a:solidFill>
                  <a:srgbClr val="33CCFF"/>
                </a:solidFill>
              </a:rPr>
              <a:t>Scrape</a:t>
            </a:r>
          </a:p>
          <a:p>
            <a:pPr lvl="1"/>
            <a:r>
              <a:rPr lang="en-US" b="1" dirty="0" smtClean="0">
                <a:solidFill>
                  <a:srgbClr val="33CCFF"/>
                </a:solidFill>
              </a:rPr>
              <a:t>Reduce</a:t>
            </a:r>
          </a:p>
          <a:p>
            <a:pPr lvl="2"/>
            <a:r>
              <a:rPr lang="en-US" dirty="0" smtClean="0"/>
              <a:t>to make something smaller or less in size, amount, or price </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181600" y="1219200"/>
            <a:ext cx="2514600" cy="923330"/>
          </a:xfrm>
          <a:prstGeom prst="rect">
            <a:avLst/>
          </a:prstGeom>
          <a:noFill/>
        </p:spPr>
        <p:txBody>
          <a:bodyPr wrap="square" rtlCol="0">
            <a:spAutoFit/>
          </a:bodyPr>
          <a:lstStyle/>
          <a:p>
            <a:r>
              <a:rPr lang="en-US" b="1" i="1" dirty="0" smtClean="0"/>
              <a:t>To </a:t>
            </a:r>
            <a:r>
              <a:rPr lang="en-US" b="1" i="1" u="sng" dirty="0" smtClean="0">
                <a:solidFill>
                  <a:srgbClr val="33CCFF"/>
                </a:solidFill>
              </a:rPr>
              <a:t>educate</a:t>
            </a:r>
            <a:r>
              <a:rPr lang="en-US" b="1" i="1" dirty="0" smtClean="0"/>
              <a:t> means to </a:t>
            </a:r>
            <a:r>
              <a:rPr lang="en-US" b="1" dirty="0" smtClean="0"/>
              <a:t>teach a child at a school, college, or university</a:t>
            </a:r>
            <a:r>
              <a:rPr lang="en-US" b="1" i="1" dirty="0" smtClean="0"/>
              <a:t>.</a:t>
            </a:r>
            <a:endParaRPr lang="en-US" b="1" dirty="0"/>
          </a:p>
        </p:txBody>
      </p:sp>
      <p:pic>
        <p:nvPicPr>
          <p:cNvPr id="10" name="Picture 2" descr="C:\Documents and Settings\jgalvan\Local Settings\Temporary Internet Files\Content.IE5\HIZVHV5U\presentation1[1].png"/>
          <p:cNvPicPr>
            <a:picLocks noChangeAspect="1" noChangeArrowheads="1"/>
          </p:cNvPicPr>
          <p:nvPr/>
        </p:nvPicPr>
        <p:blipFill>
          <a:blip r:embed="rId4" cstate="print"/>
          <a:stretch>
            <a:fillRect/>
          </a:stretch>
        </p:blipFill>
        <p:spPr bwMode="auto">
          <a:xfrm>
            <a:off x="2819400" y="838200"/>
            <a:ext cx="2356272" cy="1569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port</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smtClean="0"/>
              <a:t>Definition:</a:t>
            </a:r>
          </a:p>
          <a:p>
            <a:pPr lvl="1"/>
            <a:r>
              <a:rPr lang="en-US" b="1" dirty="0" smtClean="0"/>
              <a:t>to carry</a:t>
            </a:r>
          </a:p>
          <a:p>
            <a:r>
              <a:rPr lang="en-US" dirty="0" smtClean="0"/>
              <a:t>Example:</a:t>
            </a:r>
          </a:p>
          <a:p>
            <a:pPr lvl="1"/>
            <a:r>
              <a:rPr lang="en-US" dirty="0" smtClean="0"/>
              <a:t>When something is </a:t>
            </a:r>
            <a:r>
              <a:rPr lang="en-US" b="1" i="1" u="sng" dirty="0" smtClean="0">
                <a:solidFill>
                  <a:srgbClr val="33CCFF"/>
                </a:solidFill>
              </a:rPr>
              <a:t>portable</a:t>
            </a:r>
            <a:r>
              <a:rPr lang="en-US" dirty="0" smtClean="0"/>
              <a:t>, it is easy to carry.</a:t>
            </a:r>
          </a:p>
          <a:p>
            <a:pPr lvl="1"/>
            <a:endParaRPr lang="en-US" dirty="0" smtClean="0"/>
          </a:p>
        </p:txBody>
      </p:sp>
      <p:sp>
        <p:nvSpPr>
          <p:cNvPr id="6" name="Rounded Rectangle 5">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duc</a:t>
            </a:r>
            <a:r>
              <a:rPr lang="en-US" dirty="0"/>
              <a:t>, duce, duct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duc</a:t>
            </a:r>
            <a:r>
              <a:rPr lang="en-US" b="1" dirty="0" smtClean="0">
                <a:solidFill>
                  <a:srgbClr val="33CCFF"/>
                </a:solidFill>
              </a:rPr>
              <a:t>, duce, </a:t>
            </a:r>
            <a:r>
              <a:rPr lang="en-US" b="1" dirty="0" smtClean="0"/>
              <a:t>or</a:t>
            </a:r>
            <a:r>
              <a:rPr lang="en-US" b="1" dirty="0" smtClean="0">
                <a:solidFill>
                  <a:srgbClr val="33CCFF"/>
                </a:solidFill>
              </a:rPr>
              <a:t> duct</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duc</a:t>
            </a:r>
            <a:r>
              <a:rPr lang="en-US" b="1" dirty="0" smtClean="0">
                <a:solidFill>
                  <a:srgbClr val="33CCFF"/>
                </a:solidFill>
              </a:rPr>
              <a:t>, duce, </a:t>
            </a:r>
            <a:r>
              <a:rPr lang="en-US" b="1" dirty="0" smtClean="0"/>
              <a:t>or</a:t>
            </a:r>
            <a:r>
              <a:rPr lang="en-US" b="1" dirty="0" smtClean="0">
                <a:solidFill>
                  <a:srgbClr val="33CCFF"/>
                </a:solidFill>
              </a:rPr>
              <a:t> duct</a:t>
            </a:r>
            <a:r>
              <a:rPr lang="en-US" b="1" dirty="0" smtClean="0"/>
              <a:t>”</a:t>
            </a:r>
            <a:endParaRPr lang="en-US" dirty="0" smtClean="0"/>
          </a:p>
          <a:p>
            <a:pPr lvl="1"/>
            <a:r>
              <a:rPr lang="en-US" dirty="0" smtClean="0"/>
              <a:t>Example: “</a:t>
            </a:r>
            <a:r>
              <a:rPr lang="en-US" b="1" dirty="0" smtClean="0">
                <a:solidFill>
                  <a:srgbClr val="33CCFF"/>
                </a:solidFill>
              </a:rPr>
              <a:t>Educate</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105400" y="1828800"/>
            <a:ext cx="2514600" cy="923330"/>
          </a:xfrm>
          <a:prstGeom prst="rect">
            <a:avLst/>
          </a:prstGeom>
          <a:noFill/>
        </p:spPr>
        <p:txBody>
          <a:bodyPr wrap="square" rtlCol="0">
            <a:spAutoFit/>
          </a:bodyPr>
          <a:lstStyle/>
          <a:p>
            <a:r>
              <a:rPr lang="en-US" b="1" i="1" dirty="0" smtClean="0"/>
              <a:t>To </a:t>
            </a:r>
            <a:r>
              <a:rPr lang="en-US" b="1" i="1" u="sng" dirty="0" smtClean="0">
                <a:solidFill>
                  <a:srgbClr val="33CCFF"/>
                </a:solidFill>
              </a:rPr>
              <a:t>educate</a:t>
            </a:r>
            <a:r>
              <a:rPr lang="en-US" b="1" i="1" dirty="0" smtClean="0"/>
              <a:t> means to </a:t>
            </a:r>
            <a:r>
              <a:rPr lang="en-US" b="1" dirty="0" smtClean="0"/>
              <a:t>teach a child at a school, college, or university</a:t>
            </a:r>
            <a:r>
              <a:rPr lang="en-US" b="1" i="1" dirty="0" smtClean="0"/>
              <a:t>.</a:t>
            </a:r>
            <a:endParaRPr lang="en-US" b="1" dirty="0"/>
          </a:p>
        </p:txBody>
      </p:sp>
      <p:pic>
        <p:nvPicPr>
          <p:cNvPr id="10" name="Picture 2" descr="C:\Documents and Settings\jgalvan\Local Settings\Temporary Internet Files\Content.IE5\HIZVHV5U\presentation1[1].png"/>
          <p:cNvPicPr>
            <a:picLocks noChangeAspect="1" noChangeArrowheads="1"/>
          </p:cNvPicPr>
          <p:nvPr/>
        </p:nvPicPr>
        <p:blipFill>
          <a:blip r:embed="rId4" cstate="print"/>
          <a:stretch>
            <a:fillRect/>
          </a:stretch>
        </p:blipFill>
        <p:spPr bwMode="auto">
          <a:xfrm>
            <a:off x="1981200" y="1143000"/>
            <a:ext cx="3118271" cy="2077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v</a:t>
            </a:r>
            <a:r>
              <a:rPr lang="en-US" dirty="0" err="1" smtClean="0"/>
              <a:t>er</a:t>
            </a:r>
            <a:r>
              <a:rPr lang="en-US" dirty="0" smtClean="0"/>
              <a:t>, </a:t>
            </a:r>
            <a:r>
              <a:rPr lang="en-US" dirty="0" err="1" smtClean="0"/>
              <a:t>vers</a:t>
            </a:r>
            <a:r>
              <a:rPr lang="en-US" dirty="0" smtClean="0"/>
              <a:t>, </a:t>
            </a:r>
            <a:r>
              <a:rPr lang="en-US" dirty="0" err="1" smtClean="0"/>
              <a:t>vert</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4114800"/>
          </a:xfrm>
        </p:spPr>
        <p:txBody>
          <a:bodyPr>
            <a:normAutofit/>
          </a:bodyPr>
          <a:lstStyle/>
          <a:p>
            <a:r>
              <a:rPr lang="en-US" u="sng" dirty="0" smtClean="0"/>
              <a:t>Definition</a:t>
            </a:r>
            <a:r>
              <a:rPr lang="en-US" dirty="0" smtClean="0"/>
              <a:t>:  </a:t>
            </a:r>
          </a:p>
          <a:p>
            <a:pPr lvl="1"/>
            <a:r>
              <a:rPr lang="en-US" b="1" dirty="0" smtClean="0"/>
              <a:t>To turn</a:t>
            </a:r>
          </a:p>
          <a:p>
            <a:r>
              <a:rPr lang="en-US" u="sng" dirty="0" smtClean="0"/>
              <a:t>Example</a:t>
            </a:r>
            <a:r>
              <a:rPr lang="en-US" b="1" dirty="0" smtClean="0"/>
              <a:t>:</a:t>
            </a:r>
          </a:p>
          <a:p>
            <a:pPr lvl="1"/>
            <a:r>
              <a:rPr lang="en-US" dirty="0" smtClean="0"/>
              <a:t>The </a:t>
            </a:r>
            <a:r>
              <a:rPr lang="en-US" b="1" i="1" u="sng" dirty="0" smtClean="0">
                <a:solidFill>
                  <a:srgbClr val="33CCFF"/>
                </a:solidFill>
              </a:rPr>
              <a:t>epidermis</a:t>
            </a:r>
            <a:r>
              <a:rPr lang="en-US" dirty="0" smtClean="0"/>
              <a:t> is our thin, outermost layer of skin.</a:t>
            </a:r>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ver</a:t>
            </a:r>
            <a:r>
              <a:rPr lang="en-US" dirty="0"/>
              <a:t>, </a:t>
            </a:r>
            <a:r>
              <a:rPr lang="en-US" dirty="0" err="1"/>
              <a:t>vers</a:t>
            </a:r>
            <a:r>
              <a:rPr lang="en-US" dirty="0"/>
              <a:t>, </a:t>
            </a:r>
            <a:r>
              <a:rPr lang="en-US" dirty="0" err="1"/>
              <a:t>vert</a:t>
            </a:r>
            <a:endParaRPr lang="en-US" dirty="0">
              <a:solidFill>
                <a:schemeClr val="tx2"/>
              </a:solidFill>
            </a:endParaRPr>
          </a:p>
        </p:txBody>
      </p:sp>
      <p:sp>
        <p:nvSpPr>
          <p:cNvPr id="3" name="Text Placeholder 2"/>
          <p:cNvSpPr>
            <a:spLocks noGrp="1"/>
          </p:cNvSpPr>
          <p:nvPr>
            <p:ph type="body" sz="quarter" idx="10"/>
          </p:nvPr>
        </p:nvSpPr>
        <p:spPr>
          <a:xfrm>
            <a:off x="228600" y="2286000"/>
            <a:ext cx="8763000" cy="4343400"/>
          </a:xfrm>
        </p:spPr>
        <p:txBody>
          <a:bodyPr>
            <a:normAutofit fontScale="92500" lnSpcReduction="20000"/>
          </a:bodyPr>
          <a:lstStyle/>
          <a:p>
            <a:endParaRPr lang="en-US" dirty="0" smtClean="0"/>
          </a:p>
          <a:p>
            <a:r>
              <a:rPr lang="en-US" b="1" u="sng" dirty="0" smtClean="0"/>
              <a:t>Examples:</a:t>
            </a:r>
            <a:r>
              <a:rPr lang="en-US" dirty="0" smtClean="0"/>
              <a:t>  </a:t>
            </a:r>
          </a:p>
          <a:p>
            <a:pPr lvl="1"/>
            <a:r>
              <a:rPr lang="en-US" b="1" dirty="0" smtClean="0">
                <a:solidFill>
                  <a:srgbClr val="33CCFF"/>
                </a:solidFill>
              </a:rPr>
              <a:t>Versatile</a:t>
            </a:r>
          </a:p>
          <a:p>
            <a:pPr lvl="2"/>
            <a:r>
              <a:rPr lang="en-US" dirty="0" smtClean="0"/>
              <a:t>someone who is versatile has many different skills; having many different uses </a:t>
            </a:r>
          </a:p>
          <a:p>
            <a:pPr lvl="1"/>
            <a:r>
              <a:rPr lang="en-US" b="1" dirty="0" smtClean="0">
                <a:solidFill>
                  <a:srgbClr val="33CCFF"/>
                </a:solidFill>
              </a:rPr>
              <a:t>Averse</a:t>
            </a:r>
          </a:p>
          <a:p>
            <a:pPr lvl="2"/>
            <a:r>
              <a:rPr lang="en-US" dirty="0" smtClean="0"/>
              <a:t>unwilling to do something or not liking something </a:t>
            </a:r>
          </a:p>
          <a:p>
            <a:pPr lvl="1"/>
            <a:r>
              <a:rPr lang="en-US" b="1" dirty="0" smtClean="0">
                <a:solidFill>
                  <a:srgbClr val="33CCFF"/>
                </a:solidFill>
              </a:rPr>
              <a:t>Invert</a:t>
            </a:r>
          </a:p>
          <a:p>
            <a:pPr lvl="2"/>
            <a:r>
              <a:rPr lang="en-US" dirty="0" smtClean="0"/>
              <a:t>to put something in the opposite position to the one it was in before, especially by turning it upside down (=the bottom is on the top and the top is on the bottom)</a:t>
            </a:r>
          </a:p>
          <a:p>
            <a:pPr lvl="1"/>
            <a:r>
              <a:rPr lang="en-US" b="1" dirty="0" smtClean="0">
                <a:solidFill>
                  <a:srgbClr val="33CCFF"/>
                </a:solidFill>
              </a:rPr>
              <a:t>Divert</a:t>
            </a:r>
          </a:p>
          <a:p>
            <a:pPr lvl="2"/>
            <a:r>
              <a:rPr lang="en-US" dirty="0" smtClean="0"/>
              <a:t>to change the use of something such as time or money; to change the direction in which something travels</a:t>
            </a:r>
            <a:endParaRPr lang="en-US" dirty="0"/>
          </a:p>
        </p:txBody>
      </p:sp>
      <p:sp>
        <p:nvSpPr>
          <p:cNvPr id="5" name="TextBox 4"/>
          <p:cNvSpPr txBox="1"/>
          <p:nvPr/>
        </p:nvSpPr>
        <p:spPr>
          <a:xfrm>
            <a:off x="5410200" y="1371600"/>
            <a:ext cx="2667000" cy="1200329"/>
          </a:xfrm>
          <a:prstGeom prst="rect">
            <a:avLst/>
          </a:prstGeom>
          <a:noFill/>
        </p:spPr>
        <p:txBody>
          <a:bodyPr wrap="square" rtlCol="0">
            <a:spAutoFit/>
          </a:bodyPr>
          <a:lstStyle/>
          <a:p>
            <a:r>
              <a:rPr lang="en-US" dirty="0" smtClean="0"/>
              <a:t>When you </a:t>
            </a:r>
            <a:r>
              <a:rPr lang="en-US" b="1" i="1" u="sng" dirty="0" smtClean="0">
                <a:solidFill>
                  <a:srgbClr val="33CCFF"/>
                </a:solidFill>
              </a:rPr>
              <a:t>invert</a:t>
            </a:r>
            <a:r>
              <a:rPr lang="en-US" dirty="0" smtClean="0"/>
              <a:t> something, you put it in the opposite direction from what it was before.</a:t>
            </a:r>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2" name="Picture 11" descr="epipen4.jpg"/>
          <p:cNvPicPr>
            <a:picLocks noChangeAspect="1"/>
          </p:cNvPicPr>
          <p:nvPr/>
        </p:nvPicPr>
        <p:blipFill>
          <a:blip r:embed="rId4" cstate="print"/>
          <a:stretch>
            <a:fillRect/>
          </a:stretch>
        </p:blipFill>
        <p:spPr>
          <a:xfrm>
            <a:off x="2743200" y="1015556"/>
            <a:ext cx="2642462" cy="1753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ver</a:t>
            </a:r>
            <a:r>
              <a:rPr lang="en-US" dirty="0"/>
              <a:t>, </a:t>
            </a:r>
            <a:r>
              <a:rPr lang="en-US" dirty="0" err="1"/>
              <a:t>vers</a:t>
            </a:r>
            <a:r>
              <a:rPr lang="en-US" dirty="0"/>
              <a:t>, </a:t>
            </a:r>
            <a:r>
              <a:rPr lang="en-US" dirty="0" err="1"/>
              <a:t>vert</a:t>
            </a:r>
            <a:endParaRPr lang="en-US" dirty="0">
              <a:solidFill>
                <a:schemeClr val="tx2"/>
              </a:solidFill>
            </a:endParaRPr>
          </a:p>
        </p:txBody>
      </p:sp>
      <p:sp>
        <p:nvSpPr>
          <p:cNvPr id="3" name="Text Placeholder 2"/>
          <p:cNvSpPr>
            <a:spLocks noGrp="1"/>
          </p:cNvSpPr>
          <p:nvPr>
            <p:ph type="body" sz="quarter" idx="10"/>
          </p:nvPr>
        </p:nvSpPr>
        <p:spPr>
          <a:xfrm>
            <a:off x="228600" y="2286000"/>
            <a:ext cx="8763000" cy="4419600"/>
          </a:xfrm>
        </p:spPr>
        <p:txBody>
          <a:bodyPr>
            <a:normAutofit fontScale="85000" lnSpcReduction="20000"/>
          </a:bodyPr>
          <a:lstStyle/>
          <a:p>
            <a:endParaRPr lang="en-US" dirty="0" smtClean="0"/>
          </a:p>
          <a:p>
            <a:pPr>
              <a:buNone/>
            </a:pPr>
            <a:r>
              <a:rPr lang="en-US" b="1" u="sng" dirty="0" smtClean="0"/>
              <a:t>Positive/Negative Questions: </a:t>
            </a:r>
            <a:r>
              <a:rPr lang="en-US" dirty="0" smtClean="0"/>
              <a:t> </a:t>
            </a:r>
          </a:p>
          <a:p>
            <a:r>
              <a:rPr lang="en-US" sz="2900" dirty="0" smtClean="0"/>
              <a:t>Do the following words use “</a:t>
            </a:r>
            <a:r>
              <a:rPr lang="en-US" sz="2900" b="1" i="1" dirty="0" err="1" smtClean="0">
                <a:solidFill>
                  <a:srgbClr val="33CCFF"/>
                </a:solidFill>
              </a:rPr>
              <a:t>ver</a:t>
            </a:r>
            <a:r>
              <a:rPr lang="en-US" sz="2900" b="1" i="1" dirty="0" smtClean="0">
                <a:solidFill>
                  <a:srgbClr val="33CCFF"/>
                </a:solidFill>
              </a:rPr>
              <a:t>, </a:t>
            </a:r>
            <a:r>
              <a:rPr lang="en-US" sz="2900" b="1" i="1" dirty="0" err="1" smtClean="0">
                <a:solidFill>
                  <a:srgbClr val="33CCFF"/>
                </a:solidFill>
              </a:rPr>
              <a:t>vers</a:t>
            </a:r>
            <a:r>
              <a:rPr lang="en-US" sz="2900" b="1" i="1" dirty="0" smtClean="0">
                <a:solidFill>
                  <a:srgbClr val="33CCFF"/>
                </a:solidFill>
              </a:rPr>
              <a:t>, or </a:t>
            </a:r>
            <a:r>
              <a:rPr lang="en-US" sz="2900" b="1" i="1" dirty="0" err="1" smtClean="0">
                <a:solidFill>
                  <a:srgbClr val="33CCFF"/>
                </a:solidFill>
              </a:rPr>
              <a:t>vert</a:t>
            </a:r>
            <a:r>
              <a:rPr lang="en-US" sz="2900" dirty="0" smtClean="0"/>
              <a:t>?” (“</a:t>
            </a:r>
            <a:r>
              <a:rPr lang="en-US" sz="2900" b="1" dirty="0" smtClean="0">
                <a:solidFill>
                  <a:srgbClr val="33CCFF"/>
                </a:solidFill>
              </a:rPr>
              <a:t>yes</a:t>
            </a:r>
            <a:r>
              <a:rPr lang="en-US" sz="2900" dirty="0" smtClean="0"/>
              <a:t>” or “</a:t>
            </a:r>
            <a:r>
              <a:rPr lang="en-US" sz="2900" b="1" dirty="0" smtClean="0">
                <a:solidFill>
                  <a:srgbClr val="33CCFF"/>
                </a:solidFill>
              </a:rPr>
              <a:t>no</a:t>
            </a:r>
            <a:r>
              <a:rPr lang="en-US" sz="2900" dirty="0" smtClean="0"/>
              <a:t>”)</a:t>
            </a:r>
          </a:p>
          <a:p>
            <a:pPr lvl="1"/>
            <a:r>
              <a:rPr lang="en-US" b="1" dirty="0" smtClean="0">
                <a:solidFill>
                  <a:srgbClr val="33CCFF"/>
                </a:solidFill>
              </a:rPr>
              <a:t>Subversive</a:t>
            </a:r>
          </a:p>
          <a:p>
            <a:pPr lvl="2"/>
            <a:r>
              <a:rPr lang="en-US" dirty="0" smtClean="0"/>
              <a:t>subversive ideas, activities etc are secret and intended to damage or destroy a government or an established system</a:t>
            </a:r>
          </a:p>
          <a:p>
            <a:pPr lvl="1"/>
            <a:r>
              <a:rPr lang="en-US" b="1" dirty="0" smtClean="0">
                <a:solidFill>
                  <a:srgbClr val="33CCFF"/>
                </a:solidFill>
              </a:rPr>
              <a:t>Service</a:t>
            </a:r>
          </a:p>
          <a:p>
            <a:pPr lvl="1"/>
            <a:r>
              <a:rPr lang="en-US" b="1" dirty="0" smtClean="0">
                <a:solidFill>
                  <a:srgbClr val="33CCFF"/>
                </a:solidFill>
              </a:rPr>
              <a:t>Vertigo</a:t>
            </a:r>
          </a:p>
          <a:p>
            <a:pPr lvl="2"/>
            <a:r>
              <a:rPr lang="en-US" dirty="0" smtClean="0"/>
              <a:t>a feeling of sickness and dizziness caused by looking down from a high place</a:t>
            </a:r>
          </a:p>
          <a:p>
            <a:pPr lvl="1"/>
            <a:r>
              <a:rPr lang="en-US" b="1" dirty="0" smtClean="0">
                <a:solidFill>
                  <a:srgbClr val="33CCFF"/>
                </a:solidFill>
              </a:rPr>
              <a:t>Various</a:t>
            </a:r>
          </a:p>
          <a:p>
            <a:pPr lvl="1"/>
            <a:r>
              <a:rPr lang="en-US" b="1" dirty="0" smtClean="0">
                <a:solidFill>
                  <a:srgbClr val="33CCFF"/>
                </a:solidFill>
              </a:rPr>
              <a:t>Reversible</a:t>
            </a:r>
          </a:p>
          <a:p>
            <a:pPr lvl="2"/>
            <a:r>
              <a:rPr lang="en-US" dirty="0" smtClean="0"/>
              <a:t>a change that is reversible can be changed back to how it was before; a piece of clothing or material that is reversible can be worn with either side showing on the outside</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81600" y="1143000"/>
            <a:ext cx="2667000" cy="1200329"/>
          </a:xfrm>
          <a:prstGeom prst="rect">
            <a:avLst/>
          </a:prstGeom>
          <a:noFill/>
        </p:spPr>
        <p:txBody>
          <a:bodyPr wrap="square" rtlCol="0">
            <a:spAutoFit/>
          </a:bodyPr>
          <a:lstStyle/>
          <a:p>
            <a:r>
              <a:rPr lang="en-US" dirty="0" smtClean="0"/>
              <a:t>When you </a:t>
            </a:r>
            <a:r>
              <a:rPr lang="en-US" b="1" i="1" u="sng" dirty="0" smtClean="0">
                <a:solidFill>
                  <a:srgbClr val="33CCFF"/>
                </a:solidFill>
              </a:rPr>
              <a:t>invert</a:t>
            </a:r>
            <a:r>
              <a:rPr lang="en-US" dirty="0" smtClean="0"/>
              <a:t> something, you put it in the opposite direction from what it was before.</a:t>
            </a:r>
            <a:endParaRPr lang="en-US" dirty="0"/>
          </a:p>
        </p:txBody>
      </p:sp>
      <p:pic>
        <p:nvPicPr>
          <p:cNvPr id="7" name="Picture 6" descr="epipen4.jpg"/>
          <p:cNvPicPr>
            <a:picLocks noChangeAspect="1"/>
          </p:cNvPicPr>
          <p:nvPr/>
        </p:nvPicPr>
        <p:blipFill>
          <a:blip r:embed="rId4" cstate="print"/>
          <a:stretch>
            <a:fillRect/>
          </a:stretch>
        </p:blipFill>
        <p:spPr>
          <a:xfrm>
            <a:off x="2743200" y="914400"/>
            <a:ext cx="2362200" cy="1567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ver</a:t>
            </a:r>
            <a:r>
              <a:rPr lang="en-US" dirty="0"/>
              <a:t>, </a:t>
            </a:r>
            <a:r>
              <a:rPr lang="en-US" dirty="0" err="1"/>
              <a:t>vers</a:t>
            </a:r>
            <a:r>
              <a:rPr lang="en-US" dirty="0"/>
              <a:t>, </a:t>
            </a:r>
            <a:r>
              <a:rPr lang="en-US" dirty="0" err="1"/>
              <a:t>vert</a:t>
            </a:r>
            <a:endParaRPr lang="en-US" dirty="0">
              <a:solidFill>
                <a:schemeClr val="tx2"/>
              </a:solidFill>
            </a:endParaRPr>
          </a:p>
        </p:txBody>
      </p:sp>
      <p:sp>
        <p:nvSpPr>
          <p:cNvPr id="3" name="Text Placeholder 2"/>
          <p:cNvSpPr>
            <a:spLocks noGrp="1"/>
          </p:cNvSpPr>
          <p:nvPr>
            <p:ph type="body" sz="quarter" idx="10"/>
          </p:nvPr>
        </p:nvSpPr>
        <p:spPr>
          <a:xfrm>
            <a:off x="381000" y="1905000"/>
            <a:ext cx="85344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ver</a:t>
            </a:r>
            <a:r>
              <a:rPr lang="en-US" b="1" dirty="0" smtClean="0">
                <a:solidFill>
                  <a:srgbClr val="33CCFF"/>
                </a:solidFill>
              </a:rPr>
              <a:t>, </a:t>
            </a:r>
            <a:r>
              <a:rPr lang="en-US" b="1" dirty="0" err="1" smtClean="0">
                <a:solidFill>
                  <a:srgbClr val="33CCFF"/>
                </a:solidFill>
              </a:rPr>
              <a:t>vers</a:t>
            </a:r>
            <a:r>
              <a:rPr lang="en-US" b="1" dirty="0" smtClean="0">
                <a:solidFill>
                  <a:srgbClr val="33CCFF"/>
                </a:solidFill>
              </a:rPr>
              <a:t>, or </a:t>
            </a:r>
            <a:r>
              <a:rPr lang="en-US" b="1" dirty="0" err="1" smtClean="0">
                <a:solidFill>
                  <a:srgbClr val="33CCFF"/>
                </a:solidFill>
              </a:rPr>
              <a:t>vert</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ver</a:t>
            </a:r>
            <a:r>
              <a:rPr lang="en-US" b="1" dirty="0" smtClean="0">
                <a:solidFill>
                  <a:srgbClr val="33CCFF"/>
                </a:solidFill>
              </a:rPr>
              <a:t>, </a:t>
            </a:r>
            <a:r>
              <a:rPr lang="en-US" b="1" dirty="0" err="1" smtClean="0">
                <a:solidFill>
                  <a:srgbClr val="33CCFF"/>
                </a:solidFill>
              </a:rPr>
              <a:t>vers</a:t>
            </a:r>
            <a:r>
              <a:rPr lang="en-US" b="1" dirty="0" smtClean="0">
                <a:solidFill>
                  <a:srgbClr val="33CCFF"/>
                </a:solidFill>
              </a:rPr>
              <a:t>, or </a:t>
            </a:r>
            <a:r>
              <a:rPr lang="en-US" b="1" dirty="0" err="1" smtClean="0">
                <a:solidFill>
                  <a:srgbClr val="33CCFF"/>
                </a:solidFill>
              </a:rPr>
              <a:t>vert</a:t>
            </a:r>
            <a:r>
              <a:rPr lang="en-US" b="1" dirty="0" smtClean="0"/>
              <a:t>”</a:t>
            </a:r>
            <a:endParaRPr lang="en-US" dirty="0" smtClean="0"/>
          </a:p>
          <a:p>
            <a:pPr lvl="1"/>
            <a:r>
              <a:rPr lang="en-US" dirty="0" smtClean="0"/>
              <a:t>Example: “</a:t>
            </a:r>
            <a:r>
              <a:rPr lang="en-US" b="1" dirty="0" smtClean="0">
                <a:solidFill>
                  <a:srgbClr val="33CCFF"/>
                </a:solidFill>
              </a:rPr>
              <a:t>Invert</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05400" y="1600200"/>
            <a:ext cx="2667000" cy="1200329"/>
          </a:xfrm>
          <a:prstGeom prst="rect">
            <a:avLst/>
          </a:prstGeom>
          <a:noFill/>
        </p:spPr>
        <p:txBody>
          <a:bodyPr wrap="square" rtlCol="0">
            <a:spAutoFit/>
          </a:bodyPr>
          <a:lstStyle/>
          <a:p>
            <a:r>
              <a:rPr lang="en-US" dirty="0" smtClean="0"/>
              <a:t>When you </a:t>
            </a:r>
            <a:r>
              <a:rPr lang="en-US" b="1" i="1" u="sng" dirty="0" smtClean="0">
                <a:solidFill>
                  <a:srgbClr val="33CCFF"/>
                </a:solidFill>
              </a:rPr>
              <a:t>invert</a:t>
            </a:r>
            <a:r>
              <a:rPr lang="en-US" dirty="0" smtClean="0"/>
              <a:t> something, you put it in the opposite direction from what it was before.</a:t>
            </a:r>
            <a:endParaRPr lang="en-US" dirty="0"/>
          </a:p>
        </p:txBody>
      </p:sp>
      <p:pic>
        <p:nvPicPr>
          <p:cNvPr id="7" name="Picture 6" descr="epipen4.jpg"/>
          <p:cNvPicPr>
            <a:picLocks noChangeAspect="1"/>
          </p:cNvPicPr>
          <p:nvPr/>
        </p:nvPicPr>
        <p:blipFill>
          <a:blip r:embed="rId4" cstate="print"/>
          <a:stretch>
            <a:fillRect/>
          </a:stretch>
        </p:blipFill>
        <p:spPr>
          <a:xfrm>
            <a:off x="1905000" y="1143000"/>
            <a:ext cx="3176867" cy="2108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tract</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pull</a:t>
            </a:r>
          </a:p>
          <a:p>
            <a:r>
              <a:rPr lang="en-US" i="1" u="sng" dirty="0" smtClean="0"/>
              <a:t>Example</a:t>
            </a:r>
            <a:r>
              <a:rPr lang="en-US" i="1" dirty="0" smtClean="0"/>
              <a:t>:  </a:t>
            </a:r>
            <a:r>
              <a:rPr lang="en-US" b="1" i="1" u="sng" dirty="0" smtClean="0">
                <a:solidFill>
                  <a:srgbClr val="00B0F0"/>
                </a:solidFill>
              </a:rPr>
              <a:t>Tractors</a:t>
            </a:r>
            <a:r>
              <a:rPr lang="en-US" b="1" dirty="0" smtClean="0">
                <a:solidFill>
                  <a:srgbClr val="00B0F0"/>
                </a:solidFill>
              </a:rPr>
              <a:t> </a:t>
            </a:r>
            <a:r>
              <a:rPr lang="en-US" dirty="0" smtClean="0"/>
              <a:t>are often used to pull things on farms and ranches.</a:t>
            </a:r>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tract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2133600"/>
            <a:ext cx="8382000" cy="4343400"/>
          </a:xfrm>
        </p:spPr>
        <p:txBody>
          <a:bodyPr>
            <a:normAutofit fontScale="92500" lnSpcReduction="10000"/>
          </a:bodyPr>
          <a:lstStyle/>
          <a:p>
            <a:endParaRPr lang="en-US" dirty="0" smtClean="0"/>
          </a:p>
          <a:p>
            <a:r>
              <a:rPr lang="en-US" b="1" u="sng" dirty="0" smtClean="0"/>
              <a:t>Examples:</a:t>
            </a:r>
            <a:r>
              <a:rPr lang="en-US" dirty="0" smtClean="0"/>
              <a:t>  </a:t>
            </a:r>
          </a:p>
          <a:p>
            <a:pPr lvl="1"/>
            <a:r>
              <a:rPr lang="en-US" b="1" dirty="0" smtClean="0">
                <a:solidFill>
                  <a:srgbClr val="33CCFF"/>
                </a:solidFill>
              </a:rPr>
              <a:t>Tractor</a:t>
            </a:r>
          </a:p>
          <a:p>
            <a:pPr lvl="2"/>
            <a:r>
              <a:rPr lang="en-US" dirty="0" smtClean="0"/>
              <a:t>a strong vehicle with large wheels, used for pulling farm machinery</a:t>
            </a:r>
          </a:p>
          <a:p>
            <a:pPr lvl="1"/>
            <a:r>
              <a:rPr lang="en-US" b="1" dirty="0" smtClean="0">
                <a:solidFill>
                  <a:srgbClr val="33CCFF"/>
                </a:solidFill>
              </a:rPr>
              <a:t>Tractable</a:t>
            </a:r>
          </a:p>
          <a:p>
            <a:pPr lvl="2"/>
            <a:r>
              <a:rPr lang="en-US" dirty="0" smtClean="0"/>
              <a:t>easy to control or deal with </a:t>
            </a:r>
          </a:p>
          <a:p>
            <a:pPr lvl="1"/>
            <a:r>
              <a:rPr lang="en-US" b="1" dirty="0" smtClean="0">
                <a:solidFill>
                  <a:srgbClr val="33CCFF"/>
                </a:solidFill>
              </a:rPr>
              <a:t>Contraction</a:t>
            </a:r>
          </a:p>
          <a:p>
            <a:pPr lvl="2"/>
            <a:r>
              <a:rPr lang="en-US" dirty="0" smtClean="0"/>
              <a:t>the process of becoming smaller or narrower; a shorter form of a word or words </a:t>
            </a:r>
          </a:p>
          <a:p>
            <a:pPr lvl="1"/>
            <a:r>
              <a:rPr lang="en-US" b="1" dirty="0" smtClean="0">
                <a:solidFill>
                  <a:srgbClr val="33CCFF"/>
                </a:solidFill>
              </a:rPr>
              <a:t>Detract</a:t>
            </a:r>
          </a:p>
          <a:p>
            <a:pPr lvl="2"/>
            <a:r>
              <a:rPr lang="en-US" dirty="0" smtClean="0"/>
              <a:t>to make something seem less good (detract from something)</a:t>
            </a:r>
          </a:p>
          <a:p>
            <a:pPr lvl="2"/>
            <a:endParaRPr lang="en-US" dirty="0" smtClean="0"/>
          </a:p>
        </p:txBody>
      </p:sp>
      <p:sp>
        <p:nvSpPr>
          <p:cNvPr id="9" name="TextBox 8"/>
          <p:cNvSpPr txBox="1"/>
          <p:nvPr/>
        </p:nvSpPr>
        <p:spPr>
          <a:xfrm>
            <a:off x="5562600" y="990600"/>
            <a:ext cx="2743200" cy="1384995"/>
          </a:xfrm>
          <a:prstGeom prst="rect">
            <a:avLst/>
          </a:prstGeom>
          <a:noFill/>
        </p:spPr>
        <p:txBody>
          <a:bodyPr wrap="square" rtlCol="0">
            <a:spAutoFit/>
          </a:bodyPr>
          <a:lstStyle/>
          <a:p>
            <a:r>
              <a:rPr lang="en-US" sz="2200" b="1" u="sng" dirty="0" smtClean="0">
                <a:solidFill>
                  <a:srgbClr val="00B0F0"/>
                </a:solidFill>
              </a:rPr>
              <a:t>Tractors</a:t>
            </a:r>
            <a:r>
              <a:rPr lang="en-US" sz="2200" b="1" dirty="0" smtClean="0">
                <a:solidFill>
                  <a:srgbClr val="00B0F0"/>
                </a:solidFill>
              </a:rPr>
              <a:t> </a:t>
            </a:r>
            <a:r>
              <a:rPr lang="en-US" sz="2200" b="1" dirty="0" smtClean="0"/>
              <a:t>are often used to pull things on farms and ranches.</a:t>
            </a:r>
            <a:endParaRPr lang="en-US" sz="2200" dirty="0" smtClean="0">
              <a:solidFill>
                <a:srgbClr val="00B0F0"/>
              </a:solidFill>
            </a:endParaRPr>
          </a:p>
          <a:p>
            <a:endParaRPr lang="en-US" dirty="0"/>
          </a:p>
        </p:txBody>
      </p:sp>
      <p:sp>
        <p:nvSpPr>
          <p:cNvPr id="11" name="Rounded Rectangle 10">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8" name="Picture 7" descr="C:\Documents and Settings\jgalvan\Local Settings\Temporary Internet Files\Content.IE5\WZ78V2TG\MC900241737[1].wmf"/>
          <p:cNvPicPr/>
          <p:nvPr/>
        </p:nvPicPr>
        <p:blipFill>
          <a:blip r:embed="rId4" cstate="print"/>
          <a:srcRect b="4823"/>
          <a:stretch>
            <a:fillRect/>
          </a:stretch>
        </p:blipFill>
        <p:spPr bwMode="auto">
          <a:xfrm>
            <a:off x="2438400" y="533400"/>
            <a:ext cx="30480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tract</a:t>
            </a:r>
            <a:endParaRPr lang="en-US" dirty="0">
              <a:solidFill>
                <a:schemeClr val="tx2"/>
              </a:solidFill>
            </a:endParaRPr>
          </a:p>
        </p:txBody>
      </p:sp>
      <p:sp>
        <p:nvSpPr>
          <p:cNvPr id="3" name="Text Placeholder 2"/>
          <p:cNvSpPr>
            <a:spLocks noGrp="1"/>
          </p:cNvSpPr>
          <p:nvPr>
            <p:ph type="body" sz="quarter" idx="10"/>
          </p:nvPr>
        </p:nvSpPr>
        <p:spPr>
          <a:xfrm>
            <a:off x="228600" y="2667000"/>
            <a:ext cx="8686800" cy="4038600"/>
          </a:xfrm>
        </p:spPr>
        <p:txBody>
          <a:bodyPr>
            <a:normAutofit fontScale="92500" lnSpcReduction="20000"/>
          </a:bodyPr>
          <a:lstStyle/>
          <a:p>
            <a:pPr>
              <a:buNone/>
            </a:pPr>
            <a:r>
              <a:rPr lang="en-US" b="1" u="sng" dirty="0" smtClean="0"/>
              <a:t>Positive/Negative Questions: </a:t>
            </a:r>
          </a:p>
          <a:p>
            <a:r>
              <a:rPr lang="en-US" dirty="0" smtClean="0"/>
              <a:t>Do the following words use “</a:t>
            </a:r>
            <a:r>
              <a:rPr lang="en-US" b="1" i="1" dirty="0" smtClean="0">
                <a:solidFill>
                  <a:srgbClr val="33CCFF"/>
                </a:solidFill>
              </a:rPr>
              <a:t>tract</a:t>
            </a:r>
            <a:r>
              <a:rPr lang="en-US" dirty="0" smtClean="0"/>
              <a:t>?”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Protracted</a:t>
            </a:r>
          </a:p>
          <a:p>
            <a:pPr lvl="2"/>
            <a:r>
              <a:rPr lang="en-US" dirty="0" smtClean="0"/>
              <a:t>used to describe something that continues for a long time, especially if it takes longer than usual, necessary, or expected</a:t>
            </a:r>
          </a:p>
          <a:p>
            <a:pPr lvl="1"/>
            <a:r>
              <a:rPr lang="en-US" b="1" dirty="0" smtClean="0">
                <a:solidFill>
                  <a:srgbClr val="33CCFF"/>
                </a:solidFill>
              </a:rPr>
              <a:t>Scrapped</a:t>
            </a:r>
          </a:p>
          <a:p>
            <a:pPr lvl="1"/>
            <a:r>
              <a:rPr lang="en-US" b="1" dirty="0" smtClean="0">
                <a:solidFill>
                  <a:srgbClr val="33CCFF"/>
                </a:solidFill>
              </a:rPr>
              <a:t>Subtract</a:t>
            </a:r>
          </a:p>
          <a:p>
            <a:pPr lvl="2"/>
            <a:r>
              <a:rPr lang="en-US" dirty="0" smtClean="0"/>
              <a:t>to take a number or an amount from a larger number or amount </a:t>
            </a:r>
          </a:p>
          <a:p>
            <a:pPr lvl="1"/>
            <a:r>
              <a:rPr lang="en-US" b="1" dirty="0" smtClean="0">
                <a:solidFill>
                  <a:srgbClr val="33CCFF"/>
                </a:solidFill>
              </a:rPr>
              <a:t>Fact</a:t>
            </a:r>
          </a:p>
          <a:p>
            <a:pPr lvl="1"/>
            <a:r>
              <a:rPr lang="en-US" b="1" dirty="0" smtClean="0">
                <a:solidFill>
                  <a:srgbClr val="33CCFF"/>
                </a:solidFill>
              </a:rPr>
              <a:t>Distract</a:t>
            </a:r>
          </a:p>
          <a:p>
            <a:pPr lvl="2"/>
            <a:r>
              <a:rPr lang="en-US" dirty="0" smtClean="0"/>
              <a:t>to take someone's attention away from something by making them look at or listen to something else </a:t>
            </a:r>
          </a:p>
        </p:txBody>
      </p:sp>
      <p:sp>
        <p:nvSpPr>
          <p:cNvPr id="13" name="Rounded Rectangle 12">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486400" y="914400"/>
            <a:ext cx="2743200" cy="1384995"/>
          </a:xfrm>
          <a:prstGeom prst="rect">
            <a:avLst/>
          </a:prstGeom>
          <a:noFill/>
        </p:spPr>
        <p:txBody>
          <a:bodyPr wrap="square" rtlCol="0">
            <a:spAutoFit/>
          </a:bodyPr>
          <a:lstStyle/>
          <a:p>
            <a:r>
              <a:rPr lang="en-US" sz="2200" b="1" u="sng" dirty="0" smtClean="0">
                <a:solidFill>
                  <a:srgbClr val="00B0F0"/>
                </a:solidFill>
              </a:rPr>
              <a:t>Tractors</a:t>
            </a:r>
            <a:r>
              <a:rPr lang="en-US" sz="2200" dirty="0" smtClean="0">
                <a:solidFill>
                  <a:srgbClr val="00B0F0"/>
                </a:solidFill>
              </a:rPr>
              <a:t> </a:t>
            </a:r>
            <a:r>
              <a:rPr lang="en-US" sz="2200" dirty="0" smtClean="0"/>
              <a:t>are often used to pull things on farms and ranches.</a:t>
            </a:r>
            <a:endParaRPr lang="en-US" sz="2200" dirty="0" smtClean="0">
              <a:solidFill>
                <a:srgbClr val="00B0F0"/>
              </a:solidFill>
            </a:endParaRPr>
          </a:p>
          <a:p>
            <a:endParaRPr lang="en-US" dirty="0"/>
          </a:p>
        </p:txBody>
      </p:sp>
      <p:pic>
        <p:nvPicPr>
          <p:cNvPr id="7" name="Picture 6" descr="C:\Documents and Settings\jgalvan\Local Settings\Temporary Internet Files\Content.IE5\WZ78V2TG\MC900241737[1].wmf"/>
          <p:cNvPicPr/>
          <p:nvPr/>
        </p:nvPicPr>
        <p:blipFill>
          <a:blip r:embed="rId4" cstate="print"/>
          <a:srcRect b="11621"/>
          <a:stretch>
            <a:fillRect/>
          </a:stretch>
        </p:blipFill>
        <p:spPr bwMode="auto">
          <a:xfrm>
            <a:off x="2286000" y="457200"/>
            <a:ext cx="3200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linds(horizontal)">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linds(horizontal)">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tract</a:t>
            </a:r>
            <a:endParaRPr lang="en-US" dirty="0">
              <a:solidFill>
                <a:schemeClr val="tx2"/>
              </a:solidFill>
            </a:endParaRPr>
          </a:p>
        </p:txBody>
      </p:sp>
      <p:sp>
        <p:nvSpPr>
          <p:cNvPr id="3" name="Text Placeholder 2"/>
          <p:cNvSpPr>
            <a:spLocks noGrp="1"/>
          </p:cNvSpPr>
          <p:nvPr>
            <p:ph type="body" sz="quarter" idx="10"/>
          </p:nvPr>
        </p:nvSpPr>
        <p:spPr>
          <a:xfrm>
            <a:off x="381000" y="2057400"/>
            <a:ext cx="8382000" cy="4648200"/>
          </a:xfrm>
        </p:spPr>
        <p:txBody>
          <a:bodyPr>
            <a:normAutofit/>
          </a:bodyPr>
          <a:lstStyle/>
          <a:p>
            <a:endParaRPr lang="en-US" dirty="0" smtClean="0"/>
          </a:p>
          <a:p>
            <a:endParaRPr lang="en-US" dirty="0" smtClean="0"/>
          </a:p>
          <a:p>
            <a:r>
              <a:rPr lang="en-US" b="1" dirty="0" smtClean="0"/>
              <a:t>Think of 3 Words using “</a:t>
            </a:r>
            <a:r>
              <a:rPr lang="en-US" b="1" dirty="0" smtClean="0">
                <a:solidFill>
                  <a:srgbClr val="33CCFF"/>
                </a:solidFill>
              </a:rPr>
              <a:t>tract</a:t>
            </a:r>
            <a:r>
              <a:rPr lang="en-US" b="1" dirty="0" smtClean="0"/>
              <a:t>”</a:t>
            </a:r>
            <a:endParaRPr lang="en-US" dirty="0" smtClean="0"/>
          </a:p>
          <a:p>
            <a:pPr lvl="1"/>
            <a:r>
              <a:rPr lang="en-US" b="1" dirty="0" smtClean="0"/>
              <a:t>Another option: Use your dictionary to find 3 words using “</a:t>
            </a:r>
            <a:r>
              <a:rPr lang="en-US" b="1" dirty="0" smtClean="0">
                <a:solidFill>
                  <a:srgbClr val="33CCFF"/>
                </a:solidFill>
              </a:rPr>
              <a:t>tract</a:t>
            </a:r>
            <a:r>
              <a:rPr lang="en-US" b="1" dirty="0" smtClean="0"/>
              <a:t>”</a:t>
            </a:r>
            <a:endParaRPr lang="en-US" dirty="0" smtClean="0"/>
          </a:p>
          <a:p>
            <a:pPr lvl="1"/>
            <a:r>
              <a:rPr lang="en-US" dirty="0" smtClean="0"/>
              <a:t>Example: “</a:t>
            </a:r>
            <a:r>
              <a:rPr lang="en-US" b="1" dirty="0" smtClean="0">
                <a:solidFill>
                  <a:srgbClr val="33CCFF"/>
                </a:solidFill>
              </a:rPr>
              <a:t>Tractor</a:t>
            </a:r>
            <a:r>
              <a:rPr lang="en-US" dirty="0" smtClean="0"/>
              <a:t>”</a:t>
            </a:r>
          </a:p>
          <a:p>
            <a:pPr lvl="1"/>
            <a:endParaRPr lang="en-US" dirty="0" smtClean="0"/>
          </a:p>
        </p:txBody>
      </p:sp>
      <p:sp>
        <p:nvSpPr>
          <p:cNvPr id="12" name="Rounded Rectangle 11">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562600" y="1447800"/>
            <a:ext cx="2743200" cy="1384995"/>
          </a:xfrm>
          <a:prstGeom prst="rect">
            <a:avLst/>
          </a:prstGeom>
          <a:noFill/>
        </p:spPr>
        <p:txBody>
          <a:bodyPr wrap="square" rtlCol="0">
            <a:spAutoFit/>
          </a:bodyPr>
          <a:lstStyle/>
          <a:p>
            <a:r>
              <a:rPr lang="en-US" sz="2200" b="1" u="sng" dirty="0" smtClean="0">
                <a:solidFill>
                  <a:srgbClr val="00B0F0"/>
                </a:solidFill>
              </a:rPr>
              <a:t>Tractors</a:t>
            </a:r>
            <a:r>
              <a:rPr lang="en-US" sz="2200" b="1" dirty="0" smtClean="0">
                <a:solidFill>
                  <a:srgbClr val="00B0F0"/>
                </a:solidFill>
              </a:rPr>
              <a:t> </a:t>
            </a:r>
            <a:r>
              <a:rPr lang="en-US" sz="2200" b="1" dirty="0" smtClean="0"/>
              <a:t>are often used to pull things on farms and ranches.</a:t>
            </a:r>
            <a:endParaRPr lang="en-US" sz="2200" dirty="0" smtClean="0">
              <a:solidFill>
                <a:srgbClr val="00B0F0"/>
              </a:solidFill>
            </a:endParaRPr>
          </a:p>
          <a:p>
            <a:endParaRPr lang="en-US" dirty="0"/>
          </a:p>
        </p:txBody>
      </p:sp>
      <p:pic>
        <p:nvPicPr>
          <p:cNvPr id="7" name="Picture 6" descr="C:\Documents and Settings\jgalvan\Local Settings\Temporary Internet Files\Content.IE5\WZ78V2TG\MC900241737[1].wmf"/>
          <p:cNvPicPr/>
          <p:nvPr/>
        </p:nvPicPr>
        <p:blipFill>
          <a:blip r:embed="rId4" cstate="print"/>
          <a:srcRect b="11169"/>
          <a:stretch>
            <a:fillRect/>
          </a:stretch>
        </p:blipFill>
        <p:spPr bwMode="auto">
          <a:xfrm>
            <a:off x="2057400" y="762000"/>
            <a:ext cx="35052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dic</a:t>
            </a:r>
            <a:r>
              <a:rPr lang="en-US" dirty="0" smtClean="0"/>
              <a:t>, </a:t>
            </a:r>
            <a:r>
              <a:rPr lang="en-US" dirty="0" err="1" smtClean="0"/>
              <a:t>dict</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458200" cy="3502497"/>
          </a:xfrm>
        </p:spPr>
        <p:txBody>
          <a:bodyPr>
            <a:normAutofit/>
          </a:bodyPr>
          <a:lstStyle/>
          <a:p>
            <a:r>
              <a:rPr lang="en-US" u="sng" dirty="0" smtClean="0"/>
              <a:t>Definition</a:t>
            </a:r>
            <a:r>
              <a:rPr lang="en-US" dirty="0" smtClean="0"/>
              <a:t>:  </a:t>
            </a:r>
          </a:p>
          <a:p>
            <a:pPr lvl="1"/>
            <a:r>
              <a:rPr lang="en-US" b="1" dirty="0" smtClean="0"/>
              <a:t>To tell, to say, to declare</a:t>
            </a:r>
          </a:p>
          <a:p>
            <a:r>
              <a:rPr lang="en-US" i="1" u="sng" dirty="0" smtClean="0"/>
              <a:t>Example</a:t>
            </a:r>
            <a:r>
              <a:rPr lang="en-US" i="1" dirty="0" smtClean="0"/>
              <a:t>:  To </a:t>
            </a:r>
            <a:r>
              <a:rPr lang="en-US" b="1" i="1" u="sng" dirty="0" smtClean="0">
                <a:solidFill>
                  <a:srgbClr val="33CCFF"/>
                </a:solidFill>
              </a:rPr>
              <a:t>dictate</a:t>
            </a:r>
            <a:r>
              <a:rPr lang="en-US" i="1" dirty="0" smtClean="0"/>
              <a:t> is to </a:t>
            </a:r>
            <a:r>
              <a:rPr lang="en-US" dirty="0" smtClean="0"/>
              <a:t>say words for someone else to write down</a:t>
            </a:r>
            <a:r>
              <a:rPr lang="en-US" i="1" dirty="0" smtClean="0"/>
              <a:t>.</a:t>
            </a:r>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port</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04800" y="2286000"/>
            <a:ext cx="8382000" cy="4419600"/>
          </a:xfrm>
        </p:spPr>
        <p:txBody>
          <a:bodyPr>
            <a:normAutofit fontScale="92500" lnSpcReduction="20000"/>
          </a:bodyPr>
          <a:lstStyle/>
          <a:p>
            <a:r>
              <a:rPr lang="en-US" b="1" u="sng" dirty="0" smtClean="0"/>
              <a:t>Examples:</a:t>
            </a:r>
          </a:p>
          <a:p>
            <a:pPr lvl="1"/>
            <a:r>
              <a:rPr lang="en-US" b="1" dirty="0" smtClean="0">
                <a:solidFill>
                  <a:srgbClr val="33CCFF"/>
                </a:solidFill>
              </a:rPr>
              <a:t>Import</a:t>
            </a:r>
            <a:endParaRPr lang="en-US" dirty="0" smtClean="0"/>
          </a:p>
          <a:p>
            <a:pPr lvl="2"/>
            <a:r>
              <a:rPr lang="en-US" dirty="0" smtClean="0"/>
              <a:t>to bring a product from one country into another so that it can be sold there; to introduce something new or different in a place where it did not previously exist </a:t>
            </a:r>
          </a:p>
          <a:p>
            <a:pPr lvl="1"/>
            <a:r>
              <a:rPr lang="en-US" b="1" dirty="0" smtClean="0">
                <a:solidFill>
                  <a:srgbClr val="33CCFF"/>
                </a:solidFill>
              </a:rPr>
              <a:t>Export</a:t>
            </a:r>
            <a:endParaRPr lang="en-US" dirty="0" smtClean="0"/>
          </a:p>
          <a:p>
            <a:pPr lvl="2"/>
            <a:r>
              <a:rPr lang="en-US" dirty="0" smtClean="0"/>
              <a:t>to sell goods to another country; to introduce an activity, idea etc to another place or country</a:t>
            </a:r>
          </a:p>
          <a:p>
            <a:pPr lvl="1"/>
            <a:r>
              <a:rPr lang="en-US" b="1" dirty="0" smtClean="0">
                <a:solidFill>
                  <a:srgbClr val="33CCFF"/>
                </a:solidFill>
              </a:rPr>
              <a:t>Deport</a:t>
            </a:r>
            <a:endParaRPr lang="en-US" dirty="0" smtClean="0"/>
          </a:p>
          <a:p>
            <a:pPr lvl="2"/>
            <a:r>
              <a:rPr lang="en-US" dirty="0" smtClean="0"/>
              <a:t>to make someone leave a country and return to the country they came from, especially because they do not have a legal right to stay </a:t>
            </a:r>
          </a:p>
          <a:p>
            <a:pPr lvl="1"/>
            <a:r>
              <a:rPr lang="en-US" b="1" dirty="0" smtClean="0">
                <a:solidFill>
                  <a:srgbClr val="33CCFF"/>
                </a:solidFill>
              </a:rPr>
              <a:t>Portable</a:t>
            </a:r>
            <a:endParaRPr lang="en-US" dirty="0" smtClean="0"/>
          </a:p>
          <a:p>
            <a:pPr lvl="2"/>
            <a:r>
              <a:rPr lang="en-US" dirty="0" smtClean="0"/>
              <a:t>able to be carried or moved easily; a portable computer program can be used on different computer systems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4953000" y="1219200"/>
            <a:ext cx="2133600" cy="1200329"/>
          </a:xfrm>
          <a:prstGeom prst="rect">
            <a:avLst/>
          </a:prstGeom>
          <a:noFill/>
        </p:spPr>
        <p:txBody>
          <a:bodyPr wrap="square" rtlCol="0">
            <a:spAutoFit/>
          </a:bodyPr>
          <a:lstStyle/>
          <a:p>
            <a:r>
              <a:rPr lang="en-US" b="1" dirty="0" smtClean="0"/>
              <a:t>When something is </a:t>
            </a:r>
            <a:r>
              <a:rPr lang="en-US" b="1" i="1" dirty="0" smtClean="0">
                <a:solidFill>
                  <a:srgbClr val="33CCFF"/>
                </a:solidFill>
              </a:rPr>
              <a:t>portable</a:t>
            </a:r>
            <a:r>
              <a:rPr lang="en-US" b="1" dirty="0" smtClean="0"/>
              <a:t>, it is easy to carry.</a:t>
            </a:r>
            <a:endParaRPr lang="en-US" dirty="0" smtClean="0"/>
          </a:p>
          <a:p>
            <a:endParaRPr lang="en-US" dirty="0"/>
          </a:p>
        </p:txBody>
      </p:sp>
      <p:pic>
        <p:nvPicPr>
          <p:cNvPr id="10" name="Picture 9" descr="C:\Documents and Settings\jgalvan\Local Settings\Temporary Internet Files\Content.IE5\H45MDZ5D\MP900442359[1].jpg"/>
          <p:cNvPicPr/>
          <p:nvPr/>
        </p:nvPicPr>
        <p:blipFill>
          <a:blip r:embed="rId4" cstate="print"/>
          <a:stretch>
            <a:fillRect/>
          </a:stretch>
        </p:blipFill>
        <p:spPr bwMode="auto">
          <a:xfrm>
            <a:off x="3352800" y="533400"/>
            <a:ext cx="1596502" cy="2209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dic</a:t>
            </a:r>
            <a:r>
              <a:rPr lang="en-US" dirty="0"/>
              <a:t>, </a:t>
            </a:r>
            <a:r>
              <a:rPr lang="en-US" dirty="0" err="1"/>
              <a:t>dict</a:t>
            </a:r>
            <a:endParaRPr lang="en-US" dirty="0">
              <a:solidFill>
                <a:schemeClr val="tx2"/>
              </a:solidFill>
            </a:endParaRPr>
          </a:p>
        </p:txBody>
      </p:sp>
      <p:sp>
        <p:nvSpPr>
          <p:cNvPr id="3" name="Text Placeholder 2"/>
          <p:cNvSpPr>
            <a:spLocks noGrp="1"/>
          </p:cNvSpPr>
          <p:nvPr>
            <p:ph type="body" sz="quarter" idx="10"/>
          </p:nvPr>
        </p:nvSpPr>
        <p:spPr>
          <a:xfrm>
            <a:off x="228600" y="2057400"/>
            <a:ext cx="8915400" cy="4648200"/>
          </a:xfrm>
        </p:spPr>
        <p:txBody>
          <a:bodyPr>
            <a:normAutofit fontScale="85000" lnSpcReduction="10000"/>
          </a:bodyPr>
          <a:lstStyle/>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Dictate</a:t>
            </a:r>
          </a:p>
          <a:p>
            <a:pPr lvl="2"/>
            <a:r>
              <a:rPr lang="en-US" dirty="0" smtClean="0"/>
              <a:t>to tell someone exactly what they must do or how they must behave; to say words for someone else to write down</a:t>
            </a:r>
          </a:p>
          <a:p>
            <a:pPr lvl="1"/>
            <a:r>
              <a:rPr lang="en-US" b="1" dirty="0" smtClean="0">
                <a:solidFill>
                  <a:srgbClr val="33CCFF"/>
                </a:solidFill>
              </a:rPr>
              <a:t>Contradict</a:t>
            </a:r>
          </a:p>
          <a:p>
            <a:pPr lvl="2"/>
            <a:r>
              <a:rPr lang="en-US" dirty="0" smtClean="0"/>
              <a:t>to disagree with something, especially by saying that the opposite is true </a:t>
            </a:r>
          </a:p>
          <a:p>
            <a:pPr lvl="1"/>
            <a:r>
              <a:rPr lang="en-US" b="1" dirty="0" smtClean="0">
                <a:solidFill>
                  <a:srgbClr val="33CCFF"/>
                </a:solidFill>
              </a:rPr>
              <a:t>Indicate</a:t>
            </a:r>
          </a:p>
          <a:p>
            <a:pPr lvl="2"/>
            <a:r>
              <a:rPr lang="en-US" dirty="0" smtClean="0"/>
              <a:t>to show that a particular situation exists, or that something is likely to be true; to say or do something to make your wishes, intentions, etc clear</a:t>
            </a:r>
          </a:p>
          <a:p>
            <a:pPr lvl="1"/>
            <a:r>
              <a:rPr lang="en-US" b="1" dirty="0" smtClean="0">
                <a:solidFill>
                  <a:srgbClr val="33CCFF"/>
                </a:solidFill>
              </a:rPr>
              <a:t>Predict</a:t>
            </a:r>
          </a:p>
          <a:p>
            <a:pPr lvl="2"/>
            <a:r>
              <a:rPr lang="en-US" dirty="0" smtClean="0"/>
              <a:t>to say that something will happen, before it happens</a:t>
            </a:r>
            <a:endParaRPr lang="en-US" dirty="0"/>
          </a:p>
        </p:txBody>
      </p:sp>
      <p:sp>
        <p:nvSpPr>
          <p:cNvPr id="5" name="TextBox 4"/>
          <p:cNvSpPr txBox="1"/>
          <p:nvPr/>
        </p:nvSpPr>
        <p:spPr>
          <a:xfrm>
            <a:off x="5029200" y="1524000"/>
            <a:ext cx="2286000" cy="923330"/>
          </a:xfrm>
          <a:prstGeom prst="rect">
            <a:avLst/>
          </a:prstGeom>
          <a:noFill/>
        </p:spPr>
        <p:txBody>
          <a:bodyPr wrap="square" rtlCol="0">
            <a:spAutoFit/>
          </a:bodyPr>
          <a:lstStyle/>
          <a:p>
            <a:r>
              <a:rPr lang="en-US" b="1" i="1" dirty="0" smtClean="0"/>
              <a:t>To </a:t>
            </a:r>
            <a:r>
              <a:rPr lang="en-US" b="1" i="1" u="sng" dirty="0" smtClean="0">
                <a:solidFill>
                  <a:srgbClr val="33CCFF"/>
                </a:solidFill>
              </a:rPr>
              <a:t>dictate</a:t>
            </a:r>
            <a:r>
              <a:rPr lang="en-US" b="1" i="1" dirty="0" smtClean="0"/>
              <a:t> is to </a:t>
            </a:r>
            <a:r>
              <a:rPr lang="en-US" b="1" dirty="0" smtClean="0"/>
              <a:t>say words for someone else to write down</a:t>
            </a:r>
            <a:r>
              <a:rPr lang="en-US" b="1" i="1" dirty="0" smtClean="0"/>
              <a:t>.</a:t>
            </a:r>
            <a:endParaRPr lang="en-US" b="1" dirty="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7" name="Picture 6" descr="bicycle.jpg"/>
          <p:cNvPicPr>
            <a:picLocks noChangeAspect="1"/>
          </p:cNvPicPr>
          <p:nvPr/>
        </p:nvPicPr>
        <p:blipFill>
          <a:blip r:embed="rId4" cstate="print"/>
          <a:stretch>
            <a:fillRect/>
          </a:stretch>
        </p:blipFill>
        <p:spPr>
          <a:xfrm>
            <a:off x="3124200" y="457200"/>
            <a:ext cx="1837181" cy="2757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dic</a:t>
            </a:r>
            <a:r>
              <a:rPr lang="en-US" dirty="0"/>
              <a:t>, </a:t>
            </a:r>
            <a:r>
              <a:rPr lang="en-US" dirty="0" err="1"/>
              <a:t>dict</a:t>
            </a:r>
            <a:endParaRPr lang="en-US" dirty="0">
              <a:solidFill>
                <a:schemeClr val="tx2"/>
              </a:solidFill>
            </a:endParaRPr>
          </a:p>
        </p:txBody>
      </p:sp>
      <p:sp>
        <p:nvSpPr>
          <p:cNvPr id="3" name="Text Placeholder 2"/>
          <p:cNvSpPr>
            <a:spLocks noGrp="1"/>
          </p:cNvSpPr>
          <p:nvPr>
            <p:ph type="body" sz="quarter" idx="10"/>
          </p:nvPr>
        </p:nvSpPr>
        <p:spPr>
          <a:xfrm>
            <a:off x="228600" y="2286000"/>
            <a:ext cx="8686800" cy="4343400"/>
          </a:xfrm>
        </p:spPr>
        <p:txBody>
          <a:bodyPr>
            <a:normAutofit fontScale="85000" lnSpcReduction="20000"/>
          </a:bodyPr>
          <a:lstStyle/>
          <a:p>
            <a:endParaRPr lang="en-US" dirty="0" smtClean="0"/>
          </a:p>
          <a:p>
            <a:pPr>
              <a:buNone/>
            </a:pPr>
            <a:r>
              <a:rPr lang="en-US" b="1" u="sng" dirty="0" smtClean="0"/>
              <a:t>Positive/Negative Questions: </a:t>
            </a:r>
            <a:r>
              <a:rPr lang="en-US" dirty="0" smtClean="0"/>
              <a:t> </a:t>
            </a:r>
          </a:p>
          <a:p>
            <a:r>
              <a:rPr lang="en-US" sz="2900" dirty="0" smtClean="0"/>
              <a:t>Do the following words use “</a:t>
            </a:r>
            <a:r>
              <a:rPr lang="en-US" sz="2900" b="1" i="1" dirty="0" err="1" smtClean="0">
                <a:solidFill>
                  <a:srgbClr val="33CCFF"/>
                </a:solidFill>
              </a:rPr>
              <a:t>dic</a:t>
            </a:r>
            <a:r>
              <a:rPr lang="en-US" sz="2900" b="1" i="1" dirty="0" smtClean="0">
                <a:solidFill>
                  <a:srgbClr val="33CCFF"/>
                </a:solidFill>
              </a:rPr>
              <a:t> </a:t>
            </a:r>
            <a:r>
              <a:rPr lang="en-US" sz="2900" b="1" i="1" dirty="0" smtClean="0"/>
              <a:t>or</a:t>
            </a:r>
            <a:r>
              <a:rPr lang="en-US" sz="2900" b="1" i="1" dirty="0" smtClean="0">
                <a:solidFill>
                  <a:srgbClr val="33CCFF"/>
                </a:solidFill>
              </a:rPr>
              <a:t> </a:t>
            </a:r>
            <a:r>
              <a:rPr lang="en-US" sz="2900" b="1" i="1" dirty="0" err="1" smtClean="0">
                <a:solidFill>
                  <a:srgbClr val="33CCFF"/>
                </a:solidFill>
              </a:rPr>
              <a:t>dict</a:t>
            </a:r>
            <a:r>
              <a:rPr lang="en-US" sz="2900" dirty="0" smtClean="0"/>
              <a:t>?” Answer “</a:t>
            </a:r>
            <a:r>
              <a:rPr lang="en-US" sz="2900" b="1" dirty="0" smtClean="0">
                <a:solidFill>
                  <a:srgbClr val="33CCFF"/>
                </a:solidFill>
              </a:rPr>
              <a:t>Yes</a:t>
            </a:r>
            <a:r>
              <a:rPr lang="en-US" sz="2900" dirty="0" smtClean="0"/>
              <a:t>” or “</a:t>
            </a:r>
            <a:r>
              <a:rPr lang="en-US" sz="2900" b="1" dirty="0" smtClean="0">
                <a:solidFill>
                  <a:srgbClr val="33CCFF"/>
                </a:solidFill>
              </a:rPr>
              <a:t>No</a:t>
            </a:r>
            <a:r>
              <a:rPr lang="en-US" sz="2900" dirty="0" smtClean="0"/>
              <a:t>”</a:t>
            </a:r>
          </a:p>
          <a:p>
            <a:pPr lvl="1"/>
            <a:r>
              <a:rPr lang="en-US" b="1" dirty="0" smtClean="0">
                <a:solidFill>
                  <a:srgbClr val="33CCFF"/>
                </a:solidFill>
              </a:rPr>
              <a:t>Dictator</a:t>
            </a:r>
          </a:p>
          <a:p>
            <a:pPr lvl="2"/>
            <a:r>
              <a:rPr lang="en-US" dirty="0" smtClean="0"/>
              <a:t>a ruler who has complete power over a country, especially one whose power has been gained by force; also, someone who tells other people what they should do, in a way that seems unreasonable </a:t>
            </a:r>
          </a:p>
          <a:p>
            <a:pPr lvl="1"/>
            <a:r>
              <a:rPr lang="en-US" b="1" dirty="0" smtClean="0">
                <a:solidFill>
                  <a:srgbClr val="33CCFF"/>
                </a:solidFill>
              </a:rPr>
              <a:t>Describe</a:t>
            </a:r>
          </a:p>
          <a:p>
            <a:pPr lvl="1"/>
            <a:r>
              <a:rPr lang="en-US" b="1" dirty="0" smtClean="0">
                <a:solidFill>
                  <a:srgbClr val="33CCFF"/>
                </a:solidFill>
              </a:rPr>
              <a:t>Indicative</a:t>
            </a:r>
          </a:p>
          <a:p>
            <a:pPr lvl="2"/>
            <a:r>
              <a:rPr lang="en-US" dirty="0" smtClean="0"/>
              <a:t>to be a clear sign that a particular situation exists or that something is likely to be true </a:t>
            </a:r>
          </a:p>
          <a:p>
            <a:pPr lvl="1"/>
            <a:r>
              <a:rPr lang="en-US" b="1" dirty="0" smtClean="0">
                <a:solidFill>
                  <a:srgbClr val="33CCFF"/>
                </a:solidFill>
              </a:rPr>
              <a:t>Direct</a:t>
            </a:r>
          </a:p>
          <a:p>
            <a:pPr lvl="1"/>
            <a:r>
              <a:rPr lang="en-US" b="1" dirty="0" smtClean="0">
                <a:solidFill>
                  <a:srgbClr val="33CCFF"/>
                </a:solidFill>
              </a:rPr>
              <a:t>Indication</a:t>
            </a:r>
          </a:p>
          <a:p>
            <a:pPr lvl="2"/>
            <a:r>
              <a:rPr lang="en-US" dirty="0" smtClean="0"/>
              <a:t>a sign, remark, event, etc that shows what is happening, what someone is thinking or feeling, or what is true</a:t>
            </a:r>
          </a:p>
        </p:txBody>
      </p:sp>
      <p:sp>
        <p:nvSpPr>
          <p:cNvPr id="10" name="Rounded Rectangle 9">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4724400" y="990600"/>
            <a:ext cx="2286000" cy="923330"/>
          </a:xfrm>
          <a:prstGeom prst="rect">
            <a:avLst/>
          </a:prstGeom>
          <a:noFill/>
        </p:spPr>
        <p:txBody>
          <a:bodyPr wrap="square" rtlCol="0">
            <a:spAutoFit/>
          </a:bodyPr>
          <a:lstStyle/>
          <a:p>
            <a:r>
              <a:rPr lang="en-US" b="1" i="1" dirty="0" smtClean="0"/>
              <a:t>To </a:t>
            </a:r>
            <a:r>
              <a:rPr lang="en-US" b="1" i="1" u="sng" dirty="0" smtClean="0">
                <a:solidFill>
                  <a:srgbClr val="33CCFF"/>
                </a:solidFill>
              </a:rPr>
              <a:t>dictate</a:t>
            </a:r>
            <a:r>
              <a:rPr lang="en-US" b="1" i="1" dirty="0" smtClean="0"/>
              <a:t> is to </a:t>
            </a:r>
            <a:r>
              <a:rPr lang="en-US" b="1" dirty="0" smtClean="0"/>
              <a:t>say words for someone else to write down</a:t>
            </a:r>
            <a:r>
              <a:rPr lang="en-US" b="1" i="1" dirty="0" smtClean="0"/>
              <a:t>.</a:t>
            </a:r>
            <a:endParaRPr lang="en-US" b="1" dirty="0"/>
          </a:p>
        </p:txBody>
      </p:sp>
      <p:pic>
        <p:nvPicPr>
          <p:cNvPr id="9" name="Picture 8" descr="bicycle.jpg"/>
          <p:cNvPicPr>
            <a:picLocks noChangeAspect="1"/>
          </p:cNvPicPr>
          <p:nvPr/>
        </p:nvPicPr>
        <p:blipFill>
          <a:blip r:embed="rId4" cstate="print"/>
          <a:srcRect t="6250"/>
          <a:stretch>
            <a:fillRect/>
          </a:stretch>
        </p:blipFill>
        <p:spPr>
          <a:xfrm>
            <a:off x="3200400" y="304800"/>
            <a:ext cx="1528266" cy="2150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dic</a:t>
            </a:r>
            <a:r>
              <a:rPr lang="en-US" dirty="0"/>
              <a:t>, </a:t>
            </a:r>
            <a:r>
              <a:rPr lang="en-US" dirty="0" err="1"/>
              <a:t>dict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pPr>
              <a:buNone/>
            </a:pPr>
            <a:endParaRPr lang="en-US" dirty="0" smtClean="0"/>
          </a:p>
          <a:p>
            <a:r>
              <a:rPr lang="en-US" b="1" dirty="0" smtClean="0"/>
              <a:t>Think of 3 Words using “</a:t>
            </a:r>
            <a:r>
              <a:rPr lang="en-US" b="1" dirty="0" err="1" smtClean="0">
                <a:solidFill>
                  <a:srgbClr val="33CCFF"/>
                </a:solidFill>
              </a:rPr>
              <a:t>dic</a:t>
            </a:r>
            <a:r>
              <a:rPr lang="en-US" b="1" dirty="0" smtClean="0">
                <a:solidFill>
                  <a:srgbClr val="33CCFF"/>
                </a:solidFill>
              </a:rPr>
              <a:t> </a:t>
            </a:r>
            <a:r>
              <a:rPr lang="en-US" b="1" dirty="0" smtClean="0"/>
              <a:t>or</a:t>
            </a:r>
            <a:r>
              <a:rPr lang="en-US" b="1" dirty="0" smtClean="0">
                <a:solidFill>
                  <a:srgbClr val="33CCFF"/>
                </a:solidFill>
              </a:rPr>
              <a:t> </a:t>
            </a:r>
            <a:r>
              <a:rPr lang="en-US" b="1" dirty="0" err="1" smtClean="0">
                <a:solidFill>
                  <a:srgbClr val="33CCFF"/>
                </a:solidFill>
              </a:rPr>
              <a:t>dict</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dic</a:t>
            </a:r>
            <a:r>
              <a:rPr lang="en-US" b="1" dirty="0" smtClean="0"/>
              <a:t> or </a:t>
            </a:r>
            <a:r>
              <a:rPr lang="en-US" b="1" dirty="0" err="1" smtClean="0">
                <a:solidFill>
                  <a:srgbClr val="33CCFF"/>
                </a:solidFill>
              </a:rPr>
              <a:t>dict</a:t>
            </a:r>
            <a:r>
              <a:rPr lang="en-US" b="1" dirty="0" smtClean="0"/>
              <a:t>”</a:t>
            </a:r>
            <a:endParaRPr lang="en-US" dirty="0" smtClean="0"/>
          </a:p>
          <a:p>
            <a:pPr lvl="1"/>
            <a:r>
              <a:rPr lang="en-US" dirty="0" smtClean="0"/>
              <a:t>Example: “</a:t>
            </a:r>
            <a:r>
              <a:rPr lang="en-US" b="1" dirty="0" smtClean="0">
                <a:solidFill>
                  <a:srgbClr val="33CCFF"/>
                </a:solidFill>
              </a:rPr>
              <a:t>Dictate</a:t>
            </a:r>
            <a:r>
              <a:rPr lang="en-US" dirty="0" smtClean="0"/>
              <a:t>”</a:t>
            </a:r>
          </a:p>
          <a:p>
            <a:pPr lvl="1"/>
            <a:endParaRPr lang="en-US" dirty="0" smtClean="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4876800" y="1600200"/>
            <a:ext cx="2286000" cy="923330"/>
          </a:xfrm>
          <a:prstGeom prst="rect">
            <a:avLst/>
          </a:prstGeom>
          <a:noFill/>
        </p:spPr>
        <p:txBody>
          <a:bodyPr wrap="square" rtlCol="0">
            <a:spAutoFit/>
          </a:bodyPr>
          <a:lstStyle/>
          <a:p>
            <a:r>
              <a:rPr lang="en-US" b="1" i="1" dirty="0" smtClean="0"/>
              <a:t>To </a:t>
            </a:r>
            <a:r>
              <a:rPr lang="en-US" b="1" i="1" u="sng" dirty="0" smtClean="0">
                <a:solidFill>
                  <a:srgbClr val="33CCFF"/>
                </a:solidFill>
              </a:rPr>
              <a:t>dictate</a:t>
            </a:r>
            <a:r>
              <a:rPr lang="en-US" b="1" i="1" dirty="0" smtClean="0"/>
              <a:t> is to </a:t>
            </a:r>
            <a:r>
              <a:rPr lang="en-US" b="1" dirty="0" smtClean="0"/>
              <a:t>say words for someone else to write down</a:t>
            </a:r>
            <a:r>
              <a:rPr lang="en-US" b="1" i="1" dirty="0" smtClean="0"/>
              <a:t>.</a:t>
            </a:r>
            <a:endParaRPr lang="en-US" b="1" dirty="0"/>
          </a:p>
        </p:txBody>
      </p:sp>
      <p:pic>
        <p:nvPicPr>
          <p:cNvPr id="8" name="Picture 7" descr="bicycle.jpg"/>
          <p:cNvPicPr>
            <a:picLocks noChangeAspect="1"/>
          </p:cNvPicPr>
          <p:nvPr/>
        </p:nvPicPr>
        <p:blipFill>
          <a:blip r:embed="rId4" cstate="print"/>
          <a:srcRect t="2632"/>
          <a:stretch>
            <a:fillRect/>
          </a:stretch>
        </p:blipFill>
        <p:spPr>
          <a:xfrm>
            <a:off x="2895600" y="457200"/>
            <a:ext cx="1929192"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pel</a:t>
            </a:r>
            <a:r>
              <a:rPr lang="en-US" dirty="0" smtClean="0"/>
              <a:t>, </a:t>
            </a:r>
            <a:r>
              <a:rPr lang="en-US" dirty="0" err="1" smtClean="0"/>
              <a:t>puls</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push, to drive</a:t>
            </a:r>
          </a:p>
          <a:p>
            <a:r>
              <a:rPr lang="en-US" i="1" u="sng" dirty="0" smtClean="0"/>
              <a:t>Example</a:t>
            </a:r>
            <a:r>
              <a:rPr lang="en-US" i="1" dirty="0" smtClean="0"/>
              <a:t>:  </a:t>
            </a:r>
            <a:r>
              <a:rPr lang="en-US" dirty="0" smtClean="0"/>
              <a:t>When you </a:t>
            </a:r>
            <a:r>
              <a:rPr lang="en-US" b="1" i="1" dirty="0" smtClean="0">
                <a:solidFill>
                  <a:srgbClr val="33CCFF"/>
                </a:solidFill>
              </a:rPr>
              <a:t>propel</a:t>
            </a:r>
            <a:r>
              <a:rPr lang="en-US" dirty="0" smtClean="0"/>
              <a:t> something, you move, drive, or push something forward. </a:t>
            </a:r>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pel</a:t>
            </a:r>
            <a:r>
              <a:rPr lang="en-US" dirty="0"/>
              <a:t>, </a:t>
            </a:r>
            <a:r>
              <a:rPr lang="en-US" dirty="0" err="1"/>
              <a:t>puls</a:t>
            </a:r>
            <a:endParaRPr lang="en-US" dirty="0">
              <a:solidFill>
                <a:schemeClr val="tx2"/>
              </a:solidFill>
            </a:endParaRPr>
          </a:p>
        </p:txBody>
      </p:sp>
      <p:sp>
        <p:nvSpPr>
          <p:cNvPr id="3" name="Text Placeholder 2"/>
          <p:cNvSpPr>
            <a:spLocks noGrp="1"/>
          </p:cNvSpPr>
          <p:nvPr>
            <p:ph type="body" sz="quarter" idx="10"/>
          </p:nvPr>
        </p:nvSpPr>
        <p:spPr>
          <a:xfrm>
            <a:off x="381000" y="2133600"/>
            <a:ext cx="8382000" cy="4495800"/>
          </a:xfrm>
        </p:spPr>
        <p:txBody>
          <a:bodyPr>
            <a:normAutofit fontScale="85000" lnSpcReduction="10000"/>
          </a:bodyPr>
          <a:lstStyle/>
          <a:p>
            <a:r>
              <a:rPr lang="en-US" b="1" u="sng" dirty="0" smtClean="0"/>
              <a:t>Examples:</a:t>
            </a:r>
            <a:r>
              <a:rPr lang="en-US" dirty="0" smtClean="0"/>
              <a:t>  </a:t>
            </a:r>
          </a:p>
          <a:p>
            <a:pPr lvl="1"/>
            <a:r>
              <a:rPr lang="en-US" b="1" dirty="0" smtClean="0">
                <a:solidFill>
                  <a:srgbClr val="33CCFF"/>
                </a:solidFill>
              </a:rPr>
              <a:t>Pulse</a:t>
            </a:r>
          </a:p>
          <a:p>
            <a:pPr lvl="2"/>
            <a:r>
              <a:rPr lang="en-US" dirty="0" smtClean="0"/>
              <a:t>the regular beat that can be felt, for example at your wrist, as your heart pumps blood around your body; a strong regular beat in music </a:t>
            </a:r>
          </a:p>
          <a:p>
            <a:pPr lvl="1"/>
            <a:r>
              <a:rPr lang="en-US" b="1" dirty="0" smtClean="0">
                <a:solidFill>
                  <a:srgbClr val="33CCFF"/>
                </a:solidFill>
              </a:rPr>
              <a:t>Compel</a:t>
            </a:r>
          </a:p>
          <a:p>
            <a:pPr lvl="2"/>
            <a:r>
              <a:rPr lang="en-US" dirty="0" smtClean="0"/>
              <a:t>to force someone to do something; to make people have a particular feeling or attitude </a:t>
            </a:r>
          </a:p>
          <a:p>
            <a:pPr lvl="1"/>
            <a:r>
              <a:rPr lang="en-US" b="1" dirty="0" smtClean="0">
                <a:solidFill>
                  <a:srgbClr val="33CCFF"/>
                </a:solidFill>
              </a:rPr>
              <a:t>Expel</a:t>
            </a:r>
          </a:p>
          <a:p>
            <a:pPr lvl="2"/>
            <a:r>
              <a:rPr lang="en-US" dirty="0" smtClean="0"/>
              <a:t>to officially force someone to leave a school or organization; to force a foreigner to leave a country, especially because they have broken the law or for political reasons </a:t>
            </a:r>
          </a:p>
          <a:p>
            <a:pPr lvl="1"/>
            <a:r>
              <a:rPr lang="en-US" b="1" dirty="0" smtClean="0">
                <a:solidFill>
                  <a:srgbClr val="33CCFF"/>
                </a:solidFill>
              </a:rPr>
              <a:t>Repel</a:t>
            </a:r>
          </a:p>
          <a:p>
            <a:pPr lvl="2"/>
            <a:r>
              <a:rPr lang="en-US" dirty="0" smtClean="0"/>
              <a:t>if something repels you, it is so unpleasant that you do not want to be near it, or it makes you feel ill; to make someone who is attacking you go away, by fighting them</a:t>
            </a:r>
            <a:endParaRPr lang="en-US" dirty="0"/>
          </a:p>
        </p:txBody>
      </p:sp>
      <p:sp>
        <p:nvSpPr>
          <p:cNvPr id="11" name="Rounded Rectangle 10">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486400" y="1143000"/>
            <a:ext cx="2133600" cy="1200329"/>
          </a:xfrm>
          <a:prstGeom prst="rect">
            <a:avLst/>
          </a:prstGeom>
          <a:noFill/>
        </p:spPr>
        <p:txBody>
          <a:bodyPr wrap="square" rtlCol="0">
            <a:spAutoFit/>
          </a:bodyPr>
          <a:lstStyle/>
          <a:p>
            <a:r>
              <a:rPr lang="en-US" b="1" i="1" dirty="0" smtClean="0"/>
              <a:t>When you </a:t>
            </a:r>
            <a:r>
              <a:rPr lang="en-US" b="1" i="1" dirty="0" smtClean="0">
                <a:solidFill>
                  <a:srgbClr val="33CCFF"/>
                </a:solidFill>
              </a:rPr>
              <a:t>propel</a:t>
            </a:r>
            <a:r>
              <a:rPr lang="en-US" b="1" i="1" dirty="0" smtClean="0"/>
              <a:t> something, you move, drive, or push something forward.</a:t>
            </a:r>
            <a:endParaRPr lang="en-US" b="1" dirty="0"/>
          </a:p>
        </p:txBody>
      </p:sp>
      <p:pic>
        <p:nvPicPr>
          <p:cNvPr id="9" name="Picture 8" descr="C:\Documents and Settings\jgalvan\Local Settings\Temporary Internet Files\Content.IE5\WZ78V2TG\MC900295988[1].wmf"/>
          <p:cNvPicPr/>
          <p:nvPr/>
        </p:nvPicPr>
        <p:blipFill>
          <a:blip r:embed="rId4" cstate="print"/>
          <a:stretch>
            <a:fillRect/>
          </a:stretch>
        </p:blipFill>
        <p:spPr bwMode="auto">
          <a:xfrm>
            <a:off x="2819400" y="762000"/>
            <a:ext cx="26670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pel</a:t>
            </a:r>
            <a:r>
              <a:rPr lang="en-US" dirty="0"/>
              <a:t>, </a:t>
            </a:r>
            <a:r>
              <a:rPr lang="en-US" dirty="0" err="1"/>
              <a:t>puls</a:t>
            </a:r>
            <a:endParaRPr lang="en-US" dirty="0">
              <a:solidFill>
                <a:schemeClr val="tx2"/>
              </a:solidFill>
            </a:endParaRPr>
          </a:p>
        </p:txBody>
      </p:sp>
      <p:sp>
        <p:nvSpPr>
          <p:cNvPr id="3" name="Text Placeholder 2"/>
          <p:cNvSpPr>
            <a:spLocks noGrp="1"/>
          </p:cNvSpPr>
          <p:nvPr>
            <p:ph type="body" sz="quarter" idx="10"/>
          </p:nvPr>
        </p:nvSpPr>
        <p:spPr>
          <a:xfrm>
            <a:off x="152400" y="2590800"/>
            <a:ext cx="8839200" cy="4114800"/>
          </a:xfrm>
        </p:spPr>
        <p:txBody>
          <a:bodyPr>
            <a:normAutofit fontScale="92500" lnSpcReduction="20000"/>
          </a:bodyPr>
          <a:lstStyle/>
          <a:p>
            <a:endParaRPr lang="en-US" dirty="0" smtClean="0"/>
          </a:p>
          <a:p>
            <a:pPr>
              <a:buNone/>
            </a:pPr>
            <a:r>
              <a:rPr lang="en-US" b="1" u="sng" dirty="0" smtClean="0"/>
              <a:t>Positive/Negative Questions: </a:t>
            </a:r>
            <a:r>
              <a:rPr lang="en-US" dirty="0" smtClean="0"/>
              <a:t> </a:t>
            </a:r>
          </a:p>
          <a:p>
            <a:r>
              <a:rPr lang="en-US" sz="2700" dirty="0" smtClean="0"/>
              <a:t>Do the following words use “</a:t>
            </a:r>
            <a:r>
              <a:rPr lang="en-US" sz="2700" b="1" i="1" dirty="0" err="1" smtClean="0">
                <a:solidFill>
                  <a:srgbClr val="33CCFF"/>
                </a:solidFill>
              </a:rPr>
              <a:t>pel</a:t>
            </a:r>
            <a:r>
              <a:rPr lang="en-US" sz="2700" b="1" i="1" dirty="0" smtClean="0">
                <a:solidFill>
                  <a:srgbClr val="33CCFF"/>
                </a:solidFill>
              </a:rPr>
              <a:t> </a:t>
            </a:r>
            <a:r>
              <a:rPr lang="en-US" sz="2700" b="1" i="1" dirty="0" smtClean="0"/>
              <a:t>or</a:t>
            </a:r>
            <a:r>
              <a:rPr lang="en-US" sz="2700" b="1" i="1" dirty="0" smtClean="0">
                <a:solidFill>
                  <a:srgbClr val="33CCFF"/>
                </a:solidFill>
              </a:rPr>
              <a:t> </a:t>
            </a:r>
            <a:r>
              <a:rPr lang="en-US" sz="2700" b="1" i="1" dirty="0" err="1" smtClean="0">
                <a:solidFill>
                  <a:srgbClr val="33CCFF"/>
                </a:solidFill>
              </a:rPr>
              <a:t>puls</a:t>
            </a:r>
            <a:r>
              <a:rPr lang="en-US" sz="2700" dirty="0" smtClean="0"/>
              <a:t>?” Answer “</a:t>
            </a:r>
            <a:r>
              <a:rPr lang="en-US" sz="2700" b="1" dirty="0" smtClean="0">
                <a:solidFill>
                  <a:srgbClr val="33CCFF"/>
                </a:solidFill>
              </a:rPr>
              <a:t>Yes</a:t>
            </a:r>
            <a:r>
              <a:rPr lang="en-US" sz="2700" dirty="0" smtClean="0"/>
              <a:t>” or “</a:t>
            </a:r>
            <a:r>
              <a:rPr lang="en-US" sz="2700" b="1" dirty="0" smtClean="0">
                <a:solidFill>
                  <a:srgbClr val="33CCFF"/>
                </a:solidFill>
              </a:rPr>
              <a:t>No</a:t>
            </a:r>
            <a:r>
              <a:rPr lang="en-US" sz="2700" dirty="0" smtClean="0"/>
              <a:t>”</a:t>
            </a:r>
          </a:p>
          <a:p>
            <a:pPr lvl="1"/>
            <a:r>
              <a:rPr lang="en-US" b="1" dirty="0" smtClean="0">
                <a:solidFill>
                  <a:srgbClr val="33CCFF"/>
                </a:solidFill>
              </a:rPr>
              <a:t>Peel</a:t>
            </a:r>
          </a:p>
          <a:p>
            <a:pPr lvl="1"/>
            <a:r>
              <a:rPr lang="en-US" b="1" dirty="0" smtClean="0">
                <a:solidFill>
                  <a:srgbClr val="33CCFF"/>
                </a:solidFill>
              </a:rPr>
              <a:t>Dispel</a:t>
            </a:r>
          </a:p>
          <a:p>
            <a:pPr lvl="2"/>
            <a:r>
              <a:rPr lang="en-US" dirty="0" smtClean="0"/>
              <a:t>to make something go away, especially a belief, idea, or feeling</a:t>
            </a:r>
          </a:p>
          <a:p>
            <a:pPr lvl="1"/>
            <a:r>
              <a:rPr lang="en-US" b="1" dirty="0" smtClean="0">
                <a:solidFill>
                  <a:srgbClr val="33CCFF"/>
                </a:solidFill>
              </a:rPr>
              <a:t>Palace</a:t>
            </a:r>
          </a:p>
          <a:p>
            <a:pPr lvl="1"/>
            <a:r>
              <a:rPr lang="en-US" b="1" dirty="0" smtClean="0">
                <a:solidFill>
                  <a:srgbClr val="33CCFF"/>
                </a:solidFill>
              </a:rPr>
              <a:t>Impel</a:t>
            </a:r>
          </a:p>
          <a:p>
            <a:pPr lvl="2"/>
            <a:r>
              <a:rPr lang="en-US" dirty="0" smtClean="0"/>
              <a:t>if something impels you to do something, it makes you feel very strongly that you must do it </a:t>
            </a:r>
          </a:p>
          <a:p>
            <a:pPr lvl="1"/>
            <a:r>
              <a:rPr lang="en-US" b="1" dirty="0" smtClean="0">
                <a:solidFill>
                  <a:srgbClr val="33CCFF"/>
                </a:solidFill>
              </a:rPr>
              <a:t>Repellent</a:t>
            </a:r>
          </a:p>
          <a:p>
            <a:pPr lvl="2"/>
            <a:r>
              <a:rPr lang="en-US" dirty="0" smtClean="0"/>
              <a:t>a substance that keeps insects away</a:t>
            </a:r>
          </a:p>
        </p:txBody>
      </p:sp>
      <p:sp>
        <p:nvSpPr>
          <p:cNvPr id="13" name="Rounded Rectangle 12">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1" name="TextBox 10"/>
          <p:cNvSpPr txBox="1"/>
          <p:nvPr/>
        </p:nvSpPr>
        <p:spPr>
          <a:xfrm>
            <a:off x="5638800" y="990600"/>
            <a:ext cx="2133600" cy="1200329"/>
          </a:xfrm>
          <a:prstGeom prst="rect">
            <a:avLst/>
          </a:prstGeom>
          <a:noFill/>
        </p:spPr>
        <p:txBody>
          <a:bodyPr wrap="square" rtlCol="0">
            <a:spAutoFit/>
          </a:bodyPr>
          <a:lstStyle/>
          <a:p>
            <a:r>
              <a:rPr lang="en-US" b="1" i="1" dirty="0" smtClean="0"/>
              <a:t>When you </a:t>
            </a:r>
            <a:r>
              <a:rPr lang="en-US" b="1" i="1" dirty="0" smtClean="0">
                <a:solidFill>
                  <a:srgbClr val="33CCFF"/>
                </a:solidFill>
              </a:rPr>
              <a:t>propel</a:t>
            </a:r>
            <a:r>
              <a:rPr lang="en-US" b="1" i="1" dirty="0" smtClean="0"/>
              <a:t> something, you move, drive, or push something forward.</a:t>
            </a:r>
            <a:endParaRPr lang="en-US" b="1" dirty="0"/>
          </a:p>
        </p:txBody>
      </p:sp>
      <p:pic>
        <p:nvPicPr>
          <p:cNvPr id="7" name="Picture 6" descr="C:\Documents and Settings\jgalvan\Local Settings\Temporary Internet Files\Content.IE5\WZ78V2TG\MC900295988[1].wmf"/>
          <p:cNvPicPr/>
          <p:nvPr/>
        </p:nvPicPr>
        <p:blipFill>
          <a:blip r:embed="rId4" cstate="print"/>
          <a:stretch>
            <a:fillRect/>
          </a:stretch>
        </p:blipFill>
        <p:spPr bwMode="auto">
          <a:xfrm>
            <a:off x="2667000" y="685800"/>
            <a:ext cx="2895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pel</a:t>
            </a:r>
            <a:r>
              <a:rPr lang="en-US" dirty="0"/>
              <a:t>, </a:t>
            </a:r>
            <a:r>
              <a:rPr lang="en-US" dirty="0" err="1"/>
              <a:t>puls</a:t>
            </a:r>
            <a:endParaRPr lang="en-US" dirty="0">
              <a:solidFill>
                <a:schemeClr val="tx2"/>
              </a:solidFill>
            </a:endParaRPr>
          </a:p>
        </p:txBody>
      </p:sp>
      <p:sp>
        <p:nvSpPr>
          <p:cNvPr id="3" name="Text Placeholder 2"/>
          <p:cNvSpPr>
            <a:spLocks noGrp="1"/>
          </p:cNvSpPr>
          <p:nvPr>
            <p:ph type="body" sz="quarter" idx="10"/>
          </p:nvPr>
        </p:nvSpPr>
        <p:spPr>
          <a:xfrm>
            <a:off x="228600" y="2895600"/>
            <a:ext cx="8763000" cy="3581400"/>
          </a:xfrm>
        </p:spPr>
        <p:txBody>
          <a:bodyPr>
            <a:normAutofit/>
          </a:bodyPr>
          <a:lstStyle/>
          <a:p>
            <a:endParaRPr lang="en-US" dirty="0" smtClean="0"/>
          </a:p>
          <a:p>
            <a:r>
              <a:rPr lang="en-US" b="1" dirty="0" smtClean="0"/>
              <a:t>Think of 3 Words using “</a:t>
            </a:r>
            <a:r>
              <a:rPr lang="en-US" b="1" dirty="0" err="1" smtClean="0">
                <a:solidFill>
                  <a:srgbClr val="33CCFF"/>
                </a:solidFill>
              </a:rPr>
              <a:t>pel</a:t>
            </a:r>
            <a:r>
              <a:rPr lang="en-US" b="1" dirty="0" smtClean="0">
                <a:solidFill>
                  <a:srgbClr val="33CCFF"/>
                </a:solidFill>
              </a:rPr>
              <a:t> </a:t>
            </a:r>
            <a:r>
              <a:rPr lang="en-US" b="1" dirty="0" smtClean="0"/>
              <a:t>or</a:t>
            </a:r>
            <a:r>
              <a:rPr lang="en-US" b="1" dirty="0" smtClean="0">
                <a:solidFill>
                  <a:srgbClr val="33CCFF"/>
                </a:solidFill>
              </a:rPr>
              <a:t> </a:t>
            </a:r>
            <a:r>
              <a:rPr lang="en-US" b="1" dirty="0" err="1" smtClean="0">
                <a:solidFill>
                  <a:srgbClr val="33CCFF"/>
                </a:solidFill>
              </a:rPr>
              <a:t>puls</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pel</a:t>
            </a:r>
            <a:r>
              <a:rPr lang="en-US" b="1" dirty="0" smtClean="0"/>
              <a:t> or </a:t>
            </a:r>
            <a:r>
              <a:rPr lang="en-US" b="1" dirty="0" err="1" smtClean="0">
                <a:solidFill>
                  <a:srgbClr val="33CCFF"/>
                </a:solidFill>
              </a:rPr>
              <a:t>puls</a:t>
            </a:r>
            <a:r>
              <a:rPr lang="en-US" b="1" dirty="0" smtClean="0"/>
              <a:t>”</a:t>
            </a:r>
            <a:endParaRPr lang="en-US" dirty="0" smtClean="0"/>
          </a:p>
          <a:p>
            <a:pPr lvl="1"/>
            <a:r>
              <a:rPr lang="en-US" dirty="0" smtClean="0"/>
              <a:t>Example: “</a:t>
            </a:r>
            <a:r>
              <a:rPr lang="en-US" b="1" dirty="0" smtClean="0">
                <a:solidFill>
                  <a:srgbClr val="33CCFF"/>
                </a:solidFill>
              </a:rPr>
              <a:t>Propel</a:t>
            </a:r>
            <a:r>
              <a:rPr lang="en-US" dirty="0" smtClean="0"/>
              <a:t>”</a:t>
            </a:r>
          </a:p>
          <a:p>
            <a:pPr lvl="1"/>
            <a:endParaRPr lang="en-US" dirty="0" smtClean="0"/>
          </a:p>
        </p:txBody>
      </p:sp>
      <p:sp>
        <p:nvSpPr>
          <p:cNvPr id="12" name="Rounded Rectangle 11">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486400" y="1676400"/>
            <a:ext cx="2133600" cy="1200329"/>
          </a:xfrm>
          <a:prstGeom prst="rect">
            <a:avLst/>
          </a:prstGeom>
          <a:noFill/>
        </p:spPr>
        <p:txBody>
          <a:bodyPr wrap="square" rtlCol="0">
            <a:spAutoFit/>
          </a:bodyPr>
          <a:lstStyle/>
          <a:p>
            <a:r>
              <a:rPr lang="en-US" b="1" i="1" dirty="0" smtClean="0"/>
              <a:t>When you </a:t>
            </a:r>
            <a:r>
              <a:rPr lang="en-US" b="1" i="1" dirty="0" smtClean="0">
                <a:solidFill>
                  <a:srgbClr val="33CCFF"/>
                </a:solidFill>
              </a:rPr>
              <a:t>propel</a:t>
            </a:r>
            <a:r>
              <a:rPr lang="en-US" b="1" i="1" dirty="0" smtClean="0"/>
              <a:t> something, you move, drive, or push something forward.</a:t>
            </a:r>
            <a:endParaRPr lang="en-US" b="1" dirty="0"/>
          </a:p>
        </p:txBody>
      </p:sp>
      <p:pic>
        <p:nvPicPr>
          <p:cNvPr id="9" name="Picture 8" descr="C:\Documents and Settings\jgalvan\Local Settings\Temporary Internet Files\Content.IE5\WZ78V2TG\MC900295988[1].wmf"/>
          <p:cNvPicPr/>
          <p:nvPr/>
        </p:nvPicPr>
        <p:blipFill>
          <a:blip r:embed="rId4" cstate="print"/>
          <a:stretch>
            <a:fillRect/>
          </a:stretch>
        </p:blipFill>
        <p:spPr bwMode="auto">
          <a:xfrm>
            <a:off x="2209800" y="914400"/>
            <a:ext cx="3200400" cy="2323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mit</a:t>
            </a:r>
            <a:r>
              <a:rPr lang="en-US" dirty="0" smtClean="0"/>
              <a:t>, miss</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send</a:t>
            </a:r>
          </a:p>
          <a:p>
            <a:r>
              <a:rPr lang="en-US" i="1" u="sng" dirty="0" smtClean="0"/>
              <a:t>Example</a:t>
            </a:r>
            <a:r>
              <a:rPr lang="en-US" i="1" dirty="0" smtClean="0"/>
              <a:t>:  A </a:t>
            </a:r>
            <a:r>
              <a:rPr lang="en-US" b="1" i="1" dirty="0" smtClean="0">
                <a:solidFill>
                  <a:srgbClr val="33CCFF"/>
                </a:solidFill>
              </a:rPr>
              <a:t>missile</a:t>
            </a:r>
            <a:r>
              <a:rPr lang="en-US" i="1" dirty="0" smtClean="0"/>
              <a:t> is </a:t>
            </a:r>
            <a:r>
              <a:rPr lang="en-US" dirty="0" smtClean="0"/>
              <a:t>a weapon that can fly over long distances and that explodes when it hits the thing it has been aimed at</a:t>
            </a:r>
            <a:r>
              <a:rPr lang="en-US" i="1" dirty="0" smtClean="0"/>
              <a:t>.</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mit</a:t>
            </a:r>
            <a:r>
              <a:rPr lang="en-US" dirty="0"/>
              <a:t>, miss </a:t>
            </a:r>
            <a:br>
              <a:rPr lang="en-US" dirty="0"/>
            </a:br>
            <a:endParaRPr lang="en-US" dirty="0">
              <a:solidFill>
                <a:schemeClr val="tx2"/>
              </a:solidFill>
            </a:endParaRPr>
          </a:p>
        </p:txBody>
      </p:sp>
      <p:sp>
        <p:nvSpPr>
          <p:cNvPr id="3" name="Text Placeholder 2"/>
          <p:cNvSpPr>
            <a:spLocks noGrp="1"/>
          </p:cNvSpPr>
          <p:nvPr>
            <p:ph type="body" sz="quarter" idx="10"/>
          </p:nvPr>
        </p:nvSpPr>
        <p:spPr>
          <a:xfrm>
            <a:off x="228600" y="2057400"/>
            <a:ext cx="8686800" cy="4419600"/>
          </a:xfrm>
        </p:spPr>
        <p:txBody>
          <a:bodyPr>
            <a:normAutofit fontScale="85000" lnSpcReduction="20000"/>
          </a:bodyPr>
          <a:lstStyle/>
          <a:p>
            <a:r>
              <a:rPr lang="en-US" b="1" u="sng" dirty="0" smtClean="0"/>
              <a:t>Examples:</a:t>
            </a:r>
            <a:r>
              <a:rPr lang="en-US" dirty="0" smtClean="0"/>
              <a:t>  </a:t>
            </a:r>
          </a:p>
          <a:p>
            <a:pPr lvl="1"/>
            <a:r>
              <a:rPr lang="en-US" b="1" dirty="0" smtClean="0">
                <a:solidFill>
                  <a:srgbClr val="33CCFF"/>
                </a:solidFill>
              </a:rPr>
              <a:t>Submit</a:t>
            </a:r>
          </a:p>
          <a:p>
            <a:pPr lvl="2"/>
            <a:r>
              <a:rPr lang="en-US" dirty="0" smtClean="0"/>
              <a:t>to give a plan, piece of writing, etc to someone in authority for them to consider or approve; to agree to obey a person, group, set of rules, especially when you have no choice </a:t>
            </a:r>
          </a:p>
          <a:p>
            <a:pPr lvl="1"/>
            <a:r>
              <a:rPr lang="en-US" b="1" dirty="0" smtClean="0">
                <a:solidFill>
                  <a:srgbClr val="33CCFF"/>
                </a:solidFill>
              </a:rPr>
              <a:t>Transmit</a:t>
            </a:r>
          </a:p>
          <a:p>
            <a:pPr lvl="2"/>
            <a:r>
              <a:rPr lang="en-US" dirty="0" smtClean="0"/>
              <a:t>to send out electronic signals, messages etc using radio, television, or other similar equipment; to send or pass something from one person, place or thing to another</a:t>
            </a:r>
          </a:p>
          <a:p>
            <a:pPr lvl="1"/>
            <a:r>
              <a:rPr lang="en-US" b="1" dirty="0" smtClean="0">
                <a:solidFill>
                  <a:srgbClr val="33CCFF"/>
                </a:solidFill>
              </a:rPr>
              <a:t>Mission</a:t>
            </a:r>
          </a:p>
          <a:p>
            <a:pPr lvl="2"/>
            <a:r>
              <a:rPr lang="en-US" dirty="0" smtClean="0"/>
              <a:t>an important job that involves travelling somewhere, done by a member of the air force, army etc, or by a spacecraft;  an important job that someone has been given to do, especially when they are sent to another place</a:t>
            </a:r>
          </a:p>
          <a:p>
            <a:pPr lvl="1"/>
            <a:r>
              <a:rPr lang="en-US" b="1" dirty="0" smtClean="0">
                <a:solidFill>
                  <a:srgbClr val="33CCFF"/>
                </a:solidFill>
              </a:rPr>
              <a:t>Dismiss</a:t>
            </a:r>
          </a:p>
          <a:p>
            <a:pPr lvl="2"/>
            <a:r>
              <a:rPr lang="en-US" dirty="0" smtClean="0"/>
              <a:t>to refuse to consider someone's idea, opinion etc, because you think it is not serious, true, or important;  to remove someone from their job</a:t>
            </a:r>
            <a:endParaRPr lang="en-US" dirty="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029200" y="1066800"/>
            <a:ext cx="2743200" cy="1077218"/>
          </a:xfrm>
          <a:prstGeom prst="rect">
            <a:avLst/>
          </a:prstGeom>
          <a:noFill/>
        </p:spPr>
        <p:txBody>
          <a:bodyPr wrap="square" rtlCol="0">
            <a:spAutoFit/>
          </a:bodyPr>
          <a:lstStyle/>
          <a:p>
            <a:r>
              <a:rPr lang="en-US" sz="1600" b="1" i="1" dirty="0" smtClean="0"/>
              <a:t>A </a:t>
            </a:r>
            <a:r>
              <a:rPr lang="en-US" sz="1600" b="1" i="1" dirty="0" smtClean="0">
                <a:solidFill>
                  <a:srgbClr val="33CCFF"/>
                </a:solidFill>
              </a:rPr>
              <a:t>missile</a:t>
            </a:r>
            <a:r>
              <a:rPr lang="en-US" sz="1600" b="1" i="1" dirty="0" smtClean="0"/>
              <a:t> is </a:t>
            </a:r>
            <a:r>
              <a:rPr lang="en-US" sz="1600" b="1" dirty="0" smtClean="0"/>
              <a:t>a weapon that can fly over long distances and that explodes when it hits the thing it has been aimed at</a:t>
            </a:r>
            <a:r>
              <a:rPr lang="en-US" sz="1600" b="1" i="1" dirty="0" smtClean="0"/>
              <a:t>.</a:t>
            </a:r>
            <a:endParaRPr lang="en-US" b="1" dirty="0"/>
          </a:p>
        </p:txBody>
      </p:sp>
      <p:pic>
        <p:nvPicPr>
          <p:cNvPr id="13" name="Picture 12" descr="Military-exoskeleton-prototype.jpg"/>
          <p:cNvPicPr>
            <a:picLocks noChangeAspect="1"/>
          </p:cNvPicPr>
          <p:nvPr/>
        </p:nvPicPr>
        <p:blipFill>
          <a:blip r:embed="rId4" cstate="print"/>
          <a:srcRect b="10345"/>
          <a:stretch>
            <a:fillRect/>
          </a:stretch>
        </p:blipFill>
        <p:spPr>
          <a:xfrm>
            <a:off x="3352800" y="533400"/>
            <a:ext cx="165735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mit</a:t>
            </a:r>
            <a:r>
              <a:rPr lang="en-US" dirty="0"/>
              <a:t>, miss</a:t>
            </a:r>
            <a:endParaRPr lang="en-US" dirty="0">
              <a:solidFill>
                <a:schemeClr val="tx2"/>
              </a:solidFill>
            </a:endParaRPr>
          </a:p>
        </p:txBody>
      </p:sp>
      <p:sp>
        <p:nvSpPr>
          <p:cNvPr id="3" name="Text Placeholder 2"/>
          <p:cNvSpPr>
            <a:spLocks noGrp="1"/>
          </p:cNvSpPr>
          <p:nvPr>
            <p:ph type="body" sz="quarter" idx="10"/>
          </p:nvPr>
        </p:nvSpPr>
        <p:spPr>
          <a:xfrm>
            <a:off x="152400" y="2286000"/>
            <a:ext cx="8763000" cy="4419600"/>
          </a:xfrm>
        </p:spPr>
        <p:txBody>
          <a:bodyPr>
            <a:normAutofit fontScale="85000" lnSpcReduction="10000"/>
          </a:bodyPr>
          <a:lstStyle/>
          <a:p>
            <a:endParaRPr lang="en-US" dirty="0" smtClean="0"/>
          </a:p>
          <a:p>
            <a:pPr>
              <a:buNone/>
            </a:pPr>
            <a:r>
              <a:rPr lang="en-US" b="1" u="sng" dirty="0" smtClean="0"/>
              <a:t>Positive/Negative Questions: </a:t>
            </a:r>
            <a:r>
              <a:rPr lang="en-US" dirty="0" smtClean="0"/>
              <a:t> </a:t>
            </a:r>
          </a:p>
          <a:p>
            <a:r>
              <a:rPr lang="en-US" sz="2900" dirty="0" smtClean="0"/>
              <a:t>Do the following words use “</a:t>
            </a:r>
            <a:r>
              <a:rPr lang="en-US" sz="2900" b="1" i="1" dirty="0" err="1" smtClean="0">
                <a:solidFill>
                  <a:srgbClr val="33CCFF"/>
                </a:solidFill>
              </a:rPr>
              <a:t>mit</a:t>
            </a:r>
            <a:r>
              <a:rPr lang="en-US" sz="2900" b="1" i="1" dirty="0" smtClean="0">
                <a:solidFill>
                  <a:srgbClr val="33CCFF"/>
                </a:solidFill>
              </a:rPr>
              <a:t> </a:t>
            </a:r>
            <a:r>
              <a:rPr lang="en-US" sz="2900" b="1" i="1" dirty="0" smtClean="0"/>
              <a:t>or</a:t>
            </a:r>
            <a:r>
              <a:rPr lang="en-US" sz="2900" b="1" i="1" dirty="0" smtClean="0">
                <a:solidFill>
                  <a:srgbClr val="33CCFF"/>
                </a:solidFill>
              </a:rPr>
              <a:t> miss</a:t>
            </a:r>
            <a:r>
              <a:rPr lang="en-US" sz="2900" dirty="0" smtClean="0"/>
              <a:t>?” Answer “</a:t>
            </a:r>
            <a:r>
              <a:rPr lang="en-US" sz="2900" b="1" dirty="0" smtClean="0">
                <a:solidFill>
                  <a:srgbClr val="33CCFF"/>
                </a:solidFill>
              </a:rPr>
              <a:t>Yes</a:t>
            </a:r>
            <a:r>
              <a:rPr lang="en-US" sz="2900" dirty="0" smtClean="0"/>
              <a:t>” or “</a:t>
            </a:r>
            <a:r>
              <a:rPr lang="en-US" sz="2900" b="1" dirty="0" smtClean="0">
                <a:solidFill>
                  <a:srgbClr val="33CCFF"/>
                </a:solidFill>
              </a:rPr>
              <a:t>No</a:t>
            </a:r>
            <a:r>
              <a:rPr lang="en-US" sz="2900" dirty="0" smtClean="0"/>
              <a:t>”</a:t>
            </a:r>
          </a:p>
          <a:p>
            <a:pPr lvl="1"/>
            <a:r>
              <a:rPr lang="en-US" b="1" dirty="0" smtClean="0">
                <a:solidFill>
                  <a:srgbClr val="33CCFF"/>
                </a:solidFill>
              </a:rPr>
              <a:t>Emissary</a:t>
            </a:r>
          </a:p>
          <a:p>
            <a:pPr lvl="2"/>
            <a:r>
              <a:rPr lang="en-US" dirty="0" smtClean="0"/>
              <a:t>someone who is sent with an official message or to do official work </a:t>
            </a:r>
          </a:p>
          <a:p>
            <a:pPr lvl="1"/>
            <a:r>
              <a:rPr lang="en-US" b="1" dirty="0" smtClean="0">
                <a:solidFill>
                  <a:srgbClr val="33CCFF"/>
                </a:solidFill>
              </a:rPr>
              <a:t>Prominent</a:t>
            </a:r>
          </a:p>
          <a:p>
            <a:pPr lvl="1"/>
            <a:r>
              <a:rPr lang="en-US" b="1" dirty="0" smtClean="0">
                <a:solidFill>
                  <a:srgbClr val="33CCFF"/>
                </a:solidFill>
              </a:rPr>
              <a:t>Transmission</a:t>
            </a:r>
          </a:p>
          <a:p>
            <a:pPr lvl="2"/>
            <a:r>
              <a:rPr lang="en-US" dirty="0" smtClean="0"/>
              <a:t>the process of sending out electronic signals, messages etc, using radio, television, or other similar equipment ; the process of sending or passing something from one person, place, or thing to another </a:t>
            </a:r>
          </a:p>
          <a:p>
            <a:pPr lvl="1"/>
            <a:r>
              <a:rPr lang="en-US" b="1" dirty="0" smtClean="0">
                <a:solidFill>
                  <a:srgbClr val="33CCFF"/>
                </a:solidFill>
              </a:rPr>
              <a:t>Promote</a:t>
            </a:r>
          </a:p>
          <a:p>
            <a:pPr lvl="1"/>
            <a:r>
              <a:rPr lang="en-US" b="1" dirty="0" smtClean="0">
                <a:solidFill>
                  <a:srgbClr val="33CCFF"/>
                </a:solidFill>
              </a:rPr>
              <a:t>Permission</a:t>
            </a:r>
          </a:p>
          <a:p>
            <a:pPr lvl="2"/>
            <a:r>
              <a:rPr lang="en-US" dirty="0" smtClean="0"/>
              <a:t>when someone is officially allowed to do something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4648200" y="1219200"/>
            <a:ext cx="2743200" cy="1077218"/>
          </a:xfrm>
          <a:prstGeom prst="rect">
            <a:avLst/>
          </a:prstGeom>
          <a:noFill/>
        </p:spPr>
        <p:txBody>
          <a:bodyPr wrap="square" rtlCol="0">
            <a:spAutoFit/>
          </a:bodyPr>
          <a:lstStyle/>
          <a:p>
            <a:r>
              <a:rPr lang="en-US" sz="1600" b="1" i="1" dirty="0" smtClean="0"/>
              <a:t>A </a:t>
            </a:r>
            <a:r>
              <a:rPr lang="en-US" sz="1600" b="1" i="1" dirty="0" smtClean="0">
                <a:solidFill>
                  <a:srgbClr val="33CCFF"/>
                </a:solidFill>
              </a:rPr>
              <a:t>missile</a:t>
            </a:r>
            <a:r>
              <a:rPr lang="en-US" sz="1600" b="1" i="1" dirty="0" smtClean="0"/>
              <a:t> is </a:t>
            </a:r>
            <a:r>
              <a:rPr lang="en-US" sz="1600" b="1" dirty="0" smtClean="0"/>
              <a:t>a weapon that can fly over long distances and that explodes when it hits the thing it has been aimed at</a:t>
            </a:r>
            <a:r>
              <a:rPr lang="en-US" sz="1600" b="1" i="1" dirty="0" smtClean="0"/>
              <a:t>.</a:t>
            </a:r>
            <a:endParaRPr lang="en-US" b="1" dirty="0"/>
          </a:p>
        </p:txBody>
      </p:sp>
      <p:pic>
        <p:nvPicPr>
          <p:cNvPr id="9" name="Picture 8" descr="Military-exoskeleton-prototype.jpg"/>
          <p:cNvPicPr>
            <a:picLocks noChangeAspect="1"/>
          </p:cNvPicPr>
          <p:nvPr/>
        </p:nvPicPr>
        <p:blipFill>
          <a:blip r:embed="rId4" cstate="print"/>
          <a:srcRect b="15385"/>
          <a:stretch>
            <a:fillRect/>
          </a:stretch>
        </p:blipFill>
        <p:spPr>
          <a:xfrm>
            <a:off x="2895600" y="533400"/>
            <a:ext cx="1756064"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port</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152400" y="2514600"/>
            <a:ext cx="8763000" cy="4114800"/>
          </a:xfrm>
        </p:spPr>
        <p:txBody>
          <a:bodyPr>
            <a:normAutofit fontScale="85000" lnSpcReduction="20000"/>
          </a:bodyPr>
          <a:lstStyle/>
          <a:p>
            <a:pPr>
              <a:buNone/>
            </a:pPr>
            <a:r>
              <a:rPr lang="en-US" b="1" u="sng" dirty="0" smtClean="0"/>
              <a:t>Positive/Negative Questions: </a:t>
            </a:r>
            <a:r>
              <a:rPr lang="en-US" dirty="0" smtClean="0"/>
              <a:t> </a:t>
            </a:r>
          </a:p>
          <a:p>
            <a:r>
              <a:rPr lang="en-US" dirty="0" smtClean="0"/>
              <a:t>Do the following words use “</a:t>
            </a:r>
            <a:r>
              <a:rPr lang="en-US" b="1" i="1" dirty="0" smtClean="0">
                <a:solidFill>
                  <a:srgbClr val="33CCFF"/>
                </a:solidFill>
              </a:rPr>
              <a:t>port</a:t>
            </a:r>
            <a:r>
              <a:rPr lang="en-US" dirty="0" smtClean="0"/>
              <a:t>?” (Answer “</a:t>
            </a:r>
            <a:r>
              <a:rPr lang="en-US" b="1" u="sng" dirty="0" smtClean="0">
                <a:solidFill>
                  <a:srgbClr val="33CCFF"/>
                </a:solidFill>
              </a:rPr>
              <a:t>yes</a:t>
            </a:r>
            <a:r>
              <a:rPr lang="en-US" dirty="0" smtClean="0"/>
              <a:t>” or “</a:t>
            </a:r>
            <a:r>
              <a:rPr lang="en-US" b="1" u="sng" dirty="0" smtClean="0">
                <a:solidFill>
                  <a:srgbClr val="33CCFF"/>
                </a:solidFill>
              </a:rPr>
              <a:t>no</a:t>
            </a:r>
            <a:r>
              <a:rPr lang="en-US" dirty="0" smtClean="0"/>
              <a:t>”)</a:t>
            </a:r>
          </a:p>
          <a:p>
            <a:pPr lvl="1"/>
            <a:r>
              <a:rPr lang="en-US" b="1" dirty="0" smtClean="0">
                <a:solidFill>
                  <a:srgbClr val="33CCFF"/>
                </a:solidFill>
              </a:rPr>
              <a:t>Poor</a:t>
            </a:r>
          </a:p>
          <a:p>
            <a:pPr lvl="1"/>
            <a:r>
              <a:rPr lang="en-US" b="1" dirty="0" smtClean="0">
                <a:solidFill>
                  <a:srgbClr val="33CCFF"/>
                </a:solidFill>
              </a:rPr>
              <a:t>Support</a:t>
            </a:r>
          </a:p>
          <a:p>
            <a:pPr lvl="2"/>
            <a:r>
              <a:rPr lang="en-US" dirty="0" smtClean="0"/>
              <a:t>to hold the weight of something, keep it in place, or prevent it from falling</a:t>
            </a:r>
            <a:endParaRPr lang="en-US" b="1" dirty="0" smtClean="0">
              <a:solidFill>
                <a:srgbClr val="33CCFF"/>
              </a:solidFill>
            </a:endParaRPr>
          </a:p>
          <a:p>
            <a:pPr lvl="1"/>
            <a:r>
              <a:rPr lang="en-US" b="1" dirty="0" smtClean="0">
                <a:solidFill>
                  <a:srgbClr val="33CCFF"/>
                </a:solidFill>
              </a:rPr>
              <a:t>Compact</a:t>
            </a:r>
          </a:p>
          <a:p>
            <a:pPr lvl="1"/>
            <a:r>
              <a:rPr lang="en-US" b="1" dirty="0" smtClean="0">
                <a:solidFill>
                  <a:srgbClr val="33CCFF"/>
                </a:solidFill>
              </a:rPr>
              <a:t>Transportation</a:t>
            </a:r>
          </a:p>
          <a:p>
            <a:pPr lvl="2"/>
            <a:r>
              <a:rPr lang="en-US" dirty="0" smtClean="0"/>
              <a:t>a system or method for carrying passengers or goods from one place to another</a:t>
            </a:r>
            <a:endParaRPr lang="en-US" b="1" dirty="0" smtClean="0">
              <a:solidFill>
                <a:srgbClr val="33CCFF"/>
              </a:solidFill>
            </a:endParaRPr>
          </a:p>
          <a:p>
            <a:pPr lvl="1"/>
            <a:r>
              <a:rPr lang="en-US" b="1" dirty="0" smtClean="0">
                <a:solidFill>
                  <a:srgbClr val="33CCFF"/>
                </a:solidFill>
              </a:rPr>
              <a:t>Pathology</a:t>
            </a:r>
          </a:p>
          <a:p>
            <a:pPr lvl="1"/>
            <a:r>
              <a:rPr lang="en-US" b="1" dirty="0" smtClean="0">
                <a:solidFill>
                  <a:srgbClr val="33CCFF"/>
                </a:solidFill>
              </a:rPr>
              <a:t>Airport</a:t>
            </a:r>
          </a:p>
          <a:p>
            <a:pPr lvl="2"/>
            <a:r>
              <a:rPr lang="en-US" dirty="0" smtClean="0"/>
              <a:t>a place where planes take off and land, with buildings for passengers to wait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0" name="Picture 9" descr="C:\Documents and Settings\jgalvan\Local Settings\Temporary Internet Files\Content.IE5\H45MDZ5D\MP900442359[1].jpg"/>
          <p:cNvPicPr/>
          <p:nvPr/>
        </p:nvPicPr>
        <p:blipFill>
          <a:blip r:embed="rId4" cstate="print"/>
          <a:stretch>
            <a:fillRect/>
          </a:stretch>
        </p:blipFill>
        <p:spPr bwMode="auto">
          <a:xfrm>
            <a:off x="3276600" y="381000"/>
            <a:ext cx="1444102"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724400" y="1143000"/>
            <a:ext cx="2133600" cy="1200329"/>
          </a:xfrm>
          <a:prstGeom prst="rect">
            <a:avLst/>
          </a:prstGeom>
          <a:noFill/>
        </p:spPr>
        <p:txBody>
          <a:bodyPr wrap="square" rtlCol="0">
            <a:spAutoFit/>
          </a:bodyPr>
          <a:lstStyle/>
          <a:p>
            <a:r>
              <a:rPr lang="en-US" b="1" dirty="0" smtClean="0"/>
              <a:t>When something is </a:t>
            </a:r>
            <a:r>
              <a:rPr lang="en-US" b="1" i="1" dirty="0" smtClean="0">
                <a:solidFill>
                  <a:srgbClr val="33CCFF"/>
                </a:solidFill>
              </a:rPr>
              <a:t>portable</a:t>
            </a:r>
            <a:r>
              <a:rPr lang="en-US" b="1" dirty="0" smtClean="0">
                <a:solidFill>
                  <a:srgbClr val="33CCFF"/>
                </a:solidFill>
              </a:rPr>
              <a:t>, </a:t>
            </a:r>
            <a:r>
              <a:rPr lang="en-US" b="1" dirty="0" smtClean="0"/>
              <a:t>it is easy to carry.</a:t>
            </a: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mit</a:t>
            </a:r>
            <a:r>
              <a:rPr lang="en-US" dirty="0"/>
              <a:t>, miss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mit</a:t>
            </a:r>
            <a:r>
              <a:rPr lang="en-US" b="1" dirty="0" smtClean="0">
                <a:solidFill>
                  <a:srgbClr val="33CCFF"/>
                </a:solidFill>
              </a:rPr>
              <a:t> or miss</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mit</a:t>
            </a:r>
            <a:r>
              <a:rPr lang="en-US" b="1" dirty="0" smtClean="0"/>
              <a:t> or </a:t>
            </a:r>
            <a:r>
              <a:rPr lang="en-US" b="1" dirty="0" smtClean="0">
                <a:solidFill>
                  <a:srgbClr val="33CCFF"/>
                </a:solidFill>
              </a:rPr>
              <a:t>miss</a:t>
            </a:r>
            <a:r>
              <a:rPr lang="en-US" b="1" dirty="0" smtClean="0"/>
              <a:t>”</a:t>
            </a:r>
            <a:endParaRPr lang="en-US" dirty="0" smtClean="0"/>
          </a:p>
          <a:p>
            <a:pPr lvl="1"/>
            <a:r>
              <a:rPr lang="en-US" dirty="0" smtClean="0"/>
              <a:t>Example: “</a:t>
            </a:r>
            <a:r>
              <a:rPr lang="en-US" b="1" dirty="0" smtClean="0">
                <a:solidFill>
                  <a:srgbClr val="33CCFF"/>
                </a:solidFill>
              </a:rPr>
              <a:t>Missile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4876800" y="1600200"/>
            <a:ext cx="2743200" cy="1077218"/>
          </a:xfrm>
          <a:prstGeom prst="rect">
            <a:avLst/>
          </a:prstGeom>
          <a:noFill/>
        </p:spPr>
        <p:txBody>
          <a:bodyPr wrap="square" rtlCol="0">
            <a:spAutoFit/>
          </a:bodyPr>
          <a:lstStyle/>
          <a:p>
            <a:r>
              <a:rPr lang="en-US" sz="1600" b="1" i="1" dirty="0" smtClean="0"/>
              <a:t>A </a:t>
            </a:r>
            <a:r>
              <a:rPr lang="en-US" sz="1600" b="1" i="1" dirty="0" smtClean="0">
                <a:solidFill>
                  <a:srgbClr val="33CCFF"/>
                </a:solidFill>
              </a:rPr>
              <a:t>missile</a:t>
            </a:r>
            <a:r>
              <a:rPr lang="en-US" sz="1600" b="1" i="1" dirty="0" smtClean="0"/>
              <a:t> is </a:t>
            </a:r>
            <a:r>
              <a:rPr lang="en-US" sz="1600" b="1" dirty="0" smtClean="0"/>
              <a:t>a weapon that can fly over long distances and that explodes when it hits the thing it has been aimed at</a:t>
            </a:r>
            <a:r>
              <a:rPr lang="en-US" sz="1600" b="1" i="1" dirty="0" smtClean="0"/>
              <a:t>.</a:t>
            </a:r>
            <a:endParaRPr lang="en-US" b="1" dirty="0"/>
          </a:p>
        </p:txBody>
      </p:sp>
      <p:pic>
        <p:nvPicPr>
          <p:cNvPr id="9" name="Picture 8" descr="Military-exoskeleton-prototype.jpg"/>
          <p:cNvPicPr>
            <a:picLocks noChangeAspect="1"/>
          </p:cNvPicPr>
          <p:nvPr/>
        </p:nvPicPr>
        <p:blipFill>
          <a:blip r:embed="rId4" cstate="print"/>
          <a:stretch>
            <a:fillRect/>
          </a:stretch>
        </p:blipFill>
        <p:spPr>
          <a:xfrm>
            <a:off x="2895600" y="838199"/>
            <a:ext cx="1936081" cy="2581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rupt</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break</a:t>
            </a:r>
          </a:p>
          <a:p>
            <a:r>
              <a:rPr lang="en-US" i="1" u="sng" dirty="0" smtClean="0"/>
              <a:t>Example</a:t>
            </a:r>
            <a:r>
              <a:rPr lang="en-US" i="1" dirty="0" smtClean="0"/>
              <a:t>:  “A </a:t>
            </a:r>
            <a:r>
              <a:rPr lang="en-US" b="1" i="1" u="sng" dirty="0" smtClean="0">
                <a:solidFill>
                  <a:srgbClr val="00B0F0"/>
                </a:solidFill>
              </a:rPr>
              <a:t>rupture</a:t>
            </a:r>
            <a:r>
              <a:rPr lang="en-US" i="1" dirty="0" smtClean="0">
                <a:solidFill>
                  <a:srgbClr val="00B0F0"/>
                </a:solidFill>
              </a:rPr>
              <a:t> </a:t>
            </a:r>
            <a:r>
              <a:rPr lang="en-US" i="1" dirty="0" smtClean="0"/>
              <a:t>occurs when something suddenly breaks apart or bursts.”</a:t>
            </a:r>
            <a:endParaRPr lang="en-US"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rupt</a:t>
            </a:r>
            <a:endParaRPr lang="en-US" dirty="0">
              <a:solidFill>
                <a:schemeClr val="tx2"/>
              </a:solidFill>
            </a:endParaRPr>
          </a:p>
        </p:txBody>
      </p:sp>
      <p:sp>
        <p:nvSpPr>
          <p:cNvPr id="3" name="Text Placeholder 2"/>
          <p:cNvSpPr>
            <a:spLocks noGrp="1"/>
          </p:cNvSpPr>
          <p:nvPr>
            <p:ph type="body" sz="quarter" idx="10"/>
          </p:nvPr>
        </p:nvSpPr>
        <p:spPr>
          <a:xfrm>
            <a:off x="304800" y="1981200"/>
            <a:ext cx="8610600" cy="4648200"/>
          </a:xfrm>
        </p:spPr>
        <p:txBody>
          <a:bodyPr>
            <a:normAutofit fontScale="92500" lnSpcReduction="10000"/>
          </a:bodyPr>
          <a:lstStyle/>
          <a:p>
            <a:r>
              <a:rPr lang="en-US" b="1" u="sng" dirty="0" smtClean="0"/>
              <a:t>Examples:</a:t>
            </a:r>
            <a:r>
              <a:rPr lang="en-US" dirty="0" smtClean="0"/>
              <a:t>  </a:t>
            </a:r>
          </a:p>
          <a:p>
            <a:pPr lvl="1"/>
            <a:r>
              <a:rPr lang="en-US" b="1" dirty="0" smtClean="0">
                <a:solidFill>
                  <a:srgbClr val="33CCFF"/>
                </a:solidFill>
              </a:rPr>
              <a:t>Disrupt</a:t>
            </a:r>
          </a:p>
          <a:p>
            <a:pPr lvl="2"/>
            <a:r>
              <a:rPr lang="en-US" dirty="0" smtClean="0"/>
              <a:t>to prevent something from continuing in its usual way by causing problems</a:t>
            </a:r>
          </a:p>
          <a:p>
            <a:pPr lvl="1"/>
            <a:r>
              <a:rPr lang="en-US" b="1" dirty="0" smtClean="0">
                <a:solidFill>
                  <a:srgbClr val="33CCFF"/>
                </a:solidFill>
              </a:rPr>
              <a:t>Erupt</a:t>
            </a:r>
          </a:p>
          <a:p>
            <a:pPr lvl="2"/>
            <a:r>
              <a:rPr lang="en-US" dirty="0" smtClean="0"/>
              <a:t>if fighting, violence, noise etc erupts, it starts suddenly; if a volcano erupts, it explodes and sends smoke, fire, and rock into the sky </a:t>
            </a:r>
          </a:p>
          <a:p>
            <a:pPr lvl="1"/>
            <a:r>
              <a:rPr lang="en-US" b="1" dirty="0" smtClean="0">
                <a:solidFill>
                  <a:srgbClr val="33CCFF"/>
                </a:solidFill>
              </a:rPr>
              <a:t>Interrupt</a:t>
            </a:r>
          </a:p>
          <a:p>
            <a:pPr lvl="2"/>
            <a:r>
              <a:rPr lang="en-US" dirty="0" smtClean="0"/>
              <a:t>to stop someone from continuing what they are saying or doing by suddenly speaking to them, making a noise etc; to make a process or activity stop temporarily</a:t>
            </a:r>
          </a:p>
          <a:p>
            <a:pPr lvl="1"/>
            <a:r>
              <a:rPr lang="en-US" b="1" dirty="0" smtClean="0">
                <a:solidFill>
                  <a:srgbClr val="33CCFF"/>
                </a:solidFill>
              </a:rPr>
              <a:t>Bankrupt</a:t>
            </a:r>
          </a:p>
          <a:p>
            <a:pPr lvl="2"/>
            <a:r>
              <a:rPr lang="en-US" dirty="0" smtClean="0"/>
              <a:t>without enough money to pay what you owe</a:t>
            </a:r>
            <a:endParaRPr lang="en-US" dirty="0"/>
          </a:p>
        </p:txBody>
      </p:sp>
      <p:sp>
        <p:nvSpPr>
          <p:cNvPr id="11" name="Rounded Rectangle 10">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5334000" y="1143000"/>
            <a:ext cx="2133600" cy="830997"/>
          </a:xfrm>
          <a:prstGeom prst="rect">
            <a:avLst/>
          </a:prstGeom>
          <a:noFill/>
        </p:spPr>
        <p:txBody>
          <a:bodyPr wrap="square" rtlCol="0">
            <a:spAutoFit/>
          </a:bodyPr>
          <a:lstStyle/>
          <a:p>
            <a:r>
              <a:rPr lang="en-US" sz="1600" b="1" i="1" dirty="0" smtClean="0"/>
              <a:t>A </a:t>
            </a:r>
            <a:r>
              <a:rPr lang="en-US" sz="1600" b="1" i="1" u="sng" dirty="0" smtClean="0">
                <a:solidFill>
                  <a:srgbClr val="00B0F0"/>
                </a:solidFill>
              </a:rPr>
              <a:t>rupture</a:t>
            </a:r>
            <a:r>
              <a:rPr lang="en-US" sz="1600" b="1" i="1" dirty="0" smtClean="0">
                <a:solidFill>
                  <a:srgbClr val="00B0F0"/>
                </a:solidFill>
              </a:rPr>
              <a:t> </a:t>
            </a:r>
            <a:r>
              <a:rPr lang="en-US" sz="1600" b="1" i="1" dirty="0" smtClean="0"/>
              <a:t>occurs when something suddenly breaks apart or bursts.</a:t>
            </a:r>
            <a:endParaRPr lang="en-US" b="1" dirty="0"/>
          </a:p>
        </p:txBody>
      </p:sp>
      <p:pic>
        <p:nvPicPr>
          <p:cNvPr id="8" name="Picture 7" descr="C:\Documents and Settings\jgalvan\Local Settings\Temporary Internet Files\Content.IE5\WZ78V2TG\MC900112970[1].wmf"/>
          <p:cNvPicPr/>
          <p:nvPr/>
        </p:nvPicPr>
        <p:blipFill>
          <a:blip r:embed="rId4" cstate="print"/>
          <a:stretch>
            <a:fillRect/>
          </a:stretch>
        </p:blipFill>
        <p:spPr bwMode="auto">
          <a:xfrm>
            <a:off x="3581400" y="457200"/>
            <a:ext cx="1652833"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rupt</a:t>
            </a:r>
            <a:endParaRPr lang="en-US" dirty="0">
              <a:solidFill>
                <a:schemeClr val="tx2"/>
              </a:solidFill>
            </a:endParaRPr>
          </a:p>
        </p:txBody>
      </p:sp>
      <p:sp>
        <p:nvSpPr>
          <p:cNvPr id="3" name="Text Placeholder 2"/>
          <p:cNvSpPr>
            <a:spLocks noGrp="1"/>
          </p:cNvSpPr>
          <p:nvPr>
            <p:ph type="body" sz="quarter" idx="10"/>
          </p:nvPr>
        </p:nvSpPr>
        <p:spPr>
          <a:xfrm>
            <a:off x="228600" y="2286000"/>
            <a:ext cx="8686800" cy="4419600"/>
          </a:xfrm>
        </p:spPr>
        <p:txBody>
          <a:bodyPr>
            <a:normAutofit fontScale="85000" lnSpcReduction="20000"/>
          </a:bodyPr>
          <a:lstStyle/>
          <a:p>
            <a:endParaRPr lang="en-US" dirty="0" smtClean="0"/>
          </a:p>
          <a:p>
            <a:pPr>
              <a:buNone/>
            </a:pPr>
            <a:r>
              <a:rPr lang="en-US" b="1" u="sng" dirty="0" smtClean="0"/>
              <a:t>Positive/Negative Questions: </a:t>
            </a:r>
            <a:r>
              <a:rPr lang="en-US" dirty="0" smtClean="0"/>
              <a:t> </a:t>
            </a:r>
          </a:p>
          <a:p>
            <a:r>
              <a:rPr lang="en-US" dirty="0" smtClean="0"/>
              <a:t>Do the following words use “</a:t>
            </a:r>
            <a:r>
              <a:rPr lang="en-US" b="1" i="1" dirty="0" err="1" smtClean="0">
                <a:solidFill>
                  <a:srgbClr val="33CCFF"/>
                </a:solidFill>
              </a:rPr>
              <a:t>rupt</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Suspect</a:t>
            </a:r>
          </a:p>
          <a:p>
            <a:pPr lvl="1"/>
            <a:r>
              <a:rPr lang="en-US" b="1" dirty="0" smtClean="0">
                <a:solidFill>
                  <a:srgbClr val="33CCFF"/>
                </a:solidFill>
              </a:rPr>
              <a:t>Abrupt</a:t>
            </a:r>
          </a:p>
          <a:p>
            <a:pPr lvl="2"/>
            <a:r>
              <a:rPr lang="en-US" dirty="0" smtClean="0"/>
              <a:t>sudden and unexpected; seeming rude and unfriendly, especially because you do not waste time in friendly conversation </a:t>
            </a:r>
          </a:p>
          <a:p>
            <a:pPr lvl="1"/>
            <a:r>
              <a:rPr lang="en-US" b="1" dirty="0" smtClean="0">
                <a:solidFill>
                  <a:srgbClr val="33CCFF"/>
                </a:solidFill>
              </a:rPr>
              <a:t>Trumpet</a:t>
            </a:r>
          </a:p>
          <a:p>
            <a:pPr lvl="1"/>
            <a:r>
              <a:rPr lang="en-US" b="1" dirty="0" smtClean="0">
                <a:solidFill>
                  <a:srgbClr val="33CCFF"/>
                </a:solidFill>
              </a:rPr>
              <a:t>Disruption</a:t>
            </a:r>
          </a:p>
          <a:p>
            <a:pPr lvl="2"/>
            <a:r>
              <a:rPr lang="en-US" dirty="0" smtClean="0"/>
              <a:t>a situation in which something is prevented from continuing in its usual way </a:t>
            </a:r>
          </a:p>
          <a:p>
            <a:pPr lvl="1"/>
            <a:r>
              <a:rPr lang="en-US" b="1" dirty="0" smtClean="0">
                <a:solidFill>
                  <a:srgbClr val="33CCFF"/>
                </a:solidFill>
              </a:rPr>
              <a:t>Corrupt</a:t>
            </a:r>
          </a:p>
          <a:p>
            <a:pPr lvl="2"/>
            <a:r>
              <a:rPr lang="en-US" dirty="0" smtClean="0"/>
              <a:t>using your power in a dishonest or illegal way in order to get an advantage for yourself; immoral or dishonest; something that is corrupt is not pure or has been damaged or partly ruined</a:t>
            </a:r>
          </a:p>
        </p:txBody>
      </p:sp>
      <p:sp>
        <p:nvSpPr>
          <p:cNvPr id="13" name="Rounded Rectangle 12">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4800600" y="1143000"/>
            <a:ext cx="2133600" cy="830997"/>
          </a:xfrm>
          <a:prstGeom prst="rect">
            <a:avLst/>
          </a:prstGeom>
          <a:noFill/>
        </p:spPr>
        <p:txBody>
          <a:bodyPr wrap="square" rtlCol="0">
            <a:spAutoFit/>
          </a:bodyPr>
          <a:lstStyle/>
          <a:p>
            <a:r>
              <a:rPr lang="en-US" sz="1600" b="1" i="1" dirty="0" smtClean="0"/>
              <a:t>A </a:t>
            </a:r>
            <a:r>
              <a:rPr lang="en-US" sz="1600" b="1" i="1" u="sng" dirty="0" smtClean="0">
                <a:solidFill>
                  <a:srgbClr val="00B0F0"/>
                </a:solidFill>
              </a:rPr>
              <a:t>rupture</a:t>
            </a:r>
            <a:r>
              <a:rPr lang="en-US" sz="1600" b="1" i="1" dirty="0" smtClean="0">
                <a:solidFill>
                  <a:srgbClr val="00B0F0"/>
                </a:solidFill>
              </a:rPr>
              <a:t> </a:t>
            </a:r>
            <a:r>
              <a:rPr lang="en-US" sz="1600" b="1" i="1" dirty="0" smtClean="0"/>
              <a:t>occurs when something suddenly breaks apart or bursts.</a:t>
            </a:r>
            <a:endParaRPr lang="en-US" b="1" dirty="0"/>
          </a:p>
        </p:txBody>
      </p:sp>
      <p:pic>
        <p:nvPicPr>
          <p:cNvPr id="10" name="Picture 9" descr="C:\Documents and Settings\jgalvan\Local Settings\Temporary Internet Files\Content.IE5\WZ78V2TG\MC900112970[1].wmf"/>
          <p:cNvPicPr/>
          <p:nvPr/>
        </p:nvPicPr>
        <p:blipFill>
          <a:blip r:embed="rId4" cstate="print"/>
          <a:stretch>
            <a:fillRect/>
          </a:stretch>
        </p:blipFill>
        <p:spPr bwMode="auto">
          <a:xfrm>
            <a:off x="3200400" y="381000"/>
            <a:ext cx="1576633"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rupt</a:t>
            </a:r>
            <a:endParaRPr lang="en-US" dirty="0">
              <a:solidFill>
                <a:schemeClr val="tx2"/>
              </a:solidFill>
            </a:endParaRPr>
          </a:p>
        </p:txBody>
      </p:sp>
      <p:sp>
        <p:nvSpPr>
          <p:cNvPr id="3" name="Text Placeholder 2"/>
          <p:cNvSpPr>
            <a:spLocks noGrp="1"/>
          </p:cNvSpPr>
          <p:nvPr>
            <p:ph type="body" sz="quarter" idx="10"/>
          </p:nvPr>
        </p:nvSpPr>
        <p:spPr>
          <a:xfrm>
            <a:off x="228600" y="2057400"/>
            <a:ext cx="8763000" cy="4648200"/>
          </a:xfrm>
        </p:spPr>
        <p:txBody>
          <a:bodyPr>
            <a:normAutofit/>
          </a:bodyPr>
          <a:lstStyle/>
          <a:p>
            <a:endParaRPr lang="en-US" dirty="0" smtClean="0"/>
          </a:p>
          <a:p>
            <a:endParaRPr lang="en-US" dirty="0" smtClean="0"/>
          </a:p>
          <a:p>
            <a:r>
              <a:rPr lang="en-US" b="1" dirty="0" smtClean="0"/>
              <a:t>Think of 3 Words using “</a:t>
            </a:r>
            <a:r>
              <a:rPr lang="en-US" b="1" dirty="0" err="1" smtClean="0">
                <a:solidFill>
                  <a:srgbClr val="33CCFF"/>
                </a:solidFill>
              </a:rPr>
              <a:t>rupt</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rupt</a:t>
            </a:r>
            <a:r>
              <a:rPr lang="en-US" b="1" dirty="0" smtClean="0"/>
              <a:t>”</a:t>
            </a:r>
            <a:endParaRPr lang="en-US" dirty="0" smtClean="0"/>
          </a:p>
          <a:p>
            <a:pPr lvl="1"/>
            <a:r>
              <a:rPr lang="en-US" dirty="0" smtClean="0"/>
              <a:t>Example: “</a:t>
            </a:r>
            <a:r>
              <a:rPr lang="en-US" b="1" dirty="0" smtClean="0">
                <a:solidFill>
                  <a:srgbClr val="33CCFF"/>
                </a:solidFill>
              </a:rPr>
              <a:t>Rupture</a:t>
            </a:r>
            <a:r>
              <a:rPr lang="en-US" dirty="0" smtClean="0"/>
              <a:t>”</a:t>
            </a:r>
          </a:p>
          <a:p>
            <a:pPr lvl="1"/>
            <a:endParaRPr lang="en-US" dirty="0" smtClean="0"/>
          </a:p>
        </p:txBody>
      </p:sp>
      <p:sp>
        <p:nvSpPr>
          <p:cNvPr id="12" name="Rounded Rectangle 11">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05400" y="1524000"/>
            <a:ext cx="2133600" cy="830997"/>
          </a:xfrm>
          <a:prstGeom prst="rect">
            <a:avLst/>
          </a:prstGeom>
          <a:noFill/>
        </p:spPr>
        <p:txBody>
          <a:bodyPr wrap="square" rtlCol="0">
            <a:spAutoFit/>
          </a:bodyPr>
          <a:lstStyle/>
          <a:p>
            <a:r>
              <a:rPr lang="en-US" sz="1600" b="1" i="1" dirty="0" smtClean="0"/>
              <a:t>A </a:t>
            </a:r>
            <a:r>
              <a:rPr lang="en-US" sz="1600" b="1" i="1" u="sng" dirty="0" smtClean="0">
                <a:solidFill>
                  <a:srgbClr val="00B0F0"/>
                </a:solidFill>
              </a:rPr>
              <a:t>rupture</a:t>
            </a:r>
            <a:r>
              <a:rPr lang="en-US" sz="1600" b="1" i="1" dirty="0" smtClean="0">
                <a:solidFill>
                  <a:srgbClr val="00B0F0"/>
                </a:solidFill>
              </a:rPr>
              <a:t> </a:t>
            </a:r>
            <a:r>
              <a:rPr lang="en-US" sz="1600" b="1" i="1" dirty="0" smtClean="0"/>
              <a:t>occurs when something suddenly breaks apart or bursts.</a:t>
            </a:r>
            <a:endParaRPr lang="en-US" b="1" dirty="0"/>
          </a:p>
        </p:txBody>
      </p:sp>
      <p:pic>
        <p:nvPicPr>
          <p:cNvPr id="10" name="Picture 9" descr="C:\Documents and Settings\jgalvan\Local Settings\Temporary Internet Files\Content.IE5\WZ78V2TG\MC900112970[1].wmf"/>
          <p:cNvPicPr/>
          <p:nvPr/>
        </p:nvPicPr>
        <p:blipFill>
          <a:blip r:embed="rId4" cstate="print"/>
          <a:stretch>
            <a:fillRect/>
          </a:stretch>
        </p:blipFill>
        <p:spPr bwMode="auto">
          <a:xfrm>
            <a:off x="3276600" y="685800"/>
            <a:ext cx="1805233"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flect</a:t>
            </a:r>
            <a:r>
              <a:rPr lang="en-US" dirty="0" smtClean="0"/>
              <a:t>, flex</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bend</a:t>
            </a:r>
          </a:p>
          <a:p>
            <a:r>
              <a:rPr lang="en-US" i="1" u="sng" dirty="0" smtClean="0"/>
              <a:t>Example</a:t>
            </a:r>
            <a:r>
              <a:rPr lang="en-US" i="1" dirty="0" smtClean="0"/>
              <a:t>:  </a:t>
            </a:r>
            <a:r>
              <a:rPr lang="en-US" dirty="0" smtClean="0"/>
              <a:t>Something that is </a:t>
            </a:r>
            <a:r>
              <a:rPr lang="en-US" b="1" i="1" u="sng" dirty="0" smtClean="0">
                <a:solidFill>
                  <a:srgbClr val="33CCFF"/>
                </a:solidFill>
              </a:rPr>
              <a:t>flexible</a:t>
            </a:r>
            <a:r>
              <a:rPr lang="en-US" dirty="0" smtClean="0"/>
              <a:t> can bend or be bent easily</a:t>
            </a:r>
            <a:r>
              <a:rPr lang="en-US" i="1" dirty="0" smtClean="0"/>
              <a:t>.</a:t>
            </a:r>
            <a:endParaRPr lang="en-US"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flect</a:t>
            </a:r>
            <a:r>
              <a:rPr lang="en-US" dirty="0"/>
              <a:t>, flex</a:t>
            </a:r>
            <a:endParaRPr lang="en-US" dirty="0">
              <a:solidFill>
                <a:schemeClr val="tx2"/>
              </a:solidFill>
            </a:endParaRPr>
          </a:p>
        </p:txBody>
      </p:sp>
      <p:sp>
        <p:nvSpPr>
          <p:cNvPr id="3" name="Text Placeholder 2"/>
          <p:cNvSpPr>
            <a:spLocks noGrp="1"/>
          </p:cNvSpPr>
          <p:nvPr>
            <p:ph type="body" sz="quarter" idx="10"/>
          </p:nvPr>
        </p:nvSpPr>
        <p:spPr>
          <a:xfrm>
            <a:off x="381000" y="1828800"/>
            <a:ext cx="8610600" cy="4800600"/>
          </a:xfrm>
        </p:spPr>
        <p:txBody>
          <a:bodyPr>
            <a:normAutofit fontScale="85000" lnSpcReduction="20000"/>
          </a:bodyPr>
          <a:lstStyle/>
          <a:p>
            <a:endParaRPr lang="en-US" dirty="0" smtClean="0"/>
          </a:p>
          <a:p>
            <a:r>
              <a:rPr lang="en-US" b="1" u="sng" dirty="0" smtClean="0"/>
              <a:t>Examples:</a:t>
            </a:r>
            <a:r>
              <a:rPr lang="en-US" dirty="0" smtClean="0"/>
              <a:t>  </a:t>
            </a:r>
          </a:p>
          <a:p>
            <a:pPr lvl="1"/>
            <a:r>
              <a:rPr lang="en-US" b="1" dirty="0" smtClean="0">
                <a:solidFill>
                  <a:srgbClr val="33CCFF"/>
                </a:solidFill>
              </a:rPr>
              <a:t>Flexible</a:t>
            </a:r>
          </a:p>
          <a:p>
            <a:pPr lvl="2"/>
            <a:r>
              <a:rPr lang="en-US" dirty="0" smtClean="0"/>
              <a:t>a person, plan etc that is flexible can change or be changed easily to suit any new situation; something that is flexible can bend or be bent easily.  </a:t>
            </a:r>
          </a:p>
          <a:p>
            <a:pPr lvl="1"/>
            <a:r>
              <a:rPr lang="en-US" b="1" dirty="0" smtClean="0">
                <a:solidFill>
                  <a:srgbClr val="33CCFF"/>
                </a:solidFill>
              </a:rPr>
              <a:t>Flex</a:t>
            </a:r>
          </a:p>
          <a:p>
            <a:pPr lvl="2"/>
            <a:r>
              <a:rPr lang="en-US" dirty="0" smtClean="0"/>
              <a:t>to tighten your muscles or bend part of your body;  to show your ability to do something, especially your skill or power </a:t>
            </a:r>
          </a:p>
          <a:p>
            <a:pPr lvl="1"/>
            <a:r>
              <a:rPr lang="en-US" b="1" dirty="0" smtClean="0">
                <a:solidFill>
                  <a:srgbClr val="33CCFF"/>
                </a:solidFill>
              </a:rPr>
              <a:t>Deflect</a:t>
            </a:r>
          </a:p>
          <a:p>
            <a:pPr lvl="2"/>
            <a:r>
              <a:rPr lang="en-US" dirty="0" smtClean="0"/>
              <a:t>if someone or something deflects something that is moving, or if it deflects, it turns in a different direction;  to do something to stop people paying attention to you, criticizing you etc</a:t>
            </a:r>
          </a:p>
          <a:p>
            <a:pPr lvl="1"/>
            <a:r>
              <a:rPr lang="en-US" b="1" dirty="0" smtClean="0">
                <a:solidFill>
                  <a:srgbClr val="33CCFF"/>
                </a:solidFill>
              </a:rPr>
              <a:t>Reflect</a:t>
            </a:r>
          </a:p>
          <a:p>
            <a:pPr lvl="2"/>
            <a:r>
              <a:rPr lang="en-US" dirty="0" smtClean="0"/>
              <a:t>if a person or a thing is reflected in a mirror, glass, or water, you can see an image of the person or thing on the surface of the mirror, glass, or water;  to think carefully about something, or to say something that you have been thinking about</a:t>
            </a:r>
            <a:endParaRPr lang="en-US" dirty="0"/>
          </a:p>
        </p:txBody>
      </p:sp>
      <p:sp>
        <p:nvSpPr>
          <p:cNvPr id="11" name="Rounded Rectangle 10">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2" name="TextBox 11"/>
          <p:cNvSpPr txBox="1"/>
          <p:nvPr/>
        </p:nvSpPr>
        <p:spPr>
          <a:xfrm>
            <a:off x="5715000" y="1143000"/>
            <a:ext cx="1676400" cy="830997"/>
          </a:xfrm>
          <a:prstGeom prst="rect">
            <a:avLst/>
          </a:prstGeom>
          <a:noFill/>
        </p:spPr>
        <p:txBody>
          <a:bodyPr wrap="square" rtlCol="0">
            <a:spAutoFit/>
          </a:bodyPr>
          <a:lstStyle/>
          <a:p>
            <a:r>
              <a:rPr lang="en-US" sz="1600" b="1" dirty="0" smtClean="0"/>
              <a:t>Something that is </a:t>
            </a:r>
            <a:r>
              <a:rPr lang="en-US" sz="1600" b="1" dirty="0" smtClean="0">
                <a:solidFill>
                  <a:srgbClr val="33CCFF"/>
                </a:solidFill>
              </a:rPr>
              <a:t>flexible</a:t>
            </a:r>
            <a:r>
              <a:rPr lang="en-US" sz="1600" b="1" dirty="0" smtClean="0"/>
              <a:t> can bend or be bent easily</a:t>
            </a:r>
            <a:r>
              <a:rPr lang="en-US" sz="1600" b="1" i="1" dirty="0" smtClean="0"/>
              <a:t>.</a:t>
            </a:r>
            <a:endParaRPr lang="en-US" b="1" dirty="0"/>
          </a:p>
        </p:txBody>
      </p:sp>
      <p:pic>
        <p:nvPicPr>
          <p:cNvPr id="7" name="Picture 6" descr="C:\Documents and Settings\jgalvan\Local Settings\Temporary Internet Files\Content.IE5\MF1ATGSC\MP900382885[1].jpg"/>
          <p:cNvPicPr/>
          <p:nvPr/>
        </p:nvPicPr>
        <p:blipFill>
          <a:blip r:embed="rId4" cstate="print"/>
          <a:stretch>
            <a:fillRect/>
          </a:stretch>
        </p:blipFill>
        <p:spPr bwMode="auto">
          <a:xfrm>
            <a:off x="3048000" y="747952"/>
            <a:ext cx="2634543" cy="1766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flect</a:t>
            </a:r>
            <a:r>
              <a:rPr lang="en-US" dirty="0"/>
              <a:t>, flex</a:t>
            </a:r>
            <a:endParaRPr lang="en-US" dirty="0">
              <a:solidFill>
                <a:schemeClr val="tx2"/>
              </a:solidFill>
            </a:endParaRPr>
          </a:p>
        </p:txBody>
      </p:sp>
      <p:sp>
        <p:nvSpPr>
          <p:cNvPr id="3" name="Text Placeholder 2"/>
          <p:cNvSpPr>
            <a:spLocks noGrp="1"/>
          </p:cNvSpPr>
          <p:nvPr>
            <p:ph type="body" sz="quarter" idx="10"/>
          </p:nvPr>
        </p:nvSpPr>
        <p:spPr>
          <a:xfrm>
            <a:off x="228600" y="2362200"/>
            <a:ext cx="8686800" cy="4267200"/>
          </a:xfrm>
        </p:spPr>
        <p:txBody>
          <a:bodyPr>
            <a:normAutofit fontScale="77500" lnSpcReduction="20000"/>
          </a:bodyPr>
          <a:lstStyle/>
          <a:p>
            <a:endParaRPr lang="en-US" dirty="0" smtClean="0"/>
          </a:p>
          <a:p>
            <a:pPr>
              <a:buNone/>
            </a:pPr>
            <a:r>
              <a:rPr lang="en-US" b="1" u="sng" dirty="0" smtClean="0"/>
              <a:t>Positive/Negative Questions:</a:t>
            </a:r>
            <a:r>
              <a:rPr lang="en-US" b="1" dirty="0" smtClean="0"/>
              <a:t> </a:t>
            </a:r>
            <a:r>
              <a:rPr lang="en-US" dirty="0" smtClean="0"/>
              <a:t> </a:t>
            </a:r>
          </a:p>
          <a:p>
            <a:r>
              <a:rPr lang="en-US" sz="3100" dirty="0" smtClean="0"/>
              <a:t>Do the following words use “</a:t>
            </a:r>
            <a:r>
              <a:rPr lang="en-US" sz="3100" b="1" i="1" dirty="0" err="1" smtClean="0">
                <a:solidFill>
                  <a:srgbClr val="33CCFF"/>
                </a:solidFill>
              </a:rPr>
              <a:t>flect</a:t>
            </a:r>
            <a:r>
              <a:rPr lang="en-US" sz="3100" b="1" i="1" dirty="0" smtClean="0">
                <a:solidFill>
                  <a:srgbClr val="33CCFF"/>
                </a:solidFill>
              </a:rPr>
              <a:t> </a:t>
            </a:r>
            <a:r>
              <a:rPr lang="en-US" sz="3100" b="1" i="1" dirty="0" smtClean="0"/>
              <a:t>or</a:t>
            </a:r>
            <a:r>
              <a:rPr lang="en-US" sz="3100" b="1" i="1" dirty="0" smtClean="0">
                <a:solidFill>
                  <a:srgbClr val="33CCFF"/>
                </a:solidFill>
              </a:rPr>
              <a:t> flex</a:t>
            </a:r>
            <a:r>
              <a:rPr lang="en-US" sz="3100" dirty="0" smtClean="0"/>
              <a:t>?” Answer “</a:t>
            </a:r>
            <a:r>
              <a:rPr lang="en-US" sz="3100" b="1" dirty="0" smtClean="0">
                <a:solidFill>
                  <a:srgbClr val="33CCFF"/>
                </a:solidFill>
              </a:rPr>
              <a:t>Yes</a:t>
            </a:r>
            <a:r>
              <a:rPr lang="en-US" sz="3100" dirty="0" smtClean="0"/>
              <a:t>” or “</a:t>
            </a:r>
            <a:r>
              <a:rPr lang="en-US" sz="3100" b="1" dirty="0" smtClean="0">
                <a:solidFill>
                  <a:srgbClr val="33CCFF"/>
                </a:solidFill>
              </a:rPr>
              <a:t>No</a:t>
            </a:r>
            <a:r>
              <a:rPr lang="en-US" sz="3100" dirty="0" smtClean="0"/>
              <a:t>”</a:t>
            </a:r>
          </a:p>
          <a:p>
            <a:pPr lvl="1"/>
            <a:r>
              <a:rPr lang="en-US" b="1" dirty="0" smtClean="0">
                <a:solidFill>
                  <a:srgbClr val="33CCFF"/>
                </a:solidFill>
              </a:rPr>
              <a:t>Reflector</a:t>
            </a:r>
          </a:p>
          <a:p>
            <a:pPr lvl="2"/>
            <a:r>
              <a:rPr lang="en-US" dirty="0" smtClean="0"/>
              <a:t>a small piece of plastic that is fastened to a bicycle or to a piece of clothing, so that it can be seen more easily at night; a surface that reflects light</a:t>
            </a:r>
            <a:endParaRPr lang="en-US" b="1" dirty="0" smtClean="0">
              <a:solidFill>
                <a:srgbClr val="33CCFF"/>
              </a:solidFill>
            </a:endParaRPr>
          </a:p>
          <a:p>
            <a:pPr lvl="1"/>
            <a:r>
              <a:rPr lang="en-US" b="1" dirty="0" smtClean="0">
                <a:solidFill>
                  <a:srgbClr val="33CCFF"/>
                </a:solidFill>
              </a:rPr>
              <a:t>Refinery</a:t>
            </a:r>
          </a:p>
          <a:p>
            <a:pPr lvl="1"/>
            <a:r>
              <a:rPr lang="en-US" b="1" dirty="0" smtClean="0">
                <a:solidFill>
                  <a:srgbClr val="33CCFF"/>
                </a:solidFill>
              </a:rPr>
              <a:t>Reflex</a:t>
            </a:r>
          </a:p>
          <a:p>
            <a:pPr lvl="2"/>
            <a:r>
              <a:rPr lang="en-US" dirty="0" smtClean="0"/>
              <a:t>the natural ability to react quickly and well to sudden situations (reflexes); a sudden uncontrolled movement that your muscles make as a natural reaction to a physical effect</a:t>
            </a:r>
            <a:endParaRPr lang="en-US" b="1" dirty="0" smtClean="0">
              <a:solidFill>
                <a:srgbClr val="33CCFF"/>
              </a:solidFill>
            </a:endParaRPr>
          </a:p>
          <a:p>
            <a:pPr lvl="1"/>
            <a:r>
              <a:rPr lang="en-US" b="1" dirty="0" smtClean="0">
                <a:solidFill>
                  <a:srgbClr val="33CCFF"/>
                </a:solidFill>
              </a:rPr>
              <a:t>Defect</a:t>
            </a:r>
          </a:p>
          <a:p>
            <a:pPr lvl="1"/>
            <a:r>
              <a:rPr lang="en-US" b="1" dirty="0" smtClean="0">
                <a:solidFill>
                  <a:srgbClr val="33CCFF"/>
                </a:solidFill>
              </a:rPr>
              <a:t>Reflection</a:t>
            </a:r>
          </a:p>
          <a:p>
            <a:pPr lvl="2"/>
            <a:r>
              <a:rPr lang="en-US" dirty="0" smtClean="0"/>
              <a:t>an image that you can see in a mirror, glass, or water; careful thought, or an idea or opinion based on this; the action or process of light, heat, or sound being thrown back from a surface</a:t>
            </a:r>
          </a:p>
        </p:txBody>
      </p:sp>
      <p:sp>
        <p:nvSpPr>
          <p:cNvPr id="13" name="Rounded Rectangle 12">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334000" y="1219200"/>
            <a:ext cx="1676400" cy="830997"/>
          </a:xfrm>
          <a:prstGeom prst="rect">
            <a:avLst/>
          </a:prstGeom>
          <a:noFill/>
        </p:spPr>
        <p:txBody>
          <a:bodyPr wrap="square" rtlCol="0">
            <a:spAutoFit/>
          </a:bodyPr>
          <a:lstStyle/>
          <a:p>
            <a:r>
              <a:rPr lang="en-US" sz="1600" b="1" dirty="0" smtClean="0"/>
              <a:t>Something that is </a:t>
            </a:r>
            <a:r>
              <a:rPr lang="en-US" sz="1600" b="1" dirty="0" smtClean="0">
                <a:solidFill>
                  <a:srgbClr val="33CCFF"/>
                </a:solidFill>
              </a:rPr>
              <a:t>flexible</a:t>
            </a:r>
            <a:r>
              <a:rPr lang="en-US" sz="1600" b="1" dirty="0" smtClean="0"/>
              <a:t> can bend or be bent easily</a:t>
            </a:r>
            <a:r>
              <a:rPr lang="en-US" sz="1600" b="1" i="1" dirty="0" smtClean="0"/>
              <a:t>.</a:t>
            </a:r>
            <a:endParaRPr lang="en-US" b="1" dirty="0"/>
          </a:p>
        </p:txBody>
      </p:sp>
      <p:pic>
        <p:nvPicPr>
          <p:cNvPr id="9" name="Picture 8" descr="C:\Documents and Settings\jgalvan\Local Settings\Temporary Internet Files\Content.IE5\MF1ATGSC\MP900382885[1].jpg"/>
          <p:cNvPicPr/>
          <p:nvPr/>
        </p:nvPicPr>
        <p:blipFill>
          <a:blip r:embed="rId4" cstate="print"/>
          <a:stretch>
            <a:fillRect/>
          </a:stretch>
        </p:blipFill>
        <p:spPr bwMode="auto">
          <a:xfrm>
            <a:off x="2667000" y="685800"/>
            <a:ext cx="2634543"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flect</a:t>
            </a:r>
            <a:r>
              <a:rPr lang="en-US" dirty="0"/>
              <a:t>, flex</a:t>
            </a:r>
            <a:endParaRPr lang="en-US" dirty="0">
              <a:solidFill>
                <a:schemeClr val="tx2"/>
              </a:solidFill>
            </a:endParaRPr>
          </a:p>
        </p:txBody>
      </p:sp>
      <p:sp>
        <p:nvSpPr>
          <p:cNvPr id="3" name="Text Placeholder 2"/>
          <p:cNvSpPr>
            <a:spLocks noGrp="1"/>
          </p:cNvSpPr>
          <p:nvPr>
            <p:ph type="body" sz="quarter" idx="10"/>
          </p:nvPr>
        </p:nvSpPr>
        <p:spPr>
          <a:xfrm>
            <a:off x="228600" y="2057400"/>
            <a:ext cx="8763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flect</a:t>
            </a:r>
            <a:r>
              <a:rPr lang="en-US" b="1" dirty="0" smtClean="0">
                <a:solidFill>
                  <a:srgbClr val="33CCFF"/>
                </a:solidFill>
              </a:rPr>
              <a:t> or flex</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flect</a:t>
            </a:r>
            <a:r>
              <a:rPr lang="en-US" b="1" dirty="0" smtClean="0"/>
              <a:t> or </a:t>
            </a:r>
            <a:r>
              <a:rPr lang="en-US" b="1" dirty="0" smtClean="0">
                <a:solidFill>
                  <a:srgbClr val="33CCFF"/>
                </a:solidFill>
              </a:rPr>
              <a:t>flex</a:t>
            </a:r>
            <a:r>
              <a:rPr lang="en-US" b="1" dirty="0" smtClean="0"/>
              <a:t>”</a:t>
            </a:r>
            <a:endParaRPr lang="en-US" dirty="0" smtClean="0"/>
          </a:p>
          <a:p>
            <a:pPr lvl="1"/>
            <a:r>
              <a:rPr lang="en-US" dirty="0" smtClean="0"/>
              <a:t>Example: “</a:t>
            </a:r>
            <a:r>
              <a:rPr lang="en-US" b="1" dirty="0" smtClean="0">
                <a:solidFill>
                  <a:srgbClr val="33CCFF"/>
                </a:solidFill>
              </a:rPr>
              <a:t>Flexible</a:t>
            </a:r>
            <a:r>
              <a:rPr lang="en-US" dirty="0" smtClean="0"/>
              <a:t>”</a:t>
            </a:r>
          </a:p>
          <a:p>
            <a:pPr lvl="1"/>
            <a:endParaRPr lang="en-US" dirty="0" smtClean="0"/>
          </a:p>
        </p:txBody>
      </p:sp>
      <p:sp>
        <p:nvSpPr>
          <p:cNvPr id="12" name="Rounded Rectangle 11">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410200" y="1676400"/>
            <a:ext cx="1676400" cy="830997"/>
          </a:xfrm>
          <a:prstGeom prst="rect">
            <a:avLst/>
          </a:prstGeom>
          <a:noFill/>
        </p:spPr>
        <p:txBody>
          <a:bodyPr wrap="square" rtlCol="0">
            <a:spAutoFit/>
          </a:bodyPr>
          <a:lstStyle/>
          <a:p>
            <a:r>
              <a:rPr lang="en-US" sz="1600" b="1" dirty="0" smtClean="0"/>
              <a:t>Something that is </a:t>
            </a:r>
            <a:r>
              <a:rPr lang="en-US" sz="1600" b="1" dirty="0" smtClean="0">
                <a:solidFill>
                  <a:srgbClr val="33CCFF"/>
                </a:solidFill>
              </a:rPr>
              <a:t>flexible</a:t>
            </a:r>
            <a:r>
              <a:rPr lang="en-US" sz="1600" b="1" dirty="0" smtClean="0"/>
              <a:t> can bend or be bent easily</a:t>
            </a:r>
            <a:r>
              <a:rPr lang="en-US" sz="1600" b="1" i="1" dirty="0" smtClean="0"/>
              <a:t>.</a:t>
            </a:r>
            <a:endParaRPr lang="en-US" b="1" dirty="0"/>
          </a:p>
        </p:txBody>
      </p:sp>
      <p:pic>
        <p:nvPicPr>
          <p:cNvPr id="9" name="Picture 8" descr="C:\Documents and Settings\jgalvan\Local Settings\Temporary Internet Files\Content.IE5\MF1ATGSC\MP900382885[1].jpg"/>
          <p:cNvPicPr/>
          <p:nvPr/>
        </p:nvPicPr>
        <p:blipFill>
          <a:blip r:embed="rId4" cstate="print"/>
          <a:stretch>
            <a:fillRect/>
          </a:stretch>
        </p:blipFill>
        <p:spPr bwMode="auto">
          <a:xfrm>
            <a:off x="2209800" y="1143000"/>
            <a:ext cx="3091743"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fac</a:t>
            </a:r>
            <a:r>
              <a:rPr lang="en-US" dirty="0" smtClean="0"/>
              <a:t>, fact</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534400" cy="3502497"/>
          </a:xfrm>
        </p:spPr>
        <p:txBody>
          <a:bodyPr>
            <a:normAutofit/>
          </a:bodyPr>
          <a:lstStyle/>
          <a:p>
            <a:r>
              <a:rPr lang="en-US" u="sng" dirty="0" smtClean="0"/>
              <a:t>Definition</a:t>
            </a:r>
            <a:r>
              <a:rPr lang="en-US" dirty="0" smtClean="0"/>
              <a:t>:  </a:t>
            </a:r>
          </a:p>
          <a:p>
            <a:pPr lvl="1"/>
            <a:r>
              <a:rPr lang="en-US" b="1" dirty="0" smtClean="0"/>
              <a:t>To make, to do</a:t>
            </a:r>
          </a:p>
          <a:p>
            <a:r>
              <a:rPr lang="en-US" i="1" u="sng" dirty="0" smtClean="0"/>
              <a:t>Example</a:t>
            </a:r>
            <a:r>
              <a:rPr lang="en-US" i="1" dirty="0" smtClean="0"/>
              <a:t>:  A </a:t>
            </a:r>
            <a:r>
              <a:rPr lang="en-US" b="1" i="1" u="sng" dirty="0" smtClean="0">
                <a:solidFill>
                  <a:srgbClr val="33CCFF"/>
                </a:solidFill>
              </a:rPr>
              <a:t>factor</a:t>
            </a:r>
            <a:r>
              <a:rPr lang="en-US" i="1" dirty="0" smtClean="0"/>
              <a:t> is one of several things that can influence or cause a situation.</a:t>
            </a:r>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port</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smtClean="0">
                <a:solidFill>
                  <a:srgbClr val="33CCFF"/>
                </a:solidFill>
              </a:rPr>
              <a:t>port</a:t>
            </a:r>
            <a:r>
              <a:rPr lang="en-US" b="1" dirty="0" smtClean="0"/>
              <a:t>:”</a:t>
            </a:r>
            <a:endParaRPr lang="en-US" dirty="0" smtClean="0"/>
          </a:p>
          <a:p>
            <a:pPr lvl="1"/>
            <a:r>
              <a:rPr lang="en-US" b="1" dirty="0" smtClean="0"/>
              <a:t>Another option: Use your dictionary to find 3 words using “</a:t>
            </a:r>
            <a:r>
              <a:rPr lang="en-US" b="1" dirty="0" smtClean="0">
                <a:solidFill>
                  <a:srgbClr val="33CCFF"/>
                </a:solidFill>
              </a:rPr>
              <a:t>port</a:t>
            </a:r>
            <a:r>
              <a:rPr lang="en-US" b="1" dirty="0" smtClean="0"/>
              <a:t>”</a:t>
            </a:r>
            <a:endParaRPr lang="en-US" dirty="0" smtClean="0"/>
          </a:p>
          <a:p>
            <a:pPr lvl="1"/>
            <a:r>
              <a:rPr lang="en-US" dirty="0" smtClean="0"/>
              <a:t>Example: “</a:t>
            </a:r>
            <a:r>
              <a:rPr lang="en-US" b="1" dirty="0" smtClean="0">
                <a:solidFill>
                  <a:srgbClr val="33CCFF"/>
                </a:solidFill>
              </a:rPr>
              <a:t>Portable</a:t>
            </a:r>
            <a:r>
              <a:rPr lang="en-US" dirty="0" smtClean="0"/>
              <a:t>”</a:t>
            </a:r>
          </a:p>
          <a:p>
            <a:pPr lvl="1"/>
            <a:endParaRPr lang="en-US" dirty="0" smtClean="0"/>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10" name="Picture 9" descr="C:\Documents and Settings\jgalvan\Local Settings\Temporary Internet Files\Content.IE5\H45MDZ5D\MP900442359[1].jpg"/>
          <p:cNvPicPr/>
          <p:nvPr/>
        </p:nvPicPr>
        <p:blipFill>
          <a:blip r:embed="rId4" cstate="print"/>
          <a:stretch>
            <a:fillRect/>
          </a:stretch>
        </p:blipFill>
        <p:spPr bwMode="auto">
          <a:xfrm>
            <a:off x="2819400" y="762000"/>
            <a:ext cx="1901302"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724400" y="1600200"/>
            <a:ext cx="2133600" cy="1200329"/>
          </a:xfrm>
          <a:prstGeom prst="rect">
            <a:avLst/>
          </a:prstGeom>
          <a:noFill/>
        </p:spPr>
        <p:txBody>
          <a:bodyPr wrap="square" rtlCol="0">
            <a:spAutoFit/>
          </a:bodyPr>
          <a:lstStyle/>
          <a:p>
            <a:r>
              <a:rPr lang="en-US" b="1" dirty="0" smtClean="0"/>
              <a:t>When something is </a:t>
            </a:r>
            <a:r>
              <a:rPr lang="en-US" b="1" i="1" dirty="0" smtClean="0">
                <a:solidFill>
                  <a:srgbClr val="33CCFF"/>
                </a:solidFill>
              </a:rPr>
              <a:t>portable</a:t>
            </a:r>
            <a:r>
              <a:rPr lang="en-US" b="1" dirty="0" smtClean="0">
                <a:solidFill>
                  <a:srgbClr val="33CCFF"/>
                </a:solidFill>
              </a:rPr>
              <a:t>, </a:t>
            </a:r>
            <a:r>
              <a:rPr lang="en-US" b="1" dirty="0" smtClean="0"/>
              <a:t>it is easy to carry.</a:t>
            </a: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fac</a:t>
            </a:r>
            <a:r>
              <a:rPr lang="en-US" dirty="0"/>
              <a:t>, fact </a:t>
            </a:r>
            <a:br>
              <a:rPr lang="en-US" dirty="0"/>
            </a:br>
            <a:endParaRPr lang="en-US" dirty="0">
              <a:solidFill>
                <a:schemeClr val="tx2"/>
              </a:solidFill>
            </a:endParaRPr>
          </a:p>
        </p:txBody>
      </p:sp>
      <p:sp>
        <p:nvSpPr>
          <p:cNvPr id="3" name="Text Placeholder 2"/>
          <p:cNvSpPr>
            <a:spLocks noGrp="1"/>
          </p:cNvSpPr>
          <p:nvPr>
            <p:ph type="body" sz="quarter" idx="10"/>
          </p:nvPr>
        </p:nvSpPr>
        <p:spPr>
          <a:xfrm>
            <a:off x="304800" y="2209800"/>
            <a:ext cx="8534400" cy="4419600"/>
          </a:xfrm>
        </p:spPr>
        <p:txBody>
          <a:bodyPr>
            <a:normAutofit fontScale="92500" lnSpcReduction="20000"/>
          </a:bodyPr>
          <a:lstStyle/>
          <a:p>
            <a:endParaRPr lang="en-US" dirty="0" smtClean="0"/>
          </a:p>
          <a:p>
            <a:r>
              <a:rPr lang="en-US" b="1" u="sng" dirty="0" smtClean="0"/>
              <a:t>Examples:</a:t>
            </a:r>
            <a:r>
              <a:rPr lang="en-US" dirty="0" smtClean="0"/>
              <a:t>  </a:t>
            </a:r>
          </a:p>
          <a:p>
            <a:pPr lvl="1"/>
            <a:r>
              <a:rPr lang="en-US" b="1" dirty="0" smtClean="0">
                <a:solidFill>
                  <a:srgbClr val="33CCFF"/>
                </a:solidFill>
              </a:rPr>
              <a:t>Factory</a:t>
            </a:r>
          </a:p>
          <a:p>
            <a:pPr lvl="2"/>
            <a:r>
              <a:rPr lang="en-US" dirty="0" smtClean="0"/>
              <a:t>a building or group of buildings in which goods are produced in large quantities, using machines </a:t>
            </a:r>
          </a:p>
          <a:p>
            <a:pPr lvl="1"/>
            <a:r>
              <a:rPr lang="en-US" b="1" dirty="0" smtClean="0">
                <a:solidFill>
                  <a:srgbClr val="33CCFF"/>
                </a:solidFill>
              </a:rPr>
              <a:t>Facility</a:t>
            </a:r>
          </a:p>
          <a:p>
            <a:pPr lvl="2"/>
            <a:r>
              <a:rPr lang="en-US" dirty="0" smtClean="0"/>
              <a:t>rooms, equipment, or services that are provided for a particular purpose; a place or building used for a particular activity or industry, or for providing a particular type of service </a:t>
            </a:r>
          </a:p>
          <a:p>
            <a:pPr lvl="1"/>
            <a:r>
              <a:rPr lang="en-US" b="1" dirty="0" smtClean="0">
                <a:solidFill>
                  <a:srgbClr val="33CCFF"/>
                </a:solidFill>
              </a:rPr>
              <a:t>Manufacturer</a:t>
            </a:r>
          </a:p>
          <a:p>
            <a:pPr lvl="2"/>
            <a:r>
              <a:rPr lang="en-US" dirty="0" smtClean="0"/>
              <a:t>a company that makes large quantities of goods. </a:t>
            </a:r>
          </a:p>
          <a:p>
            <a:pPr lvl="1"/>
            <a:r>
              <a:rPr lang="en-US" b="1" dirty="0" smtClean="0">
                <a:solidFill>
                  <a:srgbClr val="33CCFF"/>
                </a:solidFill>
              </a:rPr>
              <a:t>Satisfaction</a:t>
            </a:r>
          </a:p>
          <a:p>
            <a:pPr lvl="2"/>
            <a:r>
              <a:rPr lang="en-US" dirty="0" smtClean="0"/>
              <a:t>a feeling of happiness or pleasure because you have achieved something or got what you wanted</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91200" y="1295400"/>
            <a:ext cx="1905000" cy="1077218"/>
          </a:xfrm>
          <a:prstGeom prst="rect">
            <a:avLst/>
          </a:prstGeom>
          <a:noFill/>
        </p:spPr>
        <p:txBody>
          <a:bodyPr wrap="square" rtlCol="0">
            <a:spAutoFit/>
          </a:bodyPr>
          <a:lstStyle/>
          <a:p>
            <a:r>
              <a:rPr lang="en-US" sz="1600" i="1" dirty="0" smtClean="0"/>
              <a:t>A </a:t>
            </a:r>
            <a:r>
              <a:rPr lang="en-US" sz="1600" b="1" i="1" dirty="0" smtClean="0">
                <a:solidFill>
                  <a:srgbClr val="33CCFF"/>
                </a:solidFill>
              </a:rPr>
              <a:t>factor</a:t>
            </a:r>
            <a:r>
              <a:rPr lang="en-US" sz="1600" i="1" dirty="0" smtClean="0"/>
              <a:t> is one of several things that can influence or cause a situation.</a:t>
            </a:r>
            <a:endParaRPr lang="en-US" dirty="0"/>
          </a:p>
        </p:txBody>
      </p:sp>
      <p:pic>
        <p:nvPicPr>
          <p:cNvPr id="7" name="Picture 6" descr="C:\Documents and Settings\jgalvan\Local Settings\Temporary Internet Files\Content.IE5\WZ78V2TG\pikachu_low_poly_pokemon_flowalistik_preview_featured[1].jpg"/>
          <p:cNvPicPr/>
          <p:nvPr/>
        </p:nvPicPr>
        <p:blipFill>
          <a:blip r:embed="rId4" cstate="print"/>
          <a:stretch>
            <a:fillRect/>
          </a:stretch>
        </p:blipFill>
        <p:spPr bwMode="auto">
          <a:xfrm>
            <a:off x="2667000" y="762000"/>
            <a:ext cx="3124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fac</a:t>
            </a:r>
            <a:r>
              <a:rPr lang="en-US" dirty="0"/>
              <a:t>, fact</a:t>
            </a:r>
            <a:endParaRPr lang="en-US" dirty="0">
              <a:solidFill>
                <a:schemeClr val="tx2"/>
              </a:solidFill>
            </a:endParaRPr>
          </a:p>
        </p:txBody>
      </p:sp>
      <p:sp>
        <p:nvSpPr>
          <p:cNvPr id="3" name="Text Placeholder 2"/>
          <p:cNvSpPr>
            <a:spLocks noGrp="1"/>
          </p:cNvSpPr>
          <p:nvPr>
            <p:ph type="body" sz="quarter" idx="10"/>
          </p:nvPr>
        </p:nvSpPr>
        <p:spPr>
          <a:xfrm>
            <a:off x="228600" y="1981200"/>
            <a:ext cx="8763000" cy="4648200"/>
          </a:xfrm>
        </p:spPr>
        <p:txBody>
          <a:bodyPr>
            <a:normAutofit fontScale="92500" lnSpcReduction="10000"/>
          </a:bodyPr>
          <a:lstStyle/>
          <a:p>
            <a:endParaRPr lang="en-US" dirty="0" smtClean="0"/>
          </a:p>
          <a:p>
            <a:endParaRPr lang="en-US" dirty="0" smtClean="0"/>
          </a:p>
          <a:p>
            <a:pPr>
              <a:buNone/>
            </a:pPr>
            <a:r>
              <a:rPr lang="en-US" b="1" u="sng" dirty="0" smtClean="0"/>
              <a:t>Positive/Negative Questions: </a:t>
            </a:r>
            <a:r>
              <a:rPr lang="en-US" dirty="0" smtClean="0"/>
              <a:t> </a:t>
            </a:r>
          </a:p>
          <a:p>
            <a:r>
              <a:rPr lang="en-US" sz="2700" dirty="0" smtClean="0"/>
              <a:t>Do the following words use “</a:t>
            </a:r>
            <a:r>
              <a:rPr lang="en-US" sz="2700" b="1" i="1" dirty="0" err="1" smtClean="0">
                <a:solidFill>
                  <a:srgbClr val="33CCFF"/>
                </a:solidFill>
              </a:rPr>
              <a:t>fac</a:t>
            </a:r>
            <a:r>
              <a:rPr lang="en-US" sz="2700" b="1" i="1" dirty="0" smtClean="0">
                <a:solidFill>
                  <a:srgbClr val="33CCFF"/>
                </a:solidFill>
              </a:rPr>
              <a:t> </a:t>
            </a:r>
            <a:r>
              <a:rPr lang="en-US" sz="2700" b="1" i="1" dirty="0" smtClean="0"/>
              <a:t>or</a:t>
            </a:r>
            <a:r>
              <a:rPr lang="en-US" sz="2700" b="1" i="1" dirty="0" smtClean="0">
                <a:solidFill>
                  <a:srgbClr val="33CCFF"/>
                </a:solidFill>
              </a:rPr>
              <a:t> fact</a:t>
            </a:r>
            <a:r>
              <a:rPr lang="en-US" sz="2700" dirty="0" smtClean="0"/>
              <a:t>?” Answer “</a:t>
            </a:r>
            <a:r>
              <a:rPr lang="en-US" sz="2700" b="1" dirty="0" smtClean="0">
                <a:solidFill>
                  <a:srgbClr val="33CCFF"/>
                </a:solidFill>
              </a:rPr>
              <a:t>Yes</a:t>
            </a:r>
            <a:r>
              <a:rPr lang="en-US" sz="2700" dirty="0" smtClean="0"/>
              <a:t>” or “</a:t>
            </a:r>
            <a:r>
              <a:rPr lang="en-US" sz="2700" b="1" dirty="0" smtClean="0">
                <a:solidFill>
                  <a:srgbClr val="33CCFF"/>
                </a:solidFill>
              </a:rPr>
              <a:t>No</a:t>
            </a:r>
            <a:r>
              <a:rPr lang="en-US" sz="2700" dirty="0" smtClean="0"/>
              <a:t>”</a:t>
            </a:r>
          </a:p>
          <a:p>
            <a:pPr lvl="1"/>
            <a:r>
              <a:rPr lang="en-US" b="1" dirty="0" smtClean="0">
                <a:solidFill>
                  <a:srgbClr val="33CCFF"/>
                </a:solidFill>
              </a:rPr>
              <a:t>Fact</a:t>
            </a:r>
          </a:p>
          <a:p>
            <a:pPr lvl="2"/>
            <a:r>
              <a:rPr lang="en-US" dirty="0" smtClean="0"/>
              <a:t>a piece of information that is known to be true </a:t>
            </a:r>
          </a:p>
          <a:p>
            <a:pPr lvl="1"/>
            <a:r>
              <a:rPr lang="en-US" b="1" dirty="0" smtClean="0">
                <a:solidFill>
                  <a:srgbClr val="33CCFF"/>
                </a:solidFill>
              </a:rPr>
              <a:t>Fault</a:t>
            </a:r>
          </a:p>
          <a:p>
            <a:pPr lvl="1"/>
            <a:r>
              <a:rPr lang="en-US" b="1" dirty="0" smtClean="0">
                <a:solidFill>
                  <a:srgbClr val="33CCFF"/>
                </a:solidFill>
              </a:rPr>
              <a:t>Facilitate</a:t>
            </a:r>
          </a:p>
          <a:p>
            <a:pPr lvl="2"/>
            <a:r>
              <a:rPr lang="en-US" dirty="0" smtClean="0"/>
              <a:t>to make it easier for a process or activity to happen.</a:t>
            </a:r>
          </a:p>
          <a:p>
            <a:pPr lvl="1"/>
            <a:r>
              <a:rPr lang="en-US" b="1" dirty="0" smtClean="0">
                <a:solidFill>
                  <a:srgbClr val="33CCFF"/>
                </a:solidFill>
              </a:rPr>
              <a:t>Fanatic</a:t>
            </a:r>
          </a:p>
          <a:p>
            <a:pPr lvl="1"/>
            <a:r>
              <a:rPr lang="en-US" b="1" dirty="0" smtClean="0">
                <a:solidFill>
                  <a:srgbClr val="33CCFF"/>
                </a:solidFill>
              </a:rPr>
              <a:t>Dissatisfaction</a:t>
            </a:r>
          </a:p>
          <a:p>
            <a:pPr lvl="2"/>
            <a:r>
              <a:rPr lang="en-US" dirty="0" smtClean="0"/>
              <a:t>a feeling of not being satisfied</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1" name="TextBox 10"/>
          <p:cNvSpPr txBox="1"/>
          <p:nvPr/>
        </p:nvSpPr>
        <p:spPr>
          <a:xfrm>
            <a:off x="5791200" y="1295400"/>
            <a:ext cx="1905000" cy="1077218"/>
          </a:xfrm>
          <a:prstGeom prst="rect">
            <a:avLst/>
          </a:prstGeom>
          <a:noFill/>
        </p:spPr>
        <p:txBody>
          <a:bodyPr wrap="square" rtlCol="0">
            <a:spAutoFit/>
          </a:bodyPr>
          <a:lstStyle/>
          <a:p>
            <a:r>
              <a:rPr lang="en-US" sz="1600" i="1" dirty="0" smtClean="0"/>
              <a:t>A </a:t>
            </a:r>
            <a:r>
              <a:rPr lang="en-US" sz="1600" b="1" i="1" dirty="0" smtClean="0">
                <a:solidFill>
                  <a:srgbClr val="33CCFF"/>
                </a:solidFill>
              </a:rPr>
              <a:t>factor</a:t>
            </a:r>
            <a:r>
              <a:rPr lang="en-US" sz="1600" i="1" dirty="0" smtClean="0"/>
              <a:t> is one of several things that can influence or cause a situation.</a:t>
            </a:r>
            <a:endParaRPr lang="en-US" dirty="0"/>
          </a:p>
        </p:txBody>
      </p:sp>
      <p:pic>
        <p:nvPicPr>
          <p:cNvPr id="7" name="Picture 6" descr="C:\Documents and Settings\jgalvan\Local Settings\Temporary Internet Files\Content.IE5\WZ78V2TG\pikachu_low_poly_pokemon_flowalistik_preview_featured[1].jpg"/>
          <p:cNvPicPr/>
          <p:nvPr/>
        </p:nvPicPr>
        <p:blipFill>
          <a:blip r:embed="rId4" cstate="print"/>
          <a:stretch>
            <a:fillRect/>
          </a:stretch>
        </p:blipFill>
        <p:spPr bwMode="auto">
          <a:xfrm>
            <a:off x="2514600" y="762000"/>
            <a:ext cx="3276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fac</a:t>
            </a:r>
            <a:r>
              <a:rPr lang="en-US" dirty="0"/>
              <a:t>, fact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b="1" u="sng" dirty="0" smtClean="0"/>
          </a:p>
          <a:p>
            <a:r>
              <a:rPr lang="en-US" b="1" dirty="0" smtClean="0"/>
              <a:t>Think of 3 Words using “</a:t>
            </a:r>
            <a:r>
              <a:rPr lang="en-US" b="1" dirty="0" err="1" smtClean="0">
                <a:solidFill>
                  <a:srgbClr val="33CCFF"/>
                </a:solidFill>
              </a:rPr>
              <a:t>fac</a:t>
            </a:r>
            <a:r>
              <a:rPr lang="en-US" b="1" dirty="0" smtClean="0">
                <a:solidFill>
                  <a:srgbClr val="33CCFF"/>
                </a:solidFill>
              </a:rPr>
              <a:t> or fact</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fac</a:t>
            </a:r>
            <a:r>
              <a:rPr lang="en-US" b="1" dirty="0" smtClean="0"/>
              <a:t> or </a:t>
            </a:r>
            <a:r>
              <a:rPr lang="en-US" b="1" dirty="0" smtClean="0">
                <a:solidFill>
                  <a:srgbClr val="33CCFF"/>
                </a:solidFill>
              </a:rPr>
              <a:t>fact</a:t>
            </a:r>
            <a:r>
              <a:rPr lang="en-US" b="1" dirty="0" smtClean="0"/>
              <a:t>”</a:t>
            </a:r>
          </a:p>
          <a:p>
            <a:pPr lvl="1"/>
            <a:r>
              <a:rPr lang="en-US" dirty="0" smtClean="0"/>
              <a:t>Example: “</a:t>
            </a:r>
            <a:r>
              <a:rPr lang="en-US" b="1" dirty="0" smtClean="0">
                <a:solidFill>
                  <a:srgbClr val="33CCFF"/>
                </a:solidFill>
              </a:rPr>
              <a:t>Factor</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1" name="TextBox 10"/>
          <p:cNvSpPr txBox="1"/>
          <p:nvPr/>
        </p:nvSpPr>
        <p:spPr>
          <a:xfrm>
            <a:off x="5715000" y="1447800"/>
            <a:ext cx="1905000" cy="1077218"/>
          </a:xfrm>
          <a:prstGeom prst="rect">
            <a:avLst/>
          </a:prstGeom>
          <a:noFill/>
        </p:spPr>
        <p:txBody>
          <a:bodyPr wrap="square" rtlCol="0">
            <a:spAutoFit/>
          </a:bodyPr>
          <a:lstStyle/>
          <a:p>
            <a:r>
              <a:rPr lang="en-US" sz="1600" i="1" dirty="0" smtClean="0"/>
              <a:t>A </a:t>
            </a:r>
            <a:r>
              <a:rPr lang="en-US" sz="1600" b="1" i="1" dirty="0" smtClean="0">
                <a:solidFill>
                  <a:srgbClr val="33CCFF"/>
                </a:solidFill>
              </a:rPr>
              <a:t>factor</a:t>
            </a:r>
            <a:r>
              <a:rPr lang="en-US" sz="1600" i="1" dirty="0" smtClean="0"/>
              <a:t> is one of several things that can influence or cause a situation.</a:t>
            </a:r>
            <a:endParaRPr lang="en-US" dirty="0"/>
          </a:p>
        </p:txBody>
      </p:sp>
      <p:pic>
        <p:nvPicPr>
          <p:cNvPr id="8" name="Picture 7" descr="C:\Documents and Settings\jgalvan\Local Settings\Temporary Internet Files\Content.IE5\WZ78V2TG\pikachu_low_poly_pokemon_flowalistik_preview_featured[1].jpg"/>
          <p:cNvPicPr/>
          <p:nvPr/>
        </p:nvPicPr>
        <p:blipFill>
          <a:blip r:embed="rId4" cstate="print"/>
          <a:stretch>
            <a:fillRect/>
          </a:stretch>
        </p:blipFill>
        <p:spPr bwMode="auto">
          <a:xfrm>
            <a:off x="2286000" y="1066800"/>
            <a:ext cx="34290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scrib</a:t>
            </a:r>
            <a:r>
              <a:rPr lang="en-US" dirty="0" smtClean="0"/>
              <a:t>, scrip</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write</a:t>
            </a:r>
          </a:p>
          <a:p>
            <a:r>
              <a:rPr lang="en-US" i="1" u="sng" dirty="0" smtClean="0"/>
              <a:t>Example</a:t>
            </a:r>
            <a:r>
              <a:rPr lang="en-US" i="1" dirty="0" smtClean="0"/>
              <a:t>:  When someone </a:t>
            </a:r>
            <a:r>
              <a:rPr lang="en-US" b="1" i="1" u="sng" dirty="0" smtClean="0">
                <a:solidFill>
                  <a:srgbClr val="33CCFF"/>
                </a:solidFill>
              </a:rPr>
              <a:t>scribbles</a:t>
            </a:r>
            <a:r>
              <a:rPr lang="en-US" b="1" i="1" dirty="0" smtClean="0">
                <a:solidFill>
                  <a:srgbClr val="33CCFF"/>
                </a:solidFill>
              </a:rPr>
              <a:t>,</a:t>
            </a:r>
            <a:r>
              <a:rPr lang="en-US" i="1" dirty="0" smtClean="0"/>
              <a:t> </a:t>
            </a:r>
            <a:r>
              <a:rPr lang="en-US" dirty="0" smtClean="0"/>
              <a:t>he/she draws marks that have no meaning</a:t>
            </a:r>
            <a:r>
              <a:rPr lang="en-US" i="1" dirty="0" smtClean="0"/>
              <a:t>.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scrib</a:t>
            </a:r>
            <a:r>
              <a:rPr lang="en-US" dirty="0"/>
              <a:t>, scrip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77500" lnSpcReduction="20000"/>
          </a:bodyPr>
          <a:lstStyle/>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Scribble</a:t>
            </a:r>
          </a:p>
          <a:p>
            <a:pPr lvl="2"/>
            <a:r>
              <a:rPr lang="en-US" dirty="0" smtClean="0"/>
              <a:t>to draw marks that have no meaning; to write something quickly and untidily </a:t>
            </a:r>
          </a:p>
          <a:p>
            <a:pPr lvl="1"/>
            <a:r>
              <a:rPr lang="en-US" b="1" dirty="0" smtClean="0">
                <a:solidFill>
                  <a:srgbClr val="33CCFF"/>
                </a:solidFill>
              </a:rPr>
              <a:t>Subscription</a:t>
            </a:r>
          </a:p>
          <a:p>
            <a:pPr lvl="2"/>
            <a:r>
              <a:rPr lang="en-US" dirty="0" smtClean="0"/>
              <a:t>an amount of money you pay, usually once a year, to receive copies of a newspaper or magazine, or receive a service, or the act of paying money for this </a:t>
            </a:r>
          </a:p>
          <a:p>
            <a:pPr lvl="1"/>
            <a:r>
              <a:rPr lang="en-US" b="1" dirty="0" smtClean="0">
                <a:solidFill>
                  <a:srgbClr val="33CCFF"/>
                </a:solidFill>
              </a:rPr>
              <a:t>Script</a:t>
            </a:r>
          </a:p>
          <a:p>
            <a:pPr lvl="2"/>
            <a:r>
              <a:rPr lang="en-US" dirty="0" smtClean="0"/>
              <a:t>the written form of a speech, play, film etc; the set of letters that are used in writing a language;  </a:t>
            </a:r>
          </a:p>
          <a:p>
            <a:pPr lvl="1"/>
            <a:r>
              <a:rPr lang="en-US" b="1" dirty="0" smtClean="0">
                <a:solidFill>
                  <a:srgbClr val="33CCFF"/>
                </a:solidFill>
              </a:rPr>
              <a:t>Describe</a:t>
            </a:r>
          </a:p>
          <a:p>
            <a:pPr lvl="2"/>
            <a:r>
              <a:rPr lang="en-US" dirty="0" smtClean="0"/>
              <a:t>a rock fragment that is enveloped in a larger rock during the latter's development and hardening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447800"/>
            <a:ext cx="1905000" cy="1354217"/>
          </a:xfrm>
          <a:prstGeom prst="rect">
            <a:avLst/>
          </a:prstGeom>
          <a:noFill/>
        </p:spPr>
        <p:txBody>
          <a:bodyPr wrap="square" rtlCol="0">
            <a:spAutoFit/>
          </a:bodyPr>
          <a:lstStyle/>
          <a:p>
            <a:r>
              <a:rPr lang="en-US" sz="1600" i="1" dirty="0" smtClean="0"/>
              <a:t>When someone </a:t>
            </a:r>
            <a:r>
              <a:rPr lang="en-US" sz="1600" b="1" i="1" dirty="0" smtClean="0">
                <a:solidFill>
                  <a:srgbClr val="33CCFF"/>
                </a:solidFill>
              </a:rPr>
              <a:t>scribbles,</a:t>
            </a:r>
            <a:r>
              <a:rPr lang="en-US" sz="1600" i="1" dirty="0" smtClean="0"/>
              <a:t> </a:t>
            </a:r>
            <a:r>
              <a:rPr lang="en-US" sz="1600" dirty="0" smtClean="0"/>
              <a:t>he/she draws marks that have no meaning</a:t>
            </a:r>
            <a:r>
              <a:rPr lang="en-US" sz="1600" i="1" dirty="0" smtClean="0"/>
              <a:t>.</a:t>
            </a:r>
            <a:endParaRPr lang="en-US" sz="1600" dirty="0" smtClean="0"/>
          </a:p>
          <a:p>
            <a:endParaRPr lang="en-US" dirty="0"/>
          </a:p>
        </p:txBody>
      </p:sp>
      <p:pic>
        <p:nvPicPr>
          <p:cNvPr id="1026" name="Picture 2" descr="C:\Documents and Settings\jgalvan\Local Settings\Temporary Internet Files\Content.IE5\MF1ATGSC\200px-Scribble[1].jpg"/>
          <p:cNvPicPr>
            <a:picLocks noChangeAspect="1" noChangeArrowheads="1"/>
          </p:cNvPicPr>
          <p:nvPr/>
        </p:nvPicPr>
        <p:blipFill>
          <a:blip r:embed="rId4" cstate="print"/>
          <a:stretch>
            <a:fillRect/>
          </a:stretch>
        </p:blipFill>
        <p:spPr bwMode="auto">
          <a:xfrm>
            <a:off x="2535937" y="838200"/>
            <a:ext cx="3099661" cy="2057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scrib</a:t>
            </a:r>
            <a:r>
              <a:rPr lang="en-US" dirty="0"/>
              <a:t>, scrip</a:t>
            </a:r>
            <a:endParaRPr lang="en-US" dirty="0">
              <a:solidFill>
                <a:schemeClr val="tx2"/>
              </a:solidFill>
            </a:endParaRPr>
          </a:p>
        </p:txBody>
      </p:sp>
      <p:sp>
        <p:nvSpPr>
          <p:cNvPr id="3" name="Text Placeholder 2"/>
          <p:cNvSpPr>
            <a:spLocks noGrp="1"/>
          </p:cNvSpPr>
          <p:nvPr>
            <p:ph type="body" sz="quarter" idx="10"/>
          </p:nvPr>
        </p:nvSpPr>
        <p:spPr>
          <a:xfrm>
            <a:off x="228600" y="2438400"/>
            <a:ext cx="8686800" cy="4191000"/>
          </a:xfrm>
        </p:spPr>
        <p:txBody>
          <a:bodyPr>
            <a:normAutofit fontScale="85000" lnSpcReduction="20000"/>
          </a:bodyPr>
          <a:lstStyle/>
          <a:p>
            <a:endParaRPr lang="en-US" dirty="0" smtClean="0"/>
          </a:p>
          <a:p>
            <a:pPr>
              <a:buNone/>
            </a:pPr>
            <a:r>
              <a:rPr lang="en-US" b="1" u="sng" dirty="0" smtClean="0"/>
              <a:t>Positive/Negative Questions: </a:t>
            </a:r>
            <a:r>
              <a:rPr lang="en-US" dirty="0" smtClean="0"/>
              <a:t> </a:t>
            </a:r>
          </a:p>
          <a:p>
            <a:r>
              <a:rPr lang="en-US" sz="2800" dirty="0" smtClean="0"/>
              <a:t>Do the following words use “</a:t>
            </a:r>
            <a:r>
              <a:rPr lang="en-US" sz="2800" b="1" i="1" dirty="0" err="1" smtClean="0">
                <a:solidFill>
                  <a:srgbClr val="33CCFF"/>
                </a:solidFill>
              </a:rPr>
              <a:t>scrib</a:t>
            </a:r>
            <a:r>
              <a:rPr lang="en-US" sz="2800" b="1" i="1" dirty="0" smtClean="0">
                <a:solidFill>
                  <a:srgbClr val="33CCFF"/>
                </a:solidFill>
              </a:rPr>
              <a:t> </a:t>
            </a:r>
            <a:r>
              <a:rPr lang="en-US" sz="2800" b="1" i="1" dirty="0" smtClean="0"/>
              <a:t>or</a:t>
            </a:r>
            <a:r>
              <a:rPr lang="en-US" sz="2800" b="1" i="1" dirty="0" smtClean="0">
                <a:solidFill>
                  <a:srgbClr val="33CCFF"/>
                </a:solidFill>
              </a:rPr>
              <a:t> scrip</a:t>
            </a:r>
            <a:r>
              <a:rPr lang="en-US" sz="2800" dirty="0" smtClean="0"/>
              <a:t>?” Answer “</a:t>
            </a:r>
            <a:r>
              <a:rPr lang="en-US" sz="2800" b="1" dirty="0" smtClean="0">
                <a:solidFill>
                  <a:srgbClr val="33CCFF"/>
                </a:solidFill>
              </a:rPr>
              <a:t>Yes</a:t>
            </a:r>
            <a:r>
              <a:rPr lang="en-US" sz="2800" dirty="0" smtClean="0"/>
              <a:t>” or “</a:t>
            </a:r>
            <a:r>
              <a:rPr lang="en-US" sz="2800" b="1" dirty="0" smtClean="0">
                <a:solidFill>
                  <a:srgbClr val="33CCFF"/>
                </a:solidFill>
              </a:rPr>
              <a:t>No</a:t>
            </a:r>
            <a:r>
              <a:rPr lang="en-US" sz="2800" dirty="0" smtClean="0"/>
              <a:t>”</a:t>
            </a:r>
          </a:p>
          <a:p>
            <a:pPr lvl="1"/>
            <a:r>
              <a:rPr lang="en-US" b="1" dirty="0" smtClean="0">
                <a:solidFill>
                  <a:srgbClr val="33CCFF"/>
                </a:solidFill>
              </a:rPr>
              <a:t>Prescription</a:t>
            </a:r>
          </a:p>
          <a:p>
            <a:pPr lvl="2"/>
            <a:r>
              <a:rPr lang="en-US" dirty="0" smtClean="0"/>
              <a:t>a piece of paper on which a doctor writes what medicine a sick person should have, so that they can get it from a pharmacist </a:t>
            </a:r>
          </a:p>
          <a:p>
            <a:pPr lvl="1"/>
            <a:r>
              <a:rPr lang="en-US" b="1" dirty="0" smtClean="0">
                <a:solidFill>
                  <a:srgbClr val="33CCFF"/>
                </a:solidFill>
              </a:rPr>
              <a:t>Specific</a:t>
            </a:r>
          </a:p>
          <a:p>
            <a:pPr lvl="1"/>
            <a:r>
              <a:rPr lang="en-US" b="1" dirty="0" smtClean="0">
                <a:solidFill>
                  <a:srgbClr val="33CCFF"/>
                </a:solidFill>
              </a:rPr>
              <a:t>Transcript</a:t>
            </a:r>
          </a:p>
          <a:p>
            <a:pPr lvl="2"/>
            <a:r>
              <a:rPr lang="en-US" dirty="0" smtClean="0"/>
              <a:t>a written or printed copy of a speech, conversation etc; an official college document that shows a list of a student's classes and the results they received</a:t>
            </a:r>
          </a:p>
          <a:p>
            <a:pPr lvl="1"/>
            <a:r>
              <a:rPr lang="en-US" b="1" dirty="0" smtClean="0">
                <a:solidFill>
                  <a:srgbClr val="33CCFF"/>
                </a:solidFill>
              </a:rPr>
              <a:t>Pictograph</a:t>
            </a:r>
          </a:p>
          <a:p>
            <a:pPr lvl="1"/>
            <a:r>
              <a:rPr lang="en-US" b="1" dirty="0" smtClean="0">
                <a:solidFill>
                  <a:srgbClr val="33CCFF"/>
                </a:solidFill>
              </a:rPr>
              <a:t>Scripture</a:t>
            </a:r>
          </a:p>
          <a:p>
            <a:pPr lvl="2"/>
            <a:r>
              <a:rPr lang="en-US" dirty="0" smtClean="0"/>
              <a:t>the holy books of a particular religion.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15000" y="1066800"/>
            <a:ext cx="1905000" cy="1354217"/>
          </a:xfrm>
          <a:prstGeom prst="rect">
            <a:avLst/>
          </a:prstGeom>
          <a:noFill/>
        </p:spPr>
        <p:txBody>
          <a:bodyPr wrap="square" rtlCol="0">
            <a:spAutoFit/>
          </a:bodyPr>
          <a:lstStyle/>
          <a:p>
            <a:r>
              <a:rPr lang="en-US" sz="1600" i="1" dirty="0" smtClean="0"/>
              <a:t>When someone </a:t>
            </a:r>
            <a:r>
              <a:rPr lang="en-US" sz="1600" b="1" i="1" dirty="0" smtClean="0">
                <a:solidFill>
                  <a:srgbClr val="33CCFF"/>
                </a:solidFill>
              </a:rPr>
              <a:t>scribbles,</a:t>
            </a:r>
            <a:r>
              <a:rPr lang="en-US" sz="1600" i="1" dirty="0" smtClean="0"/>
              <a:t> </a:t>
            </a:r>
            <a:r>
              <a:rPr lang="en-US" sz="1600" dirty="0" smtClean="0"/>
              <a:t>he/she draws marks that have no meaning</a:t>
            </a:r>
            <a:r>
              <a:rPr lang="en-US" sz="1600" i="1" dirty="0" smtClean="0"/>
              <a:t>.</a:t>
            </a:r>
            <a:endParaRPr lang="en-US" sz="1600" dirty="0" smtClean="0"/>
          </a:p>
          <a:p>
            <a:endParaRPr lang="en-US" dirty="0"/>
          </a:p>
        </p:txBody>
      </p:sp>
      <p:pic>
        <p:nvPicPr>
          <p:cNvPr id="10" name="Picture 2" descr="C:\Documents and Settings\jgalvan\Local Settings\Temporary Internet Files\Content.IE5\MF1ATGSC\200px-Scribble[1].jpg"/>
          <p:cNvPicPr>
            <a:picLocks noChangeAspect="1" noChangeArrowheads="1"/>
          </p:cNvPicPr>
          <p:nvPr/>
        </p:nvPicPr>
        <p:blipFill>
          <a:blip r:embed="rId4" cstate="print"/>
          <a:stretch>
            <a:fillRect/>
          </a:stretch>
        </p:blipFill>
        <p:spPr bwMode="auto">
          <a:xfrm>
            <a:off x="2895600" y="762000"/>
            <a:ext cx="2830926" cy="1879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scrib</a:t>
            </a:r>
            <a:r>
              <a:rPr lang="en-US" dirty="0"/>
              <a:t>, scrip</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scrib</a:t>
            </a:r>
            <a:r>
              <a:rPr lang="en-US" b="1" dirty="0" smtClean="0">
                <a:solidFill>
                  <a:srgbClr val="33CCFF"/>
                </a:solidFill>
              </a:rPr>
              <a:t> or scrip</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scrib</a:t>
            </a:r>
            <a:r>
              <a:rPr lang="en-US" b="1" dirty="0" smtClean="0"/>
              <a:t> or </a:t>
            </a:r>
            <a:r>
              <a:rPr lang="en-US" b="1" dirty="0" smtClean="0">
                <a:solidFill>
                  <a:srgbClr val="33CCFF"/>
                </a:solidFill>
              </a:rPr>
              <a:t>scrip</a:t>
            </a:r>
            <a:r>
              <a:rPr lang="en-US" b="1" dirty="0" smtClean="0"/>
              <a:t>”</a:t>
            </a:r>
            <a:endParaRPr lang="en-US" dirty="0" smtClean="0"/>
          </a:p>
          <a:p>
            <a:pPr lvl="1"/>
            <a:r>
              <a:rPr lang="en-US" dirty="0" smtClean="0"/>
              <a:t>Example: “</a:t>
            </a:r>
            <a:r>
              <a:rPr lang="en-US" b="1" dirty="0" smtClean="0">
                <a:solidFill>
                  <a:srgbClr val="33CCFF"/>
                </a:solidFill>
              </a:rPr>
              <a:t>scribble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562600" y="1524000"/>
            <a:ext cx="1905000" cy="1354217"/>
          </a:xfrm>
          <a:prstGeom prst="rect">
            <a:avLst/>
          </a:prstGeom>
          <a:noFill/>
        </p:spPr>
        <p:txBody>
          <a:bodyPr wrap="square" rtlCol="0">
            <a:spAutoFit/>
          </a:bodyPr>
          <a:lstStyle/>
          <a:p>
            <a:r>
              <a:rPr lang="en-US" sz="1600" i="1" dirty="0" smtClean="0"/>
              <a:t>When someone </a:t>
            </a:r>
            <a:r>
              <a:rPr lang="en-US" sz="1600" b="1" i="1" dirty="0" smtClean="0">
                <a:solidFill>
                  <a:srgbClr val="33CCFF"/>
                </a:solidFill>
              </a:rPr>
              <a:t>scribbles,</a:t>
            </a:r>
            <a:r>
              <a:rPr lang="en-US" sz="1600" i="1" dirty="0" smtClean="0"/>
              <a:t> </a:t>
            </a:r>
            <a:r>
              <a:rPr lang="en-US" sz="1600" dirty="0" smtClean="0"/>
              <a:t>he/she draws marks that have no meaning</a:t>
            </a:r>
            <a:r>
              <a:rPr lang="en-US" sz="1600" i="1" dirty="0" smtClean="0"/>
              <a:t>.</a:t>
            </a:r>
            <a:endParaRPr lang="en-US" sz="1600" dirty="0" smtClean="0"/>
          </a:p>
          <a:p>
            <a:endParaRPr lang="en-US" dirty="0"/>
          </a:p>
        </p:txBody>
      </p:sp>
      <p:pic>
        <p:nvPicPr>
          <p:cNvPr id="10" name="Picture 2" descr="C:\Documents and Settings\jgalvan\Local Settings\Temporary Internet Files\Content.IE5\MF1ATGSC\200px-Scribble[1].jpg"/>
          <p:cNvPicPr>
            <a:picLocks noChangeAspect="1" noChangeArrowheads="1"/>
          </p:cNvPicPr>
          <p:nvPr/>
        </p:nvPicPr>
        <p:blipFill>
          <a:blip r:embed="rId4" cstate="print"/>
          <a:stretch>
            <a:fillRect/>
          </a:stretch>
        </p:blipFill>
        <p:spPr bwMode="auto">
          <a:xfrm>
            <a:off x="2133600" y="990600"/>
            <a:ext cx="3405466" cy="2260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junct</a:t>
            </a:r>
            <a:r>
              <a:rPr lang="en-US" dirty="0" smtClean="0"/>
              <a:t>, join</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join</a:t>
            </a:r>
          </a:p>
          <a:p>
            <a:r>
              <a:rPr lang="en-US" i="1" u="sng" dirty="0" smtClean="0"/>
              <a:t>Example</a:t>
            </a:r>
            <a:r>
              <a:rPr lang="en-US" i="1" dirty="0" smtClean="0"/>
              <a:t>:  “A </a:t>
            </a:r>
            <a:r>
              <a:rPr lang="en-US" b="1" i="1" u="sng" dirty="0" smtClean="0">
                <a:solidFill>
                  <a:srgbClr val="33CCFF"/>
                </a:solidFill>
              </a:rPr>
              <a:t>joint</a:t>
            </a:r>
            <a:r>
              <a:rPr lang="en-US" i="1" dirty="0" smtClean="0"/>
              <a:t> is </a:t>
            </a:r>
            <a:r>
              <a:rPr lang="en-US" dirty="0" smtClean="0"/>
              <a:t>a part of your body that can bend because two bones meet there</a:t>
            </a:r>
            <a:r>
              <a:rPr lang="en-US" i="1" dirty="0" smtClean="0"/>
              <a:t>.”</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junct</a:t>
            </a:r>
            <a:r>
              <a:rPr lang="en-US" dirty="0"/>
              <a:t>, join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667000"/>
            <a:ext cx="8763000" cy="4038600"/>
          </a:xfrm>
        </p:spPr>
        <p:txBody>
          <a:bodyPr>
            <a:normAutofit fontScale="92500" lnSpcReduction="20000"/>
          </a:bodyPr>
          <a:lstStyle/>
          <a:p>
            <a:r>
              <a:rPr lang="en-US" b="1" u="sng" dirty="0" smtClean="0"/>
              <a:t>Examples:</a:t>
            </a:r>
            <a:r>
              <a:rPr lang="en-US" dirty="0" smtClean="0"/>
              <a:t>  </a:t>
            </a:r>
          </a:p>
          <a:p>
            <a:pPr lvl="1"/>
            <a:r>
              <a:rPr lang="en-US" b="1" dirty="0" smtClean="0">
                <a:solidFill>
                  <a:srgbClr val="33CCFF"/>
                </a:solidFill>
              </a:rPr>
              <a:t>Joint</a:t>
            </a:r>
          </a:p>
          <a:p>
            <a:pPr lvl="2"/>
            <a:r>
              <a:rPr lang="en-US" dirty="0" smtClean="0"/>
              <a:t>a part of your body that can bend because two bones meet there; a place where two things or parts of an object are joined together </a:t>
            </a:r>
          </a:p>
          <a:p>
            <a:pPr lvl="1"/>
            <a:r>
              <a:rPr lang="en-US" b="1" dirty="0" smtClean="0">
                <a:solidFill>
                  <a:srgbClr val="33CCFF"/>
                </a:solidFill>
              </a:rPr>
              <a:t>Juncture</a:t>
            </a:r>
          </a:p>
          <a:p>
            <a:pPr lvl="2"/>
            <a:r>
              <a:rPr lang="en-US" dirty="0" smtClean="0"/>
              <a:t>a particular point in an activity or period of time </a:t>
            </a:r>
          </a:p>
          <a:p>
            <a:pPr lvl="1"/>
            <a:r>
              <a:rPr lang="en-US" b="1" dirty="0" smtClean="0">
                <a:solidFill>
                  <a:srgbClr val="33CCFF"/>
                </a:solidFill>
              </a:rPr>
              <a:t>Disjoint</a:t>
            </a:r>
          </a:p>
          <a:p>
            <a:pPr lvl="2"/>
            <a:r>
              <a:rPr lang="en-US" dirty="0" smtClean="0"/>
              <a:t>to disturb the orderly structure or arrangement of; to take apart at the joints </a:t>
            </a:r>
          </a:p>
          <a:p>
            <a:pPr lvl="1"/>
            <a:r>
              <a:rPr lang="en-US" b="1" dirty="0" smtClean="0">
                <a:solidFill>
                  <a:srgbClr val="33CCFF"/>
                </a:solidFill>
              </a:rPr>
              <a:t>Conjunction</a:t>
            </a:r>
          </a:p>
          <a:p>
            <a:pPr lvl="2"/>
            <a:r>
              <a:rPr lang="en-US" dirty="0" smtClean="0"/>
              <a:t>working, happening, or being used with someone or something else; a word such as 'and', 'but', or 'because' which joins parts of a sentence</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486400" y="1143000"/>
            <a:ext cx="1905000" cy="1354217"/>
          </a:xfrm>
          <a:prstGeom prst="rect">
            <a:avLst/>
          </a:prstGeom>
          <a:noFill/>
        </p:spPr>
        <p:txBody>
          <a:bodyPr wrap="square" rtlCol="0">
            <a:spAutoFit/>
          </a:bodyPr>
          <a:lstStyle/>
          <a:p>
            <a:r>
              <a:rPr lang="en-US" sz="1600" i="1" dirty="0" smtClean="0"/>
              <a:t>A </a:t>
            </a:r>
            <a:r>
              <a:rPr lang="en-US" sz="1600" b="1" i="1" u="sng" dirty="0" smtClean="0">
                <a:solidFill>
                  <a:srgbClr val="33CCFF"/>
                </a:solidFill>
              </a:rPr>
              <a:t>joint</a:t>
            </a:r>
            <a:r>
              <a:rPr lang="en-US" sz="1600" i="1" dirty="0" smtClean="0"/>
              <a:t> is </a:t>
            </a:r>
            <a:r>
              <a:rPr lang="en-US" sz="1600" dirty="0" smtClean="0"/>
              <a:t>a part of your body that can bend because two bones meet there</a:t>
            </a:r>
            <a:r>
              <a:rPr lang="en-US" sz="1600" i="1" dirty="0" smtClean="0"/>
              <a:t>.</a:t>
            </a:r>
            <a:endParaRPr lang="en-US" sz="1600" dirty="0" smtClean="0"/>
          </a:p>
          <a:p>
            <a:endParaRPr lang="en-US" dirty="0"/>
          </a:p>
        </p:txBody>
      </p:sp>
      <p:pic>
        <p:nvPicPr>
          <p:cNvPr id="3074" name="Picture 2" descr="C:\Documents and Settings\jgalvan\Local Settings\Temporary Internet Files\Content.IE5\MF1ATGSC\pivot-joint.1[1].jpg"/>
          <p:cNvPicPr>
            <a:picLocks noChangeAspect="1" noChangeArrowheads="1"/>
          </p:cNvPicPr>
          <p:nvPr/>
        </p:nvPicPr>
        <p:blipFill>
          <a:blip r:embed="rId4" cstate="print"/>
          <a:stretch>
            <a:fillRect/>
          </a:stretch>
        </p:blipFill>
        <p:spPr bwMode="auto">
          <a:xfrm>
            <a:off x="3124200" y="685800"/>
            <a:ext cx="2362473" cy="2259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junct</a:t>
            </a:r>
            <a:r>
              <a:rPr lang="en-US" dirty="0"/>
              <a:t>, join</a:t>
            </a:r>
            <a:endParaRPr lang="en-US" dirty="0">
              <a:solidFill>
                <a:schemeClr val="tx2"/>
              </a:solidFill>
            </a:endParaRPr>
          </a:p>
        </p:txBody>
      </p:sp>
      <p:sp>
        <p:nvSpPr>
          <p:cNvPr id="3" name="Text Placeholder 2"/>
          <p:cNvSpPr>
            <a:spLocks noGrp="1"/>
          </p:cNvSpPr>
          <p:nvPr>
            <p:ph type="body" sz="quarter" idx="10"/>
          </p:nvPr>
        </p:nvSpPr>
        <p:spPr>
          <a:xfrm>
            <a:off x="152400" y="2667000"/>
            <a:ext cx="8839200" cy="3962400"/>
          </a:xfrm>
        </p:spPr>
        <p:txBody>
          <a:bodyPr>
            <a:normAutofit fontScale="85000" lnSpcReduction="20000"/>
          </a:bodyPr>
          <a:lstStyle/>
          <a:p>
            <a:endParaRPr lang="en-US" dirty="0" smtClean="0"/>
          </a:p>
          <a:p>
            <a:pPr>
              <a:buNone/>
            </a:pPr>
            <a:r>
              <a:rPr lang="en-US" b="1" u="sng" dirty="0" smtClean="0"/>
              <a:t>Positive/Negative Questions: </a:t>
            </a:r>
            <a:r>
              <a:rPr lang="en-US" dirty="0" smtClean="0"/>
              <a:t> </a:t>
            </a:r>
          </a:p>
          <a:p>
            <a:r>
              <a:rPr lang="en-US" sz="2900" dirty="0" smtClean="0"/>
              <a:t>Do the following words use “</a:t>
            </a:r>
            <a:r>
              <a:rPr lang="en-US" sz="2900" b="1" i="1" dirty="0" err="1" smtClean="0">
                <a:solidFill>
                  <a:srgbClr val="33CCFF"/>
                </a:solidFill>
              </a:rPr>
              <a:t>junct</a:t>
            </a:r>
            <a:r>
              <a:rPr lang="en-US" sz="2900" b="1" i="1" dirty="0" smtClean="0">
                <a:solidFill>
                  <a:srgbClr val="33CCFF"/>
                </a:solidFill>
              </a:rPr>
              <a:t> </a:t>
            </a:r>
            <a:r>
              <a:rPr lang="en-US" sz="2900" b="1" i="1" dirty="0" smtClean="0"/>
              <a:t>or</a:t>
            </a:r>
            <a:r>
              <a:rPr lang="en-US" sz="2900" b="1" i="1" dirty="0" smtClean="0">
                <a:solidFill>
                  <a:srgbClr val="33CCFF"/>
                </a:solidFill>
              </a:rPr>
              <a:t> join</a:t>
            </a:r>
            <a:r>
              <a:rPr lang="en-US" sz="2900" dirty="0" smtClean="0"/>
              <a:t>?” Answer “</a:t>
            </a:r>
            <a:r>
              <a:rPr lang="en-US" sz="2900" b="1" dirty="0" smtClean="0">
                <a:solidFill>
                  <a:srgbClr val="33CCFF"/>
                </a:solidFill>
              </a:rPr>
              <a:t>Yes</a:t>
            </a:r>
            <a:r>
              <a:rPr lang="en-US" sz="2900" dirty="0" smtClean="0"/>
              <a:t>” or “</a:t>
            </a:r>
            <a:r>
              <a:rPr lang="en-US" sz="2900" b="1" dirty="0" smtClean="0">
                <a:solidFill>
                  <a:srgbClr val="33CCFF"/>
                </a:solidFill>
              </a:rPr>
              <a:t>No</a:t>
            </a:r>
            <a:r>
              <a:rPr lang="en-US" sz="2900" dirty="0" smtClean="0"/>
              <a:t>”</a:t>
            </a:r>
          </a:p>
          <a:p>
            <a:pPr lvl="1"/>
            <a:r>
              <a:rPr lang="en-US" b="1" dirty="0" smtClean="0">
                <a:solidFill>
                  <a:srgbClr val="33CCFF"/>
                </a:solidFill>
              </a:rPr>
              <a:t>Enjoin</a:t>
            </a:r>
          </a:p>
          <a:p>
            <a:pPr lvl="2"/>
            <a:r>
              <a:rPr lang="en-US" dirty="0" smtClean="0"/>
              <a:t>to order or try to persuade someone to do something; to legally prevent someone from doing something</a:t>
            </a:r>
          </a:p>
          <a:p>
            <a:pPr lvl="1"/>
            <a:r>
              <a:rPr lang="en-US" b="1" dirty="0" smtClean="0">
                <a:solidFill>
                  <a:srgbClr val="33CCFF"/>
                </a:solidFill>
              </a:rPr>
              <a:t>Conform</a:t>
            </a:r>
          </a:p>
          <a:p>
            <a:pPr lvl="1"/>
            <a:r>
              <a:rPr lang="en-US" b="1" dirty="0" smtClean="0">
                <a:solidFill>
                  <a:srgbClr val="33CCFF"/>
                </a:solidFill>
              </a:rPr>
              <a:t>Adjoin</a:t>
            </a:r>
          </a:p>
          <a:p>
            <a:pPr lvl="2"/>
            <a:r>
              <a:rPr lang="en-US" dirty="0" smtClean="0"/>
              <a:t>a room, building, or piece of land that </a:t>
            </a:r>
            <a:r>
              <a:rPr lang="en-US" i="1" u="sng" dirty="0" smtClean="0"/>
              <a:t>adjoins</a:t>
            </a:r>
            <a:r>
              <a:rPr lang="en-US" dirty="0" smtClean="0"/>
              <a:t> something is next to it and connected to it</a:t>
            </a:r>
          </a:p>
          <a:p>
            <a:pPr lvl="1"/>
            <a:r>
              <a:rPr lang="en-US" b="1" dirty="0" smtClean="0">
                <a:solidFill>
                  <a:srgbClr val="33CCFF"/>
                </a:solidFill>
              </a:rPr>
              <a:t>Coins</a:t>
            </a:r>
          </a:p>
          <a:p>
            <a:pPr lvl="1"/>
            <a:r>
              <a:rPr lang="en-US" b="1" dirty="0" smtClean="0">
                <a:solidFill>
                  <a:srgbClr val="33CCFF"/>
                </a:solidFill>
              </a:rPr>
              <a:t>Conjoin</a:t>
            </a:r>
          </a:p>
          <a:p>
            <a:pPr lvl="2"/>
            <a:r>
              <a:rPr lang="en-US" dirty="0" smtClean="0"/>
              <a:t>to join together, or to make things or people do this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486400" y="1143000"/>
            <a:ext cx="1905000" cy="1354217"/>
          </a:xfrm>
          <a:prstGeom prst="rect">
            <a:avLst/>
          </a:prstGeom>
          <a:noFill/>
        </p:spPr>
        <p:txBody>
          <a:bodyPr wrap="square" rtlCol="0">
            <a:spAutoFit/>
          </a:bodyPr>
          <a:lstStyle/>
          <a:p>
            <a:r>
              <a:rPr lang="en-US" sz="1600" i="1" dirty="0" smtClean="0"/>
              <a:t>A </a:t>
            </a:r>
            <a:r>
              <a:rPr lang="en-US" sz="1600" b="1" i="1" u="sng" dirty="0" smtClean="0">
                <a:solidFill>
                  <a:srgbClr val="33CCFF"/>
                </a:solidFill>
              </a:rPr>
              <a:t>joint</a:t>
            </a:r>
            <a:r>
              <a:rPr lang="en-US" sz="1600" i="1" dirty="0" smtClean="0"/>
              <a:t> is </a:t>
            </a:r>
            <a:r>
              <a:rPr lang="en-US" sz="1600" dirty="0" smtClean="0"/>
              <a:t>a part of your body that can bend because two bones meet there</a:t>
            </a:r>
            <a:r>
              <a:rPr lang="en-US" sz="1600" i="1" dirty="0" smtClean="0"/>
              <a:t>.</a:t>
            </a:r>
            <a:endParaRPr lang="en-US" sz="1600" dirty="0" smtClean="0"/>
          </a:p>
          <a:p>
            <a:endParaRPr lang="en-US" dirty="0"/>
          </a:p>
        </p:txBody>
      </p:sp>
      <p:pic>
        <p:nvPicPr>
          <p:cNvPr id="9" name="Picture 2" descr="C:\Documents and Settings\jgalvan\Local Settings\Temporary Internet Files\Content.IE5\MF1ATGSC\pivot-joint.1[1].jpg"/>
          <p:cNvPicPr>
            <a:picLocks noChangeAspect="1" noChangeArrowheads="1"/>
          </p:cNvPicPr>
          <p:nvPr/>
        </p:nvPicPr>
        <p:blipFill>
          <a:blip r:embed="rId4" cstate="print"/>
          <a:stretch>
            <a:fillRect/>
          </a:stretch>
        </p:blipFill>
        <p:spPr bwMode="auto">
          <a:xfrm>
            <a:off x="3276600" y="685800"/>
            <a:ext cx="2158503" cy="2064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spect</a:t>
            </a:r>
            <a:r>
              <a:rPr lang="en-US" dirty="0" smtClean="0"/>
              <a:t>, spic</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see, to watch</a:t>
            </a:r>
          </a:p>
          <a:p>
            <a:r>
              <a:rPr lang="en-US" i="1" u="sng" dirty="0" smtClean="0"/>
              <a:t>Example</a:t>
            </a:r>
            <a:r>
              <a:rPr lang="en-US" i="1" dirty="0" smtClean="0"/>
              <a:t>:  A </a:t>
            </a:r>
            <a:r>
              <a:rPr lang="en-US" b="1" i="1" u="sng" dirty="0" smtClean="0">
                <a:solidFill>
                  <a:srgbClr val="33CCFF"/>
                </a:solidFill>
              </a:rPr>
              <a:t>spectator</a:t>
            </a:r>
            <a:r>
              <a:rPr lang="en-US" i="1" dirty="0" smtClean="0">
                <a:solidFill>
                  <a:srgbClr val="33CCFF"/>
                </a:solidFill>
              </a:rPr>
              <a:t> </a:t>
            </a:r>
            <a:r>
              <a:rPr lang="en-US" i="1" dirty="0" smtClean="0"/>
              <a:t>is someone who sees an event.</a:t>
            </a:r>
            <a:endParaRPr lang="en-US" dirty="0" smtClean="0"/>
          </a:p>
          <a:p>
            <a:pPr lvl="1">
              <a:buNone/>
            </a:pPr>
            <a:endParaRPr lang="en-US" dirty="0" smtClean="0"/>
          </a:p>
        </p:txBody>
      </p:sp>
      <p:sp>
        <p:nvSpPr>
          <p:cNvPr id="6" name="Rounded Rectangle 5">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junct</a:t>
            </a:r>
            <a:r>
              <a:rPr lang="en-US" dirty="0"/>
              <a:t>, join</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junct</a:t>
            </a:r>
            <a:r>
              <a:rPr lang="en-US" b="1" dirty="0" smtClean="0">
                <a:solidFill>
                  <a:srgbClr val="33CCFF"/>
                </a:solidFill>
              </a:rPr>
              <a:t> or join</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junct</a:t>
            </a:r>
            <a:r>
              <a:rPr lang="en-US" b="1" dirty="0" smtClean="0"/>
              <a:t> or </a:t>
            </a:r>
            <a:r>
              <a:rPr lang="en-US" b="1" dirty="0" smtClean="0">
                <a:solidFill>
                  <a:srgbClr val="33CCFF"/>
                </a:solidFill>
              </a:rPr>
              <a:t>join</a:t>
            </a:r>
            <a:r>
              <a:rPr lang="en-US" b="1" dirty="0" smtClean="0"/>
              <a:t>”</a:t>
            </a:r>
            <a:endParaRPr lang="en-US" dirty="0" smtClean="0"/>
          </a:p>
          <a:p>
            <a:pPr lvl="1"/>
            <a:r>
              <a:rPr lang="en-US" dirty="0" smtClean="0"/>
              <a:t>Example: “</a:t>
            </a:r>
            <a:r>
              <a:rPr lang="en-US" b="1" dirty="0" smtClean="0">
                <a:solidFill>
                  <a:srgbClr val="33CCFF"/>
                </a:solidFill>
              </a:rPr>
              <a:t>joint</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486400" y="1371600"/>
            <a:ext cx="1905000" cy="1354217"/>
          </a:xfrm>
          <a:prstGeom prst="rect">
            <a:avLst/>
          </a:prstGeom>
          <a:noFill/>
        </p:spPr>
        <p:txBody>
          <a:bodyPr wrap="square" rtlCol="0">
            <a:spAutoFit/>
          </a:bodyPr>
          <a:lstStyle/>
          <a:p>
            <a:r>
              <a:rPr lang="en-US" sz="1600" i="1" dirty="0" smtClean="0"/>
              <a:t>A </a:t>
            </a:r>
            <a:r>
              <a:rPr lang="en-US" sz="1600" b="1" i="1" u="sng" dirty="0" smtClean="0">
                <a:solidFill>
                  <a:srgbClr val="33CCFF"/>
                </a:solidFill>
              </a:rPr>
              <a:t>joint</a:t>
            </a:r>
            <a:r>
              <a:rPr lang="en-US" sz="1600" i="1" dirty="0" smtClean="0"/>
              <a:t> is </a:t>
            </a:r>
            <a:r>
              <a:rPr lang="en-US" sz="1600" dirty="0" smtClean="0"/>
              <a:t>a part of your body that can bend because two bones meet there</a:t>
            </a:r>
            <a:r>
              <a:rPr lang="en-US" sz="1600" i="1" dirty="0" smtClean="0"/>
              <a:t>.</a:t>
            </a:r>
            <a:endParaRPr lang="en-US" sz="1600" dirty="0" smtClean="0"/>
          </a:p>
          <a:p>
            <a:endParaRPr lang="en-US" dirty="0"/>
          </a:p>
        </p:txBody>
      </p:sp>
      <p:pic>
        <p:nvPicPr>
          <p:cNvPr id="9" name="Picture 2" descr="C:\Documents and Settings\jgalvan\Local Settings\Temporary Internet Files\Content.IE5\MF1ATGSC\pivot-joint.1[1].jpg"/>
          <p:cNvPicPr>
            <a:picLocks noChangeAspect="1" noChangeArrowheads="1"/>
          </p:cNvPicPr>
          <p:nvPr/>
        </p:nvPicPr>
        <p:blipFill>
          <a:blip r:embed="rId4" cstate="print"/>
          <a:stretch>
            <a:fillRect/>
          </a:stretch>
        </p:blipFill>
        <p:spPr bwMode="auto">
          <a:xfrm>
            <a:off x="2819400" y="838200"/>
            <a:ext cx="2591074" cy="247771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err, </a:t>
            </a:r>
            <a:r>
              <a:rPr lang="en-US" dirty="0" err="1" smtClean="0"/>
              <a:t>errat</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fontAlgn="base"/>
            <a:r>
              <a:rPr lang="en-US" b="1" dirty="0" smtClean="0"/>
              <a:t>wander, stray, rove; deviate</a:t>
            </a:r>
          </a:p>
          <a:p>
            <a:r>
              <a:rPr lang="en-US" i="1" u="sng" dirty="0" smtClean="0"/>
              <a:t>Example</a:t>
            </a:r>
            <a:r>
              <a:rPr lang="en-US" i="1" dirty="0" smtClean="0"/>
              <a:t>:  </a:t>
            </a:r>
            <a:r>
              <a:rPr lang="en-US" sz="2800" i="1" dirty="0" smtClean="0"/>
              <a:t>“Sometimes an </a:t>
            </a:r>
            <a:r>
              <a:rPr lang="en-US" sz="2800" b="1" i="1" u="sng" dirty="0" smtClean="0">
                <a:solidFill>
                  <a:srgbClr val="33CCFF"/>
                </a:solidFill>
              </a:rPr>
              <a:t>error</a:t>
            </a:r>
            <a:r>
              <a:rPr lang="en-US" sz="2800" i="1" dirty="0" smtClean="0"/>
              <a:t> message is displayed on a computer when it can’t do something.”</a:t>
            </a:r>
            <a:r>
              <a:rPr lang="en-US" i="1" dirty="0" smtClean="0"/>
              <a:t> </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err, </a:t>
            </a:r>
            <a:r>
              <a:rPr lang="en-US" dirty="0" err="1"/>
              <a:t>errat</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09800"/>
            <a:ext cx="8763000" cy="4419600"/>
          </a:xfrm>
        </p:spPr>
        <p:txBody>
          <a:bodyPr>
            <a:normAutofit fontScale="85000" lnSpcReduction="10000"/>
          </a:bodyPr>
          <a:lstStyle/>
          <a:p>
            <a:endParaRPr lang="en-US" dirty="0" smtClean="0"/>
          </a:p>
          <a:p>
            <a:r>
              <a:rPr lang="en-US" b="1" u="sng" dirty="0" smtClean="0"/>
              <a:t>Examples:</a:t>
            </a:r>
            <a:r>
              <a:rPr lang="en-US" dirty="0" smtClean="0"/>
              <a:t>  </a:t>
            </a:r>
          </a:p>
          <a:p>
            <a:pPr lvl="1"/>
            <a:r>
              <a:rPr lang="en-US" b="1" dirty="0" smtClean="0">
                <a:solidFill>
                  <a:srgbClr val="33CCFF"/>
                </a:solidFill>
              </a:rPr>
              <a:t>Error</a:t>
            </a:r>
          </a:p>
          <a:p>
            <a:pPr lvl="2"/>
            <a:r>
              <a:rPr lang="en-US" dirty="0" smtClean="0"/>
              <a:t>a mistake; a mistake when you are working on a computer, which means that the computer program cannot do what you want it to do</a:t>
            </a:r>
            <a:endParaRPr lang="en-US" b="1" dirty="0" smtClean="0">
              <a:solidFill>
                <a:srgbClr val="33CCFF"/>
              </a:solidFill>
            </a:endParaRPr>
          </a:p>
          <a:p>
            <a:pPr lvl="1"/>
            <a:r>
              <a:rPr lang="en-US" b="1" dirty="0" smtClean="0">
                <a:solidFill>
                  <a:srgbClr val="33CCFF"/>
                </a:solidFill>
              </a:rPr>
              <a:t>Err</a:t>
            </a:r>
          </a:p>
          <a:p>
            <a:pPr lvl="2"/>
            <a:r>
              <a:rPr lang="en-US" dirty="0" smtClean="0"/>
              <a:t>to make a mistake; </a:t>
            </a:r>
            <a:r>
              <a:rPr lang="en-US" i="1" u="sng" dirty="0" smtClean="0"/>
              <a:t>err on the side of something</a:t>
            </a:r>
            <a:r>
              <a:rPr lang="en-US" dirty="0" smtClean="0"/>
              <a:t> is to be more careful or safe than is necessary, in order to make sure that nothing bad happens </a:t>
            </a:r>
          </a:p>
          <a:p>
            <a:pPr lvl="1"/>
            <a:r>
              <a:rPr lang="en-US" b="1" dirty="0" smtClean="0">
                <a:solidFill>
                  <a:srgbClr val="33CCFF"/>
                </a:solidFill>
              </a:rPr>
              <a:t>Errant</a:t>
            </a:r>
          </a:p>
          <a:p>
            <a:pPr lvl="2"/>
            <a:r>
              <a:rPr lang="en-US" dirty="0" smtClean="0"/>
              <a:t>behaving badly, usually by not obeying your parents or not being faithful to your husband or wife </a:t>
            </a:r>
          </a:p>
          <a:p>
            <a:pPr lvl="1"/>
            <a:r>
              <a:rPr lang="en-US" b="1" dirty="0" smtClean="0">
                <a:solidFill>
                  <a:srgbClr val="33CCFF"/>
                </a:solidFill>
              </a:rPr>
              <a:t>Erratic</a:t>
            </a:r>
          </a:p>
          <a:p>
            <a:pPr lvl="2"/>
            <a:r>
              <a:rPr lang="en-US" dirty="0" smtClean="0"/>
              <a:t>something that is erratic does not follow any pattern or plan but happens in a way that is not regular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638800" y="1219200"/>
            <a:ext cx="3048000" cy="1107996"/>
          </a:xfrm>
          <a:prstGeom prst="rect">
            <a:avLst/>
          </a:prstGeom>
          <a:noFill/>
        </p:spPr>
        <p:txBody>
          <a:bodyPr wrap="square" rtlCol="0">
            <a:spAutoFit/>
          </a:bodyPr>
          <a:lstStyle/>
          <a:p>
            <a:r>
              <a:rPr lang="en-US" sz="1600" b="1" dirty="0" smtClean="0"/>
              <a:t>Sometimes an </a:t>
            </a:r>
            <a:r>
              <a:rPr lang="en-US" sz="1600" b="1" u="sng" dirty="0" smtClean="0">
                <a:solidFill>
                  <a:srgbClr val="33CCFF"/>
                </a:solidFill>
              </a:rPr>
              <a:t>error</a:t>
            </a:r>
            <a:r>
              <a:rPr lang="en-US" sz="1600" b="1" dirty="0" smtClean="0"/>
              <a:t> message is displayed on a computer when it can’t do something.</a:t>
            </a:r>
            <a:endParaRPr lang="en-US" sz="1600" dirty="0" smtClean="0"/>
          </a:p>
          <a:p>
            <a:endParaRPr lang="en-US" dirty="0"/>
          </a:p>
        </p:txBody>
      </p:sp>
      <p:pic>
        <p:nvPicPr>
          <p:cNvPr id="4098" name="Picture 2" descr="C:\Documents and Settings\jgalvan\Local Settings\Temporary Internet Files\Content.IE5\HIZVHV5U\computer_With_Error[1].png"/>
          <p:cNvPicPr>
            <a:picLocks noChangeAspect="1" noChangeArrowheads="1"/>
          </p:cNvPicPr>
          <p:nvPr/>
        </p:nvPicPr>
        <p:blipFill>
          <a:blip r:embed="rId4" cstate="print"/>
          <a:stretch>
            <a:fillRect/>
          </a:stretch>
        </p:blipFill>
        <p:spPr bwMode="auto">
          <a:xfrm>
            <a:off x="2845158" y="838200"/>
            <a:ext cx="282319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err, </a:t>
            </a:r>
            <a:r>
              <a:rPr lang="en-US" dirty="0" err="1"/>
              <a:t>errat</a:t>
            </a:r>
            <a:endParaRPr lang="en-US" dirty="0">
              <a:solidFill>
                <a:schemeClr val="tx2"/>
              </a:solidFill>
            </a:endParaRPr>
          </a:p>
        </p:txBody>
      </p:sp>
      <p:sp>
        <p:nvSpPr>
          <p:cNvPr id="3" name="Text Placeholder 2"/>
          <p:cNvSpPr>
            <a:spLocks noGrp="1"/>
          </p:cNvSpPr>
          <p:nvPr>
            <p:ph type="body" sz="quarter" idx="10"/>
          </p:nvPr>
        </p:nvSpPr>
        <p:spPr>
          <a:xfrm>
            <a:off x="228600" y="2286000"/>
            <a:ext cx="8763000" cy="4343400"/>
          </a:xfrm>
        </p:spPr>
        <p:txBody>
          <a:bodyPr>
            <a:normAutofit fontScale="85000" lnSpcReduction="20000"/>
          </a:bodyPr>
          <a:lstStyle/>
          <a:p>
            <a:endParaRPr lang="en-US" dirty="0" smtClean="0"/>
          </a:p>
          <a:p>
            <a:endParaRPr lang="en-US" dirty="0" smtClean="0"/>
          </a:p>
          <a:p>
            <a:pPr>
              <a:buNone/>
            </a:pPr>
            <a:r>
              <a:rPr lang="en-US" b="1" u="sng" dirty="0" smtClean="0"/>
              <a:t>Positive/Negative Questions: </a:t>
            </a:r>
            <a:r>
              <a:rPr lang="en-US" dirty="0" smtClean="0"/>
              <a:t> </a:t>
            </a:r>
          </a:p>
          <a:p>
            <a:r>
              <a:rPr lang="en-US" sz="2900" dirty="0" smtClean="0"/>
              <a:t>Do the following words use “</a:t>
            </a:r>
            <a:r>
              <a:rPr lang="en-US" sz="2900" b="1" i="1" dirty="0" smtClean="0">
                <a:solidFill>
                  <a:srgbClr val="33CCFF"/>
                </a:solidFill>
              </a:rPr>
              <a:t>err </a:t>
            </a:r>
            <a:r>
              <a:rPr lang="en-US" sz="2900" b="1" i="1" dirty="0" smtClean="0"/>
              <a:t>or</a:t>
            </a:r>
            <a:r>
              <a:rPr lang="en-US" sz="2900" b="1" i="1" dirty="0" smtClean="0">
                <a:solidFill>
                  <a:srgbClr val="33CCFF"/>
                </a:solidFill>
              </a:rPr>
              <a:t> </a:t>
            </a:r>
            <a:r>
              <a:rPr lang="en-US" sz="2900" b="1" i="1" dirty="0" err="1" smtClean="0">
                <a:solidFill>
                  <a:srgbClr val="33CCFF"/>
                </a:solidFill>
              </a:rPr>
              <a:t>errat</a:t>
            </a:r>
            <a:r>
              <a:rPr lang="en-US" sz="2900" dirty="0" smtClean="0"/>
              <a:t>?” Answer “</a:t>
            </a:r>
            <a:r>
              <a:rPr lang="en-US" sz="2900" b="1" dirty="0" smtClean="0">
                <a:solidFill>
                  <a:srgbClr val="33CCFF"/>
                </a:solidFill>
              </a:rPr>
              <a:t>Yes</a:t>
            </a:r>
            <a:r>
              <a:rPr lang="en-US" sz="2900" dirty="0" smtClean="0"/>
              <a:t>” or “</a:t>
            </a:r>
            <a:r>
              <a:rPr lang="en-US" sz="2900" b="1" dirty="0" smtClean="0">
                <a:solidFill>
                  <a:srgbClr val="33CCFF"/>
                </a:solidFill>
              </a:rPr>
              <a:t>No</a:t>
            </a:r>
            <a:r>
              <a:rPr lang="en-US" sz="2900" dirty="0" smtClean="0"/>
              <a:t>”</a:t>
            </a:r>
          </a:p>
          <a:p>
            <a:pPr lvl="1"/>
            <a:r>
              <a:rPr lang="en-US" b="1" dirty="0" smtClean="0">
                <a:solidFill>
                  <a:srgbClr val="33CCFF"/>
                </a:solidFill>
              </a:rPr>
              <a:t>Aberration</a:t>
            </a:r>
          </a:p>
          <a:p>
            <a:pPr lvl="2"/>
            <a:r>
              <a:rPr lang="en-US" dirty="0" smtClean="0"/>
              <a:t>an action or event that is different from what usually happens or what someone usually does </a:t>
            </a:r>
          </a:p>
          <a:p>
            <a:pPr lvl="1"/>
            <a:r>
              <a:rPr lang="en-US" b="1" dirty="0" smtClean="0">
                <a:solidFill>
                  <a:srgbClr val="33CCFF"/>
                </a:solidFill>
              </a:rPr>
              <a:t>Separate</a:t>
            </a:r>
          </a:p>
          <a:p>
            <a:pPr lvl="1"/>
            <a:r>
              <a:rPr lang="en-US" b="1" dirty="0" smtClean="0">
                <a:solidFill>
                  <a:srgbClr val="33CCFF"/>
                </a:solidFill>
              </a:rPr>
              <a:t>Erroneous</a:t>
            </a:r>
          </a:p>
          <a:p>
            <a:pPr lvl="2"/>
            <a:r>
              <a:rPr lang="en-US" dirty="0" smtClean="0"/>
              <a:t>erroneous ideas or information are wrong and based on facts that are not correct </a:t>
            </a:r>
          </a:p>
          <a:p>
            <a:pPr lvl="1"/>
            <a:r>
              <a:rPr lang="en-US" b="1" dirty="0" smtClean="0">
                <a:solidFill>
                  <a:srgbClr val="33CCFF"/>
                </a:solidFill>
              </a:rPr>
              <a:t>Ferocious</a:t>
            </a:r>
          </a:p>
          <a:p>
            <a:pPr lvl="1"/>
            <a:r>
              <a:rPr lang="en-US" b="1" dirty="0" smtClean="0">
                <a:solidFill>
                  <a:srgbClr val="33CCFF"/>
                </a:solidFill>
              </a:rPr>
              <a:t>Aberrant</a:t>
            </a:r>
          </a:p>
          <a:p>
            <a:pPr lvl="2"/>
            <a:r>
              <a:rPr lang="en-US" dirty="0" smtClean="0"/>
              <a:t>not usual or normal</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486400" y="1295400"/>
            <a:ext cx="3048000" cy="1107996"/>
          </a:xfrm>
          <a:prstGeom prst="rect">
            <a:avLst/>
          </a:prstGeom>
          <a:noFill/>
        </p:spPr>
        <p:txBody>
          <a:bodyPr wrap="square" rtlCol="0">
            <a:spAutoFit/>
          </a:bodyPr>
          <a:lstStyle/>
          <a:p>
            <a:r>
              <a:rPr lang="en-US" sz="1600" b="1" dirty="0" smtClean="0"/>
              <a:t>Sometimes an </a:t>
            </a:r>
            <a:r>
              <a:rPr lang="en-US" sz="1600" b="1" u="sng" dirty="0" smtClean="0">
                <a:solidFill>
                  <a:srgbClr val="33CCFF"/>
                </a:solidFill>
              </a:rPr>
              <a:t>error</a:t>
            </a:r>
            <a:r>
              <a:rPr lang="en-US" sz="1600" b="1" dirty="0" smtClean="0"/>
              <a:t> message is displayed on a computer when it can’t do something.</a:t>
            </a:r>
            <a:endParaRPr lang="en-US" sz="1600" dirty="0" smtClean="0"/>
          </a:p>
          <a:p>
            <a:endParaRPr lang="en-US" dirty="0"/>
          </a:p>
        </p:txBody>
      </p:sp>
      <p:pic>
        <p:nvPicPr>
          <p:cNvPr id="9" name="Picture 2" descr="C:\Documents and Settings\jgalvan\Local Settings\Temporary Internet Files\Content.IE5\HIZVHV5U\computer_With_Error[1].png"/>
          <p:cNvPicPr>
            <a:picLocks noChangeAspect="1" noChangeArrowheads="1"/>
          </p:cNvPicPr>
          <p:nvPr/>
        </p:nvPicPr>
        <p:blipFill>
          <a:blip r:embed="rId4" cstate="print"/>
          <a:stretch>
            <a:fillRect/>
          </a:stretch>
        </p:blipFill>
        <p:spPr bwMode="auto">
          <a:xfrm>
            <a:off x="2590800" y="762000"/>
            <a:ext cx="2842665" cy="2071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err, </a:t>
            </a:r>
            <a:r>
              <a:rPr lang="en-US" dirty="0" err="1"/>
              <a:t>errat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smtClean="0">
                <a:solidFill>
                  <a:srgbClr val="33CCFF"/>
                </a:solidFill>
              </a:rPr>
              <a:t>err or </a:t>
            </a:r>
            <a:r>
              <a:rPr lang="en-US" b="1" dirty="0" err="1" smtClean="0">
                <a:solidFill>
                  <a:srgbClr val="33CCFF"/>
                </a:solidFill>
              </a:rPr>
              <a:t>errat</a:t>
            </a:r>
            <a:r>
              <a:rPr lang="en-US" b="1" dirty="0" smtClean="0"/>
              <a:t>”</a:t>
            </a:r>
            <a:endParaRPr lang="en-US" dirty="0" smtClean="0"/>
          </a:p>
          <a:p>
            <a:pPr lvl="1"/>
            <a:r>
              <a:rPr lang="en-US" b="1" dirty="0" smtClean="0"/>
              <a:t>Another option: Use your dictionary to find 3 words using “</a:t>
            </a:r>
            <a:r>
              <a:rPr lang="en-US" b="1" dirty="0" smtClean="0">
                <a:solidFill>
                  <a:srgbClr val="33CCFF"/>
                </a:solidFill>
              </a:rPr>
              <a:t>err</a:t>
            </a:r>
            <a:r>
              <a:rPr lang="en-US" b="1" dirty="0" smtClean="0"/>
              <a:t> or </a:t>
            </a:r>
            <a:r>
              <a:rPr lang="en-US" b="1" dirty="0" err="1" smtClean="0">
                <a:solidFill>
                  <a:srgbClr val="33CCFF"/>
                </a:solidFill>
              </a:rPr>
              <a:t>errat</a:t>
            </a:r>
            <a:r>
              <a:rPr lang="en-US" b="1" dirty="0" smtClean="0"/>
              <a:t>”</a:t>
            </a:r>
            <a:endParaRPr lang="en-US" dirty="0" smtClean="0"/>
          </a:p>
          <a:p>
            <a:pPr lvl="1"/>
            <a:r>
              <a:rPr lang="en-US" dirty="0" smtClean="0"/>
              <a:t>Example: “</a:t>
            </a:r>
            <a:r>
              <a:rPr lang="en-US" b="1" dirty="0" smtClean="0">
                <a:solidFill>
                  <a:srgbClr val="33CCFF"/>
                </a:solidFill>
              </a:rPr>
              <a:t>error</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029200" y="1905000"/>
            <a:ext cx="3048000" cy="1107996"/>
          </a:xfrm>
          <a:prstGeom prst="rect">
            <a:avLst/>
          </a:prstGeom>
          <a:noFill/>
        </p:spPr>
        <p:txBody>
          <a:bodyPr wrap="square" rtlCol="0">
            <a:spAutoFit/>
          </a:bodyPr>
          <a:lstStyle/>
          <a:p>
            <a:r>
              <a:rPr lang="en-US" sz="1600" b="1" dirty="0" smtClean="0"/>
              <a:t>Sometimes an </a:t>
            </a:r>
            <a:r>
              <a:rPr lang="en-US" sz="1600" b="1" u="sng" dirty="0" smtClean="0">
                <a:solidFill>
                  <a:srgbClr val="33CCFF"/>
                </a:solidFill>
              </a:rPr>
              <a:t>error</a:t>
            </a:r>
            <a:r>
              <a:rPr lang="en-US" sz="1600" b="1" dirty="0" smtClean="0"/>
              <a:t> message is displayed on a computer when it can’t do something.</a:t>
            </a:r>
            <a:endParaRPr lang="en-US" sz="1600" dirty="0" smtClean="0"/>
          </a:p>
          <a:p>
            <a:endParaRPr lang="en-US" dirty="0"/>
          </a:p>
        </p:txBody>
      </p:sp>
      <p:pic>
        <p:nvPicPr>
          <p:cNvPr id="9" name="Picture 2" descr="C:\Documents and Settings\jgalvan\Local Settings\Temporary Internet Files\Content.IE5\HIZVHV5U\computer_With_Error[1].png"/>
          <p:cNvPicPr>
            <a:picLocks noChangeAspect="1" noChangeArrowheads="1"/>
          </p:cNvPicPr>
          <p:nvPr/>
        </p:nvPicPr>
        <p:blipFill>
          <a:blip r:embed="rId4" cstate="print"/>
          <a:stretch>
            <a:fillRect/>
          </a:stretch>
        </p:blipFill>
        <p:spPr bwMode="auto">
          <a:xfrm>
            <a:off x="2209800" y="1219200"/>
            <a:ext cx="2823191"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simil</a:t>
            </a:r>
            <a:r>
              <a:rPr lang="en-US" dirty="0" smtClean="0"/>
              <a:t>, </a:t>
            </a:r>
            <a:r>
              <a:rPr lang="en-US" dirty="0" err="1" smtClean="0"/>
              <a:t>simul</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Like and resembling</a:t>
            </a:r>
          </a:p>
          <a:p>
            <a:r>
              <a:rPr lang="en-US" i="1" u="sng" dirty="0" smtClean="0"/>
              <a:t>Example</a:t>
            </a:r>
            <a:r>
              <a:rPr lang="en-US" i="1" dirty="0" smtClean="0"/>
              <a:t>:  When two things are </a:t>
            </a:r>
            <a:r>
              <a:rPr lang="en-US" b="1" i="1" u="sng" dirty="0" smtClean="0">
                <a:solidFill>
                  <a:srgbClr val="33CCFF"/>
                </a:solidFill>
              </a:rPr>
              <a:t>similar</a:t>
            </a:r>
            <a:r>
              <a:rPr lang="en-US" i="1" dirty="0" smtClean="0"/>
              <a:t>, they are almost the same.</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simil</a:t>
            </a:r>
            <a:r>
              <a:rPr lang="en-US" dirty="0"/>
              <a:t>, </a:t>
            </a:r>
            <a:r>
              <a:rPr lang="en-US" dirty="0" err="1"/>
              <a:t>simul</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419600"/>
          </a:xfrm>
        </p:spPr>
        <p:txBody>
          <a:bodyPr>
            <a:normAutofit fontScale="92500" lnSpcReduction="10000"/>
          </a:bodyPr>
          <a:lstStyle/>
          <a:p>
            <a:r>
              <a:rPr lang="en-US" b="1" u="sng" dirty="0" smtClean="0"/>
              <a:t>Examples:</a:t>
            </a:r>
            <a:r>
              <a:rPr lang="en-US" dirty="0" smtClean="0"/>
              <a:t>  </a:t>
            </a:r>
          </a:p>
          <a:p>
            <a:pPr lvl="1"/>
            <a:r>
              <a:rPr lang="en-US" b="1" dirty="0" smtClean="0">
                <a:solidFill>
                  <a:srgbClr val="33CCFF"/>
                </a:solidFill>
              </a:rPr>
              <a:t>Similarity</a:t>
            </a:r>
          </a:p>
          <a:p>
            <a:pPr lvl="2"/>
            <a:r>
              <a:rPr lang="en-US" dirty="0" smtClean="0"/>
              <a:t>if there is a similarity between two things or people, they are similar in some way</a:t>
            </a:r>
          </a:p>
          <a:p>
            <a:pPr lvl="1"/>
            <a:r>
              <a:rPr lang="en-US" b="1" dirty="0" smtClean="0">
                <a:solidFill>
                  <a:srgbClr val="33CCFF"/>
                </a:solidFill>
              </a:rPr>
              <a:t>Simile</a:t>
            </a:r>
          </a:p>
          <a:p>
            <a:pPr lvl="2"/>
            <a:r>
              <a:rPr lang="en-US" dirty="0" smtClean="0"/>
              <a:t>an expression that describes something by comparing it with something else, using the words 'as' or 'like', for example 'as white as snow' </a:t>
            </a:r>
          </a:p>
          <a:p>
            <a:pPr lvl="1"/>
            <a:r>
              <a:rPr lang="en-US" b="1" dirty="0" smtClean="0">
                <a:solidFill>
                  <a:srgbClr val="33CCFF"/>
                </a:solidFill>
              </a:rPr>
              <a:t>Simulate</a:t>
            </a:r>
          </a:p>
          <a:p>
            <a:pPr lvl="2"/>
            <a:r>
              <a:rPr lang="en-US" dirty="0" smtClean="0"/>
              <a:t>to make or produce something that is not real but has the appearance or feeling of being real. </a:t>
            </a:r>
          </a:p>
          <a:p>
            <a:pPr lvl="1"/>
            <a:r>
              <a:rPr lang="en-US" b="1" dirty="0" smtClean="0">
                <a:solidFill>
                  <a:srgbClr val="33CCFF"/>
                </a:solidFill>
              </a:rPr>
              <a:t>Dissimilar</a:t>
            </a:r>
          </a:p>
          <a:p>
            <a:pPr lvl="2"/>
            <a:r>
              <a:rPr lang="en-US" dirty="0" smtClean="0"/>
              <a:t>not the same.</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91200" y="1295400"/>
            <a:ext cx="1905000" cy="830997"/>
          </a:xfrm>
          <a:prstGeom prst="rect">
            <a:avLst/>
          </a:prstGeom>
          <a:noFill/>
        </p:spPr>
        <p:txBody>
          <a:bodyPr wrap="square" rtlCol="0">
            <a:spAutoFit/>
          </a:bodyPr>
          <a:lstStyle/>
          <a:p>
            <a:r>
              <a:rPr lang="en-US" sz="1600" i="1" dirty="0" smtClean="0"/>
              <a:t>When two things are </a:t>
            </a:r>
            <a:r>
              <a:rPr lang="en-US" sz="1600" b="1" i="1" u="sng" dirty="0" smtClean="0">
                <a:solidFill>
                  <a:srgbClr val="33CCFF"/>
                </a:solidFill>
              </a:rPr>
              <a:t>similar</a:t>
            </a:r>
            <a:r>
              <a:rPr lang="en-US" sz="1600" i="1" dirty="0" smtClean="0"/>
              <a:t>, they are almost the same.</a:t>
            </a:r>
            <a:endParaRPr lang="en-US" dirty="0"/>
          </a:p>
        </p:txBody>
      </p:sp>
      <p:pic>
        <p:nvPicPr>
          <p:cNvPr id="5123" name="Picture 3" descr="C:\Documents and Settings\jgalvan\Local Settings\Temporary Internet Files\Content.IE5\H45MDZ5D\similar[1].png"/>
          <p:cNvPicPr>
            <a:picLocks noChangeAspect="1" noChangeArrowheads="1"/>
          </p:cNvPicPr>
          <p:nvPr/>
        </p:nvPicPr>
        <p:blipFill>
          <a:blip r:embed="rId4" cstate="print"/>
          <a:stretch>
            <a:fillRect/>
          </a:stretch>
        </p:blipFill>
        <p:spPr bwMode="auto">
          <a:xfrm>
            <a:off x="2819400" y="685800"/>
            <a:ext cx="2973658"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simil</a:t>
            </a:r>
            <a:r>
              <a:rPr lang="en-US" dirty="0"/>
              <a:t>, </a:t>
            </a:r>
            <a:r>
              <a:rPr lang="en-US" dirty="0" err="1"/>
              <a:t>simul</a:t>
            </a:r>
            <a:endParaRPr lang="en-US" dirty="0">
              <a:solidFill>
                <a:schemeClr val="tx2"/>
              </a:solidFill>
            </a:endParaRPr>
          </a:p>
        </p:txBody>
      </p:sp>
      <p:sp>
        <p:nvSpPr>
          <p:cNvPr id="3" name="Text Placeholder 2"/>
          <p:cNvSpPr>
            <a:spLocks noGrp="1"/>
          </p:cNvSpPr>
          <p:nvPr>
            <p:ph type="body" sz="quarter" idx="10"/>
          </p:nvPr>
        </p:nvSpPr>
        <p:spPr>
          <a:xfrm>
            <a:off x="228600" y="2286000"/>
            <a:ext cx="8686800" cy="4343400"/>
          </a:xfrm>
        </p:spPr>
        <p:txBody>
          <a:bodyPr>
            <a:normAutofit fontScale="85000" lnSpcReduction="20000"/>
          </a:bodyPr>
          <a:lstStyle/>
          <a:p>
            <a:endParaRPr lang="en-US" dirty="0" smtClean="0"/>
          </a:p>
          <a:p>
            <a:pPr>
              <a:buNone/>
            </a:pPr>
            <a:r>
              <a:rPr lang="en-US" b="1" u="sng" dirty="0" smtClean="0"/>
              <a:t>Positive/Negative Questions: </a:t>
            </a:r>
            <a:r>
              <a:rPr lang="en-US" dirty="0" smtClean="0"/>
              <a:t> </a:t>
            </a:r>
          </a:p>
          <a:p>
            <a:r>
              <a:rPr lang="en-US" sz="2800" dirty="0" smtClean="0"/>
              <a:t>Do the following words use “</a:t>
            </a:r>
            <a:r>
              <a:rPr lang="en-US" sz="2800" b="1" i="1" dirty="0" err="1" smtClean="0">
                <a:solidFill>
                  <a:srgbClr val="33CCFF"/>
                </a:solidFill>
              </a:rPr>
              <a:t>simil</a:t>
            </a:r>
            <a:r>
              <a:rPr lang="en-US" sz="2800" b="1" i="1" dirty="0" smtClean="0">
                <a:solidFill>
                  <a:srgbClr val="33CCFF"/>
                </a:solidFill>
              </a:rPr>
              <a:t> </a:t>
            </a:r>
            <a:r>
              <a:rPr lang="en-US" sz="2800" b="1" i="1" dirty="0" smtClean="0"/>
              <a:t>or</a:t>
            </a:r>
            <a:r>
              <a:rPr lang="en-US" sz="2800" b="1" i="1" dirty="0" smtClean="0">
                <a:solidFill>
                  <a:srgbClr val="33CCFF"/>
                </a:solidFill>
              </a:rPr>
              <a:t> </a:t>
            </a:r>
            <a:r>
              <a:rPr lang="en-US" sz="2800" b="1" i="1" dirty="0" err="1" smtClean="0">
                <a:solidFill>
                  <a:srgbClr val="33CCFF"/>
                </a:solidFill>
              </a:rPr>
              <a:t>simul</a:t>
            </a:r>
            <a:r>
              <a:rPr lang="en-US" sz="2800" dirty="0" smtClean="0"/>
              <a:t>?” Answer “</a:t>
            </a:r>
            <a:r>
              <a:rPr lang="en-US" sz="2800" b="1" dirty="0" smtClean="0">
                <a:solidFill>
                  <a:srgbClr val="33CCFF"/>
                </a:solidFill>
              </a:rPr>
              <a:t>Yes</a:t>
            </a:r>
            <a:r>
              <a:rPr lang="en-US" sz="2800" dirty="0" smtClean="0"/>
              <a:t>” or “</a:t>
            </a:r>
            <a:r>
              <a:rPr lang="en-US" sz="2800" b="1" dirty="0" smtClean="0">
                <a:solidFill>
                  <a:srgbClr val="33CCFF"/>
                </a:solidFill>
              </a:rPr>
              <a:t>No</a:t>
            </a:r>
            <a:r>
              <a:rPr lang="en-US" sz="2800" dirty="0" smtClean="0"/>
              <a:t>”</a:t>
            </a:r>
          </a:p>
          <a:p>
            <a:pPr lvl="1"/>
            <a:r>
              <a:rPr lang="en-US" b="1" dirty="0" smtClean="0">
                <a:solidFill>
                  <a:srgbClr val="33CCFF"/>
                </a:solidFill>
              </a:rPr>
              <a:t>Assimilate</a:t>
            </a:r>
          </a:p>
          <a:p>
            <a:pPr lvl="2"/>
            <a:r>
              <a:rPr lang="en-US" dirty="0" smtClean="0"/>
              <a:t>to completely understand and begin to use new ideas, information etc; if people assimilate or are assimilated into a country or group, they become part of that group and are accepted by the people in that group </a:t>
            </a:r>
          </a:p>
          <a:p>
            <a:pPr lvl="1"/>
            <a:r>
              <a:rPr lang="en-US" b="1" dirty="0" smtClean="0">
                <a:solidFill>
                  <a:srgbClr val="33CCFF"/>
                </a:solidFill>
              </a:rPr>
              <a:t>Macroeconomics</a:t>
            </a:r>
          </a:p>
          <a:p>
            <a:pPr lvl="1"/>
            <a:r>
              <a:rPr lang="en-US" b="1" dirty="0" smtClean="0">
                <a:solidFill>
                  <a:srgbClr val="33CCFF"/>
                </a:solidFill>
              </a:rPr>
              <a:t>Simultaneous</a:t>
            </a:r>
          </a:p>
          <a:p>
            <a:pPr lvl="2"/>
            <a:r>
              <a:rPr lang="en-US" dirty="0" smtClean="0"/>
              <a:t>things that are simultaneous happen at exactly the same time</a:t>
            </a:r>
          </a:p>
          <a:p>
            <a:pPr lvl="1"/>
            <a:r>
              <a:rPr lang="en-US" b="1" dirty="0" smtClean="0">
                <a:solidFill>
                  <a:srgbClr val="33CCFF"/>
                </a:solidFill>
              </a:rPr>
              <a:t>Market</a:t>
            </a:r>
          </a:p>
          <a:p>
            <a:pPr lvl="1"/>
            <a:r>
              <a:rPr lang="en-US" b="1" dirty="0" smtClean="0">
                <a:solidFill>
                  <a:srgbClr val="33CCFF"/>
                </a:solidFill>
              </a:rPr>
              <a:t>Simulator</a:t>
            </a:r>
          </a:p>
          <a:p>
            <a:pPr lvl="2"/>
            <a:r>
              <a:rPr lang="en-US" dirty="0" smtClean="0"/>
              <a:t>a machine that is used for training people by letting them feel what real conditions are like, for example in a plane</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638800" y="1295400"/>
            <a:ext cx="1905000" cy="830997"/>
          </a:xfrm>
          <a:prstGeom prst="rect">
            <a:avLst/>
          </a:prstGeom>
          <a:noFill/>
        </p:spPr>
        <p:txBody>
          <a:bodyPr wrap="square" rtlCol="0">
            <a:spAutoFit/>
          </a:bodyPr>
          <a:lstStyle/>
          <a:p>
            <a:r>
              <a:rPr lang="en-US" sz="1600" i="1" dirty="0" smtClean="0"/>
              <a:t>When two things are </a:t>
            </a:r>
            <a:r>
              <a:rPr lang="en-US" sz="1600" b="1" i="1" u="sng" dirty="0" smtClean="0">
                <a:solidFill>
                  <a:srgbClr val="33CCFF"/>
                </a:solidFill>
              </a:rPr>
              <a:t>similar</a:t>
            </a:r>
            <a:r>
              <a:rPr lang="en-US" sz="1600" i="1" dirty="0" smtClean="0"/>
              <a:t>, they are almost the same.</a:t>
            </a:r>
            <a:endParaRPr lang="en-US" dirty="0"/>
          </a:p>
        </p:txBody>
      </p:sp>
      <p:pic>
        <p:nvPicPr>
          <p:cNvPr id="11" name="Picture 3" descr="C:\Documents and Settings\jgalvan\Local Settings\Temporary Internet Files\Content.IE5\H45MDZ5D\similar[1].png"/>
          <p:cNvPicPr>
            <a:picLocks noChangeAspect="1" noChangeArrowheads="1"/>
          </p:cNvPicPr>
          <p:nvPr/>
        </p:nvPicPr>
        <p:blipFill>
          <a:blip r:embed="rId4" cstate="print"/>
          <a:stretch>
            <a:fillRect/>
          </a:stretch>
        </p:blipFill>
        <p:spPr bwMode="auto">
          <a:xfrm>
            <a:off x="3048000" y="762000"/>
            <a:ext cx="2600235" cy="17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simil</a:t>
            </a:r>
            <a:r>
              <a:rPr lang="en-US" dirty="0"/>
              <a:t>, </a:t>
            </a:r>
            <a:r>
              <a:rPr lang="en-US" dirty="0" err="1"/>
              <a:t>simul</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simil</a:t>
            </a:r>
            <a:r>
              <a:rPr lang="en-US" b="1" dirty="0" smtClean="0">
                <a:solidFill>
                  <a:srgbClr val="33CCFF"/>
                </a:solidFill>
              </a:rPr>
              <a:t> or </a:t>
            </a:r>
            <a:r>
              <a:rPr lang="en-US" b="1" dirty="0" err="1" smtClean="0">
                <a:solidFill>
                  <a:srgbClr val="33CCFF"/>
                </a:solidFill>
              </a:rPr>
              <a:t>simul</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simil</a:t>
            </a:r>
            <a:r>
              <a:rPr lang="en-US" b="1" dirty="0" smtClean="0"/>
              <a:t> or </a:t>
            </a:r>
            <a:r>
              <a:rPr lang="en-US" b="1" dirty="0" err="1" smtClean="0">
                <a:solidFill>
                  <a:srgbClr val="33CCFF"/>
                </a:solidFill>
              </a:rPr>
              <a:t>simul</a:t>
            </a:r>
            <a:r>
              <a:rPr lang="en-US" b="1" dirty="0" smtClean="0"/>
              <a:t>”</a:t>
            </a:r>
            <a:endParaRPr lang="en-US" dirty="0" smtClean="0"/>
          </a:p>
          <a:p>
            <a:pPr lvl="1"/>
            <a:r>
              <a:rPr lang="en-US" dirty="0" smtClean="0"/>
              <a:t>Example: “</a:t>
            </a:r>
            <a:r>
              <a:rPr lang="en-US" b="1" dirty="0" smtClean="0">
                <a:solidFill>
                  <a:srgbClr val="33CCFF"/>
                </a:solidFill>
              </a:rPr>
              <a:t>similar</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562600" y="1905000"/>
            <a:ext cx="1905000" cy="830997"/>
          </a:xfrm>
          <a:prstGeom prst="rect">
            <a:avLst/>
          </a:prstGeom>
          <a:noFill/>
        </p:spPr>
        <p:txBody>
          <a:bodyPr wrap="square" rtlCol="0">
            <a:spAutoFit/>
          </a:bodyPr>
          <a:lstStyle/>
          <a:p>
            <a:r>
              <a:rPr lang="en-US" sz="1600" i="1" dirty="0" smtClean="0"/>
              <a:t>When two things are </a:t>
            </a:r>
            <a:r>
              <a:rPr lang="en-US" sz="1600" b="1" i="1" u="sng" dirty="0" smtClean="0">
                <a:solidFill>
                  <a:srgbClr val="33CCFF"/>
                </a:solidFill>
              </a:rPr>
              <a:t>similar</a:t>
            </a:r>
            <a:r>
              <a:rPr lang="en-US" sz="1600" i="1" dirty="0" smtClean="0"/>
              <a:t>, they are almost the same.</a:t>
            </a:r>
            <a:endParaRPr lang="en-US" dirty="0"/>
          </a:p>
        </p:txBody>
      </p:sp>
      <p:pic>
        <p:nvPicPr>
          <p:cNvPr id="11" name="Picture 3" descr="C:\Documents and Settings\jgalvan\Local Settings\Temporary Internet Files\Content.IE5\H45MDZ5D\similar[1].png"/>
          <p:cNvPicPr>
            <a:picLocks noChangeAspect="1" noChangeArrowheads="1"/>
          </p:cNvPicPr>
          <p:nvPr/>
        </p:nvPicPr>
        <p:blipFill>
          <a:blip r:embed="rId4" cstate="print"/>
          <a:stretch>
            <a:fillRect/>
          </a:stretch>
        </p:blipFill>
        <p:spPr bwMode="auto">
          <a:xfrm>
            <a:off x="2362200" y="1143000"/>
            <a:ext cx="3202401"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mort, </a:t>
            </a:r>
            <a:r>
              <a:rPr lang="en-US" dirty="0" err="1" smtClean="0"/>
              <a:t>mori</a:t>
            </a:r>
            <a:r>
              <a:rPr lang="en-US" dirty="0" smtClean="0"/>
              <a:t>, </a:t>
            </a:r>
            <a:r>
              <a:rPr lang="en-US" dirty="0" err="1" smtClean="0"/>
              <a:t>mors</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death</a:t>
            </a:r>
          </a:p>
          <a:p>
            <a:r>
              <a:rPr lang="en-US" i="1" u="sng" dirty="0" smtClean="0"/>
              <a:t>Example</a:t>
            </a:r>
            <a:r>
              <a:rPr lang="en-US" i="1" dirty="0" smtClean="0"/>
              <a:t>:  </a:t>
            </a:r>
            <a:r>
              <a:rPr lang="en-US" dirty="0" smtClean="0"/>
              <a:t>As humans, we are </a:t>
            </a:r>
            <a:r>
              <a:rPr lang="en-US" b="1" i="1" u="sng" dirty="0" smtClean="0">
                <a:solidFill>
                  <a:srgbClr val="33CCFF"/>
                </a:solidFill>
              </a:rPr>
              <a:t>mortal</a:t>
            </a:r>
            <a:r>
              <a:rPr lang="en-US" dirty="0" smtClean="0"/>
              <a:t>, which means that we are </a:t>
            </a:r>
            <a:r>
              <a:rPr lang="en-US" i="1" dirty="0" smtClean="0"/>
              <a:t>not</a:t>
            </a:r>
            <a:r>
              <a:rPr lang="en-US" dirty="0" smtClean="0"/>
              <a:t> able to live forever.</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spect</a:t>
            </a:r>
            <a:r>
              <a:rPr lang="en-US" dirty="0"/>
              <a:t>, spic </a:t>
            </a:r>
            <a:r>
              <a:rPr lang="en-US" dirty="0" smtClean="0"/>
              <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228600" y="1600200"/>
            <a:ext cx="8534400" cy="5105400"/>
          </a:xfrm>
        </p:spPr>
        <p:txBody>
          <a:bodyPr>
            <a:normAutofit fontScale="85000" lnSpcReduction="20000"/>
          </a:bodyPr>
          <a:lstStyle/>
          <a:p>
            <a:endParaRPr lang="en-US" dirty="0" smtClean="0"/>
          </a:p>
          <a:p>
            <a:endParaRPr lang="en-US" dirty="0" smtClean="0"/>
          </a:p>
          <a:p>
            <a:endParaRPr lang="en-US" dirty="0" smtClean="0"/>
          </a:p>
          <a:p>
            <a:r>
              <a:rPr lang="en-US" b="1" u="sng" dirty="0" smtClean="0"/>
              <a:t>Examples:</a:t>
            </a:r>
          </a:p>
          <a:p>
            <a:pPr lvl="1"/>
            <a:r>
              <a:rPr lang="en-US" b="1" dirty="0" smtClean="0">
                <a:solidFill>
                  <a:srgbClr val="33CCFF"/>
                </a:solidFill>
              </a:rPr>
              <a:t>Inspector</a:t>
            </a:r>
          </a:p>
          <a:p>
            <a:pPr lvl="2"/>
            <a:r>
              <a:rPr lang="en-US" dirty="0" smtClean="0"/>
              <a:t>an official whose job is to check that something is satisfactory and that rules are being obeyed </a:t>
            </a:r>
          </a:p>
          <a:p>
            <a:pPr lvl="1"/>
            <a:r>
              <a:rPr lang="en-US" b="1" dirty="0" smtClean="0">
                <a:solidFill>
                  <a:srgbClr val="33CCFF"/>
                </a:solidFill>
              </a:rPr>
              <a:t>Perspective</a:t>
            </a:r>
          </a:p>
          <a:p>
            <a:pPr lvl="2"/>
            <a:r>
              <a:rPr lang="en-US" dirty="0" smtClean="0"/>
              <a:t>a way of thinking about something, especially one which is influenced by the type of person you are or by your experiences </a:t>
            </a:r>
          </a:p>
          <a:p>
            <a:pPr lvl="1"/>
            <a:r>
              <a:rPr lang="en-US" b="1" dirty="0" smtClean="0">
                <a:solidFill>
                  <a:srgbClr val="33CCFF"/>
                </a:solidFill>
              </a:rPr>
              <a:t>Spectacle</a:t>
            </a:r>
          </a:p>
          <a:p>
            <a:pPr lvl="2"/>
            <a:r>
              <a:rPr lang="en-US" dirty="0" smtClean="0"/>
              <a:t>an unusual or interesting thing or situation that you see or notice</a:t>
            </a:r>
          </a:p>
          <a:p>
            <a:pPr lvl="1"/>
            <a:r>
              <a:rPr lang="en-US" b="1" dirty="0" smtClean="0">
                <a:solidFill>
                  <a:srgbClr val="33CCFF"/>
                </a:solidFill>
              </a:rPr>
              <a:t>Conspicuous</a:t>
            </a:r>
          </a:p>
          <a:p>
            <a:pPr lvl="2"/>
            <a:r>
              <a:rPr lang="en-US" dirty="0" smtClean="0"/>
              <a:t>very easy to notice</a:t>
            </a:r>
          </a:p>
          <a:p>
            <a:pPr lvl="1"/>
            <a:r>
              <a:rPr lang="en-US" b="1" dirty="0" smtClean="0">
                <a:solidFill>
                  <a:srgbClr val="33CCFF"/>
                </a:solidFill>
              </a:rPr>
              <a:t>Specter</a:t>
            </a:r>
          </a:p>
          <a:p>
            <a:pPr lvl="2"/>
            <a:r>
              <a:rPr lang="en-US" dirty="0" smtClean="0"/>
              <a:t>something that people are afraid of because it may affect them badly (the specter of something)</a:t>
            </a:r>
          </a:p>
        </p:txBody>
      </p:sp>
      <p:sp>
        <p:nvSpPr>
          <p:cNvPr id="5" name="TextBox 4"/>
          <p:cNvSpPr txBox="1"/>
          <p:nvPr/>
        </p:nvSpPr>
        <p:spPr>
          <a:xfrm>
            <a:off x="5410200" y="1600200"/>
            <a:ext cx="2362200" cy="923330"/>
          </a:xfrm>
          <a:prstGeom prst="rect">
            <a:avLst/>
          </a:prstGeom>
          <a:noFill/>
        </p:spPr>
        <p:txBody>
          <a:bodyPr wrap="square" rtlCol="0">
            <a:spAutoFit/>
          </a:bodyPr>
          <a:lstStyle/>
          <a:p>
            <a:r>
              <a:rPr lang="en-US" i="1" dirty="0" smtClean="0"/>
              <a:t>A </a:t>
            </a:r>
            <a:r>
              <a:rPr lang="en-US" b="1" i="1" u="sng" dirty="0" smtClean="0">
                <a:solidFill>
                  <a:srgbClr val="33CCFF"/>
                </a:solidFill>
              </a:rPr>
              <a:t>spectator</a:t>
            </a:r>
            <a:r>
              <a:rPr lang="en-US" i="1" dirty="0" smtClean="0"/>
              <a:t> is someone who is watching an event or game.</a:t>
            </a:r>
            <a:endParaRPr lang="en-US" dirty="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pic>
        <p:nvPicPr>
          <p:cNvPr id="7" name="Picture 6" descr="C:\Documents and Settings\jgalvan\Local Settings\Temporary Internet Files\Content.IE5\HIZVHV5U\MC900199617[1].wmf"/>
          <p:cNvPicPr/>
          <p:nvPr/>
        </p:nvPicPr>
        <p:blipFill>
          <a:blip r:embed="rId4" cstate="print"/>
          <a:stretch>
            <a:fillRect/>
          </a:stretch>
        </p:blipFill>
        <p:spPr bwMode="auto">
          <a:xfrm>
            <a:off x="2514600" y="838200"/>
            <a:ext cx="2895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linds(horizontal)">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blinds(horizontal)">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blinds(horizontal)">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mort, </a:t>
            </a:r>
            <a:r>
              <a:rPr lang="en-US" dirty="0" err="1"/>
              <a:t>mori</a:t>
            </a:r>
            <a:r>
              <a:rPr lang="en-US" dirty="0"/>
              <a:t>, </a:t>
            </a:r>
            <a:r>
              <a:rPr lang="en-US" dirty="0" err="1"/>
              <a:t>mors</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590800"/>
            <a:ext cx="8763000" cy="4038600"/>
          </a:xfrm>
        </p:spPr>
        <p:txBody>
          <a:bodyPr>
            <a:normAutofit fontScale="85000" lnSpcReduction="20000"/>
          </a:bodyPr>
          <a:lstStyle/>
          <a:p>
            <a:r>
              <a:rPr lang="en-US" b="1" u="sng" dirty="0" smtClean="0"/>
              <a:t>Examples:</a:t>
            </a:r>
            <a:r>
              <a:rPr lang="en-US" dirty="0" smtClean="0"/>
              <a:t>  </a:t>
            </a:r>
          </a:p>
          <a:p>
            <a:pPr lvl="1"/>
            <a:r>
              <a:rPr lang="en-US" b="1" dirty="0" smtClean="0">
                <a:solidFill>
                  <a:srgbClr val="33CCFF"/>
                </a:solidFill>
              </a:rPr>
              <a:t>Mortal</a:t>
            </a:r>
          </a:p>
          <a:p>
            <a:pPr lvl="2"/>
            <a:r>
              <a:rPr lang="en-US" dirty="0" smtClean="0"/>
              <a:t>Not able to live forever; something very serious that may cause the end of something; something that causes death or may cause death (ex: mortal wound)</a:t>
            </a:r>
          </a:p>
          <a:p>
            <a:pPr lvl="1"/>
            <a:r>
              <a:rPr lang="en-US" b="1" dirty="0" smtClean="0">
                <a:solidFill>
                  <a:srgbClr val="33CCFF"/>
                </a:solidFill>
              </a:rPr>
              <a:t>Mortuary</a:t>
            </a:r>
          </a:p>
          <a:p>
            <a:pPr lvl="2"/>
            <a:r>
              <a:rPr lang="en-US" dirty="0" smtClean="0"/>
              <a:t>a building or room, for example in a hospital, where dead bodies are kept before they are buried or cremated; the place where a body is kept before a funeral and where the funeral is sometimes held</a:t>
            </a:r>
          </a:p>
          <a:p>
            <a:pPr lvl="1"/>
            <a:r>
              <a:rPr lang="en-US" b="1" dirty="0" smtClean="0">
                <a:solidFill>
                  <a:srgbClr val="33CCFF"/>
                </a:solidFill>
              </a:rPr>
              <a:t>Moribund</a:t>
            </a:r>
          </a:p>
          <a:p>
            <a:pPr lvl="2"/>
            <a:r>
              <a:rPr lang="en-US" dirty="0" smtClean="0"/>
              <a:t>a moribund organization, industry, etc is no longer active or effective and may be coming to an end; slowly dying</a:t>
            </a:r>
          </a:p>
          <a:p>
            <a:pPr lvl="1"/>
            <a:r>
              <a:rPr lang="en-US" b="1" dirty="0" smtClean="0">
                <a:solidFill>
                  <a:srgbClr val="33CCFF"/>
                </a:solidFill>
              </a:rPr>
              <a:t>Immortal</a:t>
            </a:r>
          </a:p>
          <a:p>
            <a:pPr lvl="2"/>
            <a:r>
              <a:rPr lang="en-US" dirty="0" smtClean="0"/>
              <a:t>living or continuing for ever; an immortal line, play, song etc is so famous that it will never be forgotten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715000" y="1219200"/>
            <a:ext cx="1905000" cy="1600438"/>
          </a:xfrm>
          <a:prstGeom prst="rect">
            <a:avLst/>
          </a:prstGeom>
          <a:noFill/>
        </p:spPr>
        <p:txBody>
          <a:bodyPr wrap="square" rtlCol="0">
            <a:spAutoFit/>
          </a:bodyPr>
          <a:lstStyle/>
          <a:p>
            <a:r>
              <a:rPr lang="en-US" sz="1600" dirty="0" smtClean="0"/>
              <a:t>As humans, we are </a:t>
            </a:r>
            <a:r>
              <a:rPr lang="en-US" sz="1600" b="1" i="1" dirty="0" smtClean="0">
                <a:solidFill>
                  <a:srgbClr val="33CCFF"/>
                </a:solidFill>
              </a:rPr>
              <a:t>mortal</a:t>
            </a:r>
            <a:r>
              <a:rPr lang="en-US" sz="1600" dirty="0" smtClean="0"/>
              <a:t>, which means that we are </a:t>
            </a:r>
            <a:r>
              <a:rPr lang="en-US" sz="1600" i="1" dirty="0" smtClean="0"/>
              <a:t>not</a:t>
            </a:r>
            <a:r>
              <a:rPr lang="en-US" sz="1600" dirty="0" smtClean="0"/>
              <a:t> able to live forever.</a:t>
            </a:r>
          </a:p>
          <a:p>
            <a:endParaRPr lang="en-US" dirty="0"/>
          </a:p>
        </p:txBody>
      </p:sp>
      <p:pic>
        <p:nvPicPr>
          <p:cNvPr id="10" name="Picture 9" descr="C:\Documents and Settings\jgalvan\Local Settings\Temporary Internet Files\Content.IE5\H45MDZ5D\MC900332900[1].wmf"/>
          <p:cNvPicPr/>
          <p:nvPr/>
        </p:nvPicPr>
        <p:blipFill>
          <a:blip r:embed="rId4" cstate="print"/>
          <a:stretch>
            <a:fillRect/>
          </a:stretch>
        </p:blipFill>
        <p:spPr bwMode="auto">
          <a:xfrm>
            <a:off x="2819400" y="990600"/>
            <a:ext cx="2842522" cy="1700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mort, </a:t>
            </a:r>
            <a:r>
              <a:rPr lang="en-US" dirty="0" err="1"/>
              <a:t>mori</a:t>
            </a:r>
            <a:r>
              <a:rPr lang="en-US" dirty="0"/>
              <a:t>, </a:t>
            </a:r>
            <a:r>
              <a:rPr lang="en-US" dirty="0" err="1"/>
              <a:t>mors</a:t>
            </a:r>
            <a:endParaRPr lang="en-US" dirty="0">
              <a:solidFill>
                <a:schemeClr val="tx2"/>
              </a:solidFill>
            </a:endParaRPr>
          </a:p>
        </p:txBody>
      </p:sp>
      <p:sp>
        <p:nvSpPr>
          <p:cNvPr id="3" name="Text Placeholder 2"/>
          <p:cNvSpPr>
            <a:spLocks noGrp="1"/>
          </p:cNvSpPr>
          <p:nvPr>
            <p:ph type="body" sz="quarter" idx="10"/>
          </p:nvPr>
        </p:nvSpPr>
        <p:spPr>
          <a:xfrm>
            <a:off x="228600" y="2743200"/>
            <a:ext cx="8763000" cy="3886200"/>
          </a:xfrm>
        </p:spPr>
        <p:txBody>
          <a:bodyPr>
            <a:normAutofit fontScale="77500" lnSpcReduction="20000"/>
          </a:bodyPr>
          <a:lstStyle/>
          <a:p>
            <a:pPr>
              <a:buNone/>
            </a:pPr>
            <a:r>
              <a:rPr lang="en-US" b="1" u="sng" dirty="0" smtClean="0"/>
              <a:t>Positive/Negative Questions: </a:t>
            </a:r>
            <a:r>
              <a:rPr lang="en-US" dirty="0" smtClean="0"/>
              <a:t> </a:t>
            </a:r>
          </a:p>
          <a:p>
            <a:r>
              <a:rPr lang="en-US" sz="2800" dirty="0" smtClean="0"/>
              <a:t>Do the following words use “</a:t>
            </a:r>
            <a:r>
              <a:rPr lang="en-US" sz="2800" b="1" i="1" dirty="0" smtClean="0">
                <a:solidFill>
                  <a:srgbClr val="33CCFF"/>
                </a:solidFill>
              </a:rPr>
              <a:t>mort, </a:t>
            </a:r>
            <a:r>
              <a:rPr lang="en-US" sz="2800" b="1" i="1" dirty="0" err="1" smtClean="0">
                <a:solidFill>
                  <a:srgbClr val="33CCFF"/>
                </a:solidFill>
              </a:rPr>
              <a:t>mori</a:t>
            </a:r>
            <a:r>
              <a:rPr lang="en-US" sz="2800" b="1" i="1" dirty="0" smtClean="0">
                <a:solidFill>
                  <a:srgbClr val="33CCFF"/>
                </a:solidFill>
              </a:rPr>
              <a:t>, </a:t>
            </a:r>
            <a:r>
              <a:rPr lang="en-US" sz="2800" b="1" i="1" dirty="0" smtClean="0"/>
              <a:t>or</a:t>
            </a:r>
            <a:r>
              <a:rPr lang="en-US" sz="2800" b="1" i="1" dirty="0" smtClean="0">
                <a:solidFill>
                  <a:srgbClr val="33CCFF"/>
                </a:solidFill>
              </a:rPr>
              <a:t> </a:t>
            </a:r>
            <a:r>
              <a:rPr lang="en-US" sz="2800" b="1" i="1" dirty="0" err="1" smtClean="0">
                <a:solidFill>
                  <a:srgbClr val="33CCFF"/>
                </a:solidFill>
              </a:rPr>
              <a:t>mors</a:t>
            </a:r>
            <a:r>
              <a:rPr lang="en-US" sz="2800" dirty="0" smtClean="0"/>
              <a:t>?” Answer “</a:t>
            </a:r>
            <a:r>
              <a:rPr lang="en-US" sz="2800" b="1" dirty="0" smtClean="0">
                <a:solidFill>
                  <a:srgbClr val="33CCFF"/>
                </a:solidFill>
              </a:rPr>
              <a:t>Yes</a:t>
            </a:r>
            <a:r>
              <a:rPr lang="en-US" sz="2800" dirty="0" smtClean="0"/>
              <a:t>” or “</a:t>
            </a:r>
            <a:r>
              <a:rPr lang="en-US" sz="2800" b="1" dirty="0" smtClean="0">
                <a:solidFill>
                  <a:srgbClr val="33CCFF"/>
                </a:solidFill>
              </a:rPr>
              <a:t>No</a:t>
            </a:r>
            <a:r>
              <a:rPr lang="en-US" sz="2800" dirty="0" smtClean="0"/>
              <a:t>”</a:t>
            </a:r>
          </a:p>
          <a:p>
            <a:pPr lvl="1"/>
            <a:r>
              <a:rPr lang="en-US" b="1" dirty="0" smtClean="0">
                <a:solidFill>
                  <a:srgbClr val="33CCFF"/>
                </a:solidFill>
              </a:rPr>
              <a:t>Mortality</a:t>
            </a:r>
          </a:p>
          <a:p>
            <a:pPr lvl="2"/>
            <a:r>
              <a:rPr lang="en-US" dirty="0" smtClean="0"/>
              <a:t>the condition of being human and having to die; </a:t>
            </a:r>
            <a:r>
              <a:rPr lang="en-US" i="1" dirty="0" smtClean="0"/>
              <a:t>also</a:t>
            </a:r>
            <a:r>
              <a:rPr lang="en-US" b="1" dirty="0" smtClean="0"/>
              <a:t> mortality rate</a:t>
            </a:r>
            <a:r>
              <a:rPr lang="en-US" dirty="0" smtClean="0"/>
              <a:t> the number of deaths during a particular period of time among a particular type or group of people</a:t>
            </a:r>
          </a:p>
          <a:p>
            <a:pPr lvl="1"/>
            <a:r>
              <a:rPr lang="en-US" b="1" dirty="0" smtClean="0">
                <a:solidFill>
                  <a:srgbClr val="33CCFF"/>
                </a:solidFill>
              </a:rPr>
              <a:t>Moveable</a:t>
            </a:r>
          </a:p>
          <a:p>
            <a:pPr lvl="1"/>
            <a:r>
              <a:rPr lang="en-US" b="1" dirty="0" smtClean="0">
                <a:solidFill>
                  <a:srgbClr val="33CCFF"/>
                </a:solidFill>
              </a:rPr>
              <a:t>Remorse</a:t>
            </a:r>
          </a:p>
          <a:p>
            <a:pPr lvl="2"/>
            <a:r>
              <a:rPr lang="en-US" dirty="0" smtClean="0"/>
              <a:t>a strong feeling of being sorry that you have done something very bad </a:t>
            </a:r>
          </a:p>
          <a:p>
            <a:pPr lvl="1"/>
            <a:r>
              <a:rPr lang="en-US" b="1" dirty="0" smtClean="0">
                <a:solidFill>
                  <a:srgbClr val="33CCFF"/>
                </a:solidFill>
              </a:rPr>
              <a:t>Mortician</a:t>
            </a:r>
          </a:p>
          <a:p>
            <a:pPr lvl="2"/>
            <a:r>
              <a:rPr lang="en-US" dirty="0" smtClean="0"/>
              <a:t>someone whose job is to arrange funerals and prepare bodies to be buried</a:t>
            </a:r>
          </a:p>
          <a:p>
            <a:pPr lvl="1"/>
            <a:r>
              <a:rPr lang="en-US" b="1" dirty="0" smtClean="0">
                <a:solidFill>
                  <a:srgbClr val="33CCFF"/>
                </a:solidFill>
              </a:rPr>
              <a:t>Monopoly</a:t>
            </a:r>
          </a:p>
          <a:p>
            <a:pPr lvl="1"/>
            <a:r>
              <a:rPr lang="en-US" b="1" dirty="0" smtClean="0">
                <a:solidFill>
                  <a:srgbClr val="33CCFF"/>
                </a:solidFill>
              </a:rPr>
              <a:t>Mortify</a:t>
            </a:r>
          </a:p>
          <a:p>
            <a:pPr lvl="2"/>
            <a:r>
              <a:rPr lang="en-US" dirty="0" smtClean="0"/>
              <a:t>to cause someone to feel extremely embarrassed or ashamed</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334000" y="1219200"/>
            <a:ext cx="2057400" cy="1354217"/>
          </a:xfrm>
          <a:prstGeom prst="rect">
            <a:avLst/>
          </a:prstGeom>
          <a:noFill/>
        </p:spPr>
        <p:txBody>
          <a:bodyPr wrap="square" rtlCol="0">
            <a:spAutoFit/>
          </a:bodyPr>
          <a:lstStyle/>
          <a:p>
            <a:r>
              <a:rPr lang="en-US" sz="1600" dirty="0" smtClean="0"/>
              <a:t>As humans, we are </a:t>
            </a:r>
            <a:r>
              <a:rPr lang="en-US" sz="1600" b="1" i="1" dirty="0" smtClean="0">
                <a:solidFill>
                  <a:srgbClr val="33CCFF"/>
                </a:solidFill>
              </a:rPr>
              <a:t>mortal</a:t>
            </a:r>
            <a:r>
              <a:rPr lang="en-US" sz="1600" dirty="0" smtClean="0"/>
              <a:t>, which means that we are </a:t>
            </a:r>
            <a:r>
              <a:rPr lang="en-US" sz="1600" i="1" dirty="0" smtClean="0"/>
              <a:t>not</a:t>
            </a:r>
            <a:r>
              <a:rPr lang="en-US" sz="1600" dirty="0" smtClean="0"/>
              <a:t> able to live forever.</a:t>
            </a:r>
          </a:p>
          <a:p>
            <a:endParaRPr lang="en-US" dirty="0"/>
          </a:p>
        </p:txBody>
      </p:sp>
      <p:pic>
        <p:nvPicPr>
          <p:cNvPr id="9" name="Picture 8" descr="C:\Documents and Settings\jgalvan\Local Settings\Temporary Internet Files\Content.IE5\H45MDZ5D\MC900332900[1].wmf"/>
          <p:cNvPicPr/>
          <p:nvPr/>
        </p:nvPicPr>
        <p:blipFill>
          <a:blip r:embed="rId4" cstate="print"/>
          <a:stretch>
            <a:fillRect/>
          </a:stretch>
        </p:blipFill>
        <p:spPr bwMode="auto">
          <a:xfrm>
            <a:off x="2667000" y="990600"/>
            <a:ext cx="2613922"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mort, </a:t>
            </a:r>
            <a:r>
              <a:rPr lang="en-US" dirty="0" err="1"/>
              <a:t>mori</a:t>
            </a:r>
            <a:r>
              <a:rPr lang="en-US" dirty="0"/>
              <a:t>, </a:t>
            </a:r>
            <a:r>
              <a:rPr lang="en-US" dirty="0" err="1"/>
              <a:t>mors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smtClean="0">
                <a:solidFill>
                  <a:srgbClr val="33CCFF"/>
                </a:solidFill>
              </a:rPr>
              <a:t>mort, </a:t>
            </a:r>
            <a:r>
              <a:rPr lang="en-US" b="1" dirty="0" err="1" smtClean="0">
                <a:solidFill>
                  <a:srgbClr val="33CCFF"/>
                </a:solidFill>
              </a:rPr>
              <a:t>mori</a:t>
            </a:r>
            <a:r>
              <a:rPr lang="en-US" b="1" dirty="0" smtClean="0">
                <a:solidFill>
                  <a:srgbClr val="33CCFF"/>
                </a:solidFill>
              </a:rPr>
              <a:t>, or </a:t>
            </a:r>
            <a:r>
              <a:rPr lang="en-US" b="1" dirty="0" err="1" smtClean="0">
                <a:solidFill>
                  <a:srgbClr val="33CCFF"/>
                </a:solidFill>
              </a:rPr>
              <a:t>mors</a:t>
            </a:r>
            <a:r>
              <a:rPr lang="en-US" b="1" dirty="0" smtClean="0"/>
              <a:t>”</a:t>
            </a:r>
            <a:endParaRPr lang="en-US" dirty="0" smtClean="0"/>
          </a:p>
          <a:p>
            <a:pPr lvl="1"/>
            <a:r>
              <a:rPr lang="en-US" b="1" dirty="0" smtClean="0"/>
              <a:t>Another option: Use your dictionary to find 3 words using “</a:t>
            </a:r>
            <a:r>
              <a:rPr lang="en-US" b="1" dirty="0" smtClean="0">
                <a:solidFill>
                  <a:srgbClr val="33CCFF"/>
                </a:solidFill>
              </a:rPr>
              <a:t>mort</a:t>
            </a:r>
            <a:r>
              <a:rPr lang="en-US" b="1" dirty="0" smtClean="0"/>
              <a:t>, </a:t>
            </a:r>
            <a:r>
              <a:rPr lang="en-US" b="1" dirty="0" err="1" smtClean="0">
                <a:solidFill>
                  <a:srgbClr val="33CCFF"/>
                </a:solidFill>
              </a:rPr>
              <a:t>mori</a:t>
            </a:r>
            <a:r>
              <a:rPr lang="en-US" b="1" dirty="0" smtClean="0"/>
              <a:t>, or </a:t>
            </a:r>
            <a:r>
              <a:rPr lang="en-US" b="1" dirty="0" err="1" smtClean="0">
                <a:solidFill>
                  <a:srgbClr val="33CCFF"/>
                </a:solidFill>
              </a:rPr>
              <a:t>mors</a:t>
            </a:r>
            <a:r>
              <a:rPr lang="en-US" b="1" dirty="0" smtClean="0"/>
              <a:t>”</a:t>
            </a:r>
            <a:endParaRPr lang="en-US" dirty="0" smtClean="0"/>
          </a:p>
          <a:p>
            <a:pPr lvl="1"/>
            <a:r>
              <a:rPr lang="en-US" dirty="0" smtClean="0"/>
              <a:t>Example: “</a:t>
            </a:r>
            <a:r>
              <a:rPr lang="en-US" b="1" dirty="0" smtClean="0">
                <a:solidFill>
                  <a:srgbClr val="33CCFF"/>
                </a:solidFill>
              </a:rPr>
              <a:t>mortal</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8" name="TextBox 7"/>
          <p:cNvSpPr txBox="1"/>
          <p:nvPr/>
        </p:nvSpPr>
        <p:spPr>
          <a:xfrm>
            <a:off x="5257800" y="1600200"/>
            <a:ext cx="1905000" cy="1600438"/>
          </a:xfrm>
          <a:prstGeom prst="rect">
            <a:avLst/>
          </a:prstGeom>
          <a:noFill/>
        </p:spPr>
        <p:txBody>
          <a:bodyPr wrap="square" rtlCol="0">
            <a:spAutoFit/>
          </a:bodyPr>
          <a:lstStyle/>
          <a:p>
            <a:r>
              <a:rPr lang="en-US" sz="1600" dirty="0" smtClean="0"/>
              <a:t>As humans, we are </a:t>
            </a:r>
            <a:r>
              <a:rPr lang="en-US" sz="1600" b="1" i="1" dirty="0" smtClean="0">
                <a:solidFill>
                  <a:srgbClr val="33CCFF"/>
                </a:solidFill>
              </a:rPr>
              <a:t>mortal</a:t>
            </a:r>
            <a:r>
              <a:rPr lang="en-US" sz="1600" dirty="0" smtClean="0"/>
              <a:t>, which means that we are </a:t>
            </a:r>
            <a:r>
              <a:rPr lang="en-US" sz="1600" i="1" dirty="0" smtClean="0"/>
              <a:t>not</a:t>
            </a:r>
            <a:r>
              <a:rPr lang="en-US" sz="1600" dirty="0" smtClean="0"/>
              <a:t> able to live forever.</a:t>
            </a:r>
          </a:p>
          <a:p>
            <a:endParaRPr lang="en-US" dirty="0"/>
          </a:p>
        </p:txBody>
      </p:sp>
      <p:pic>
        <p:nvPicPr>
          <p:cNvPr id="9" name="Picture 8" descr="C:\Documents and Settings\jgalvan\Local Settings\Temporary Internet Files\Content.IE5\H45MDZ5D\MC900332900[1].wmf"/>
          <p:cNvPicPr/>
          <p:nvPr/>
        </p:nvPicPr>
        <p:blipFill>
          <a:blip r:embed="rId4" cstate="print"/>
          <a:stretch>
            <a:fillRect/>
          </a:stretch>
        </p:blipFill>
        <p:spPr bwMode="auto">
          <a:xfrm>
            <a:off x="2362200" y="1371600"/>
            <a:ext cx="2842522"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spir</a:t>
            </a:r>
            <a:r>
              <a:rPr lang="en-US" dirty="0" smtClean="0"/>
              <a:t>, spire</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breath</a:t>
            </a:r>
          </a:p>
          <a:p>
            <a:r>
              <a:rPr lang="en-US" i="1" u="sng" dirty="0" smtClean="0"/>
              <a:t>Example</a:t>
            </a:r>
            <a:r>
              <a:rPr lang="en-US" i="1" dirty="0" smtClean="0"/>
              <a:t>:  People who work with hazardous chemicals must wear a </a:t>
            </a:r>
            <a:r>
              <a:rPr lang="en-US" b="1" i="1" u="sng" dirty="0" smtClean="0">
                <a:solidFill>
                  <a:srgbClr val="33CCFF"/>
                </a:solidFill>
              </a:rPr>
              <a:t>respirator</a:t>
            </a:r>
            <a:r>
              <a:rPr lang="en-US" i="1" dirty="0" smtClean="0"/>
              <a:t> in order to prevent the inhalation of toxic gas.</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spir</a:t>
            </a:r>
            <a:r>
              <a:rPr lang="en-US" dirty="0" smtClean="0"/>
              <a:t>, spire</a:t>
            </a: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77500" lnSpcReduction="20000"/>
          </a:bodyPr>
          <a:lstStyle/>
          <a:p>
            <a:r>
              <a:rPr lang="en-US" b="1" u="sng" dirty="0" smtClean="0"/>
              <a:t>Examples:</a:t>
            </a:r>
            <a:r>
              <a:rPr lang="en-US" dirty="0" smtClean="0"/>
              <a:t>  </a:t>
            </a:r>
          </a:p>
          <a:p>
            <a:pPr lvl="1"/>
            <a:r>
              <a:rPr lang="en-US" b="1" dirty="0" smtClean="0">
                <a:solidFill>
                  <a:srgbClr val="33CCFF"/>
                </a:solidFill>
              </a:rPr>
              <a:t>Respirator	</a:t>
            </a:r>
          </a:p>
          <a:p>
            <a:pPr lvl="2"/>
            <a:r>
              <a:rPr lang="en-US" dirty="0" smtClean="0"/>
              <a:t>A piece of equipment that you wear over your nose and mouth to help you breathe in a place where there is harmful gas, smoke etc; Also, a piece of equipment that pumps air in and out of someone's lungs if they are too ill or weak to breathe</a:t>
            </a:r>
          </a:p>
          <a:p>
            <a:pPr lvl="1"/>
            <a:r>
              <a:rPr lang="en-US" b="1" dirty="0" smtClean="0">
                <a:solidFill>
                  <a:srgbClr val="33CCFF"/>
                </a:solidFill>
              </a:rPr>
              <a:t>Spirit</a:t>
            </a:r>
          </a:p>
          <a:p>
            <a:pPr lvl="2"/>
            <a:r>
              <a:rPr lang="en-US" dirty="0" smtClean="0"/>
              <a:t>the qualities that make someone live the way they do, and make them different from other people; the part of someone that you cannot see, that consists of the qualities that make up their character, which many people believe continues to live after the person has died </a:t>
            </a:r>
          </a:p>
          <a:p>
            <a:pPr lvl="1"/>
            <a:r>
              <a:rPr lang="en-US" b="1" dirty="0" smtClean="0">
                <a:solidFill>
                  <a:srgbClr val="33CCFF"/>
                </a:solidFill>
              </a:rPr>
              <a:t>Perspire</a:t>
            </a:r>
          </a:p>
          <a:p>
            <a:pPr lvl="2"/>
            <a:r>
              <a:rPr lang="en-US" dirty="0" smtClean="0"/>
              <a:t>if you perspire, parts of your body become wet, especially because you are hot or have been doing hard work (sweat)</a:t>
            </a:r>
          </a:p>
          <a:p>
            <a:pPr lvl="1"/>
            <a:r>
              <a:rPr lang="en-US" b="1" dirty="0" smtClean="0">
                <a:solidFill>
                  <a:srgbClr val="33CCFF"/>
                </a:solidFill>
              </a:rPr>
              <a:t>Inspire</a:t>
            </a:r>
          </a:p>
          <a:p>
            <a:pPr lvl="2"/>
            <a:r>
              <a:rPr lang="en-US" dirty="0" smtClean="0"/>
              <a:t>to encourage someone by making them feel confident and eager to do something; to give someone the idea for something, especially a story, painting, poem etc.</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81600" y="1143000"/>
            <a:ext cx="3657600" cy="830997"/>
          </a:xfrm>
          <a:prstGeom prst="rect">
            <a:avLst/>
          </a:prstGeom>
          <a:noFill/>
        </p:spPr>
        <p:txBody>
          <a:bodyPr wrap="square" rtlCol="0">
            <a:spAutoFit/>
          </a:bodyPr>
          <a:lstStyle/>
          <a:p>
            <a:r>
              <a:rPr lang="en-US" sz="1600" i="1" dirty="0" smtClean="0"/>
              <a:t>People who work with hazardous chemicals must wear a </a:t>
            </a:r>
            <a:r>
              <a:rPr lang="en-US" sz="1600" b="1" i="1" dirty="0" smtClean="0">
                <a:solidFill>
                  <a:srgbClr val="33CCFF"/>
                </a:solidFill>
              </a:rPr>
              <a:t>respirator</a:t>
            </a:r>
            <a:r>
              <a:rPr lang="en-US" sz="1600" i="1" dirty="0" smtClean="0"/>
              <a:t> in order to prevent the inhalation of toxic gas.</a:t>
            </a:r>
            <a:endParaRPr lang="en-US" dirty="0"/>
          </a:p>
        </p:txBody>
      </p:sp>
      <p:pic>
        <p:nvPicPr>
          <p:cNvPr id="7" name="Picture 6" descr="C:\Documents and Settings\jgalvan\Local Settings\Temporary Internet Files\Content.IE5\H45MDZ5D\MC900157359[1].wmf"/>
          <p:cNvPicPr/>
          <p:nvPr/>
        </p:nvPicPr>
        <p:blipFill>
          <a:blip r:embed="rId4" cstate="print"/>
          <a:stretch>
            <a:fillRect/>
          </a:stretch>
        </p:blipFill>
        <p:spPr bwMode="auto">
          <a:xfrm>
            <a:off x="2743200" y="685800"/>
            <a:ext cx="243988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spir</a:t>
            </a:r>
            <a:r>
              <a:rPr lang="en-US" dirty="0" smtClean="0"/>
              <a:t>, spire</a:t>
            </a:r>
            <a:endParaRPr lang="en-US" dirty="0">
              <a:solidFill>
                <a:schemeClr val="tx2"/>
              </a:solidFill>
            </a:endParaRPr>
          </a:p>
        </p:txBody>
      </p:sp>
      <p:sp>
        <p:nvSpPr>
          <p:cNvPr id="3" name="Text Placeholder 2"/>
          <p:cNvSpPr>
            <a:spLocks noGrp="1"/>
          </p:cNvSpPr>
          <p:nvPr>
            <p:ph type="body" sz="quarter" idx="10"/>
          </p:nvPr>
        </p:nvSpPr>
        <p:spPr>
          <a:xfrm>
            <a:off x="304800" y="1828800"/>
            <a:ext cx="8610600" cy="4800600"/>
          </a:xfrm>
        </p:spPr>
        <p:txBody>
          <a:bodyPr>
            <a:normAutofit fontScale="85000" lnSpcReduction="10000"/>
          </a:bodyPr>
          <a:lstStyle/>
          <a:p>
            <a:endParaRPr lang="en-US" dirty="0" smtClean="0"/>
          </a:p>
          <a:p>
            <a:endParaRPr lang="en-US" dirty="0" smtClean="0"/>
          </a:p>
          <a:p>
            <a:pPr>
              <a:buNone/>
            </a:pPr>
            <a:r>
              <a:rPr lang="en-US" b="1" u="sng" dirty="0" smtClean="0"/>
              <a:t>Positive/Negative Questions: </a:t>
            </a:r>
            <a:r>
              <a:rPr lang="en-US" dirty="0" smtClean="0"/>
              <a:t> </a:t>
            </a:r>
          </a:p>
          <a:p>
            <a:r>
              <a:rPr lang="en-US" sz="2800" dirty="0" smtClean="0"/>
              <a:t>Do the following words use “</a:t>
            </a:r>
            <a:r>
              <a:rPr lang="en-US" sz="2800" b="1" i="1" dirty="0" err="1" smtClean="0">
                <a:solidFill>
                  <a:srgbClr val="33CCFF"/>
                </a:solidFill>
              </a:rPr>
              <a:t>spir</a:t>
            </a:r>
            <a:r>
              <a:rPr lang="en-US" sz="2800" b="1" i="1" dirty="0" smtClean="0">
                <a:solidFill>
                  <a:srgbClr val="33CCFF"/>
                </a:solidFill>
              </a:rPr>
              <a:t> </a:t>
            </a:r>
            <a:r>
              <a:rPr lang="en-US" sz="2800" b="1" i="1" dirty="0" smtClean="0"/>
              <a:t>or</a:t>
            </a:r>
            <a:r>
              <a:rPr lang="en-US" sz="2800" b="1" i="1" dirty="0" smtClean="0">
                <a:solidFill>
                  <a:srgbClr val="33CCFF"/>
                </a:solidFill>
              </a:rPr>
              <a:t> spire</a:t>
            </a:r>
            <a:r>
              <a:rPr lang="en-US" sz="2800" dirty="0" smtClean="0"/>
              <a:t>?” Answer “</a:t>
            </a:r>
            <a:r>
              <a:rPr lang="en-US" sz="2800" b="1" dirty="0" smtClean="0">
                <a:solidFill>
                  <a:srgbClr val="33CCFF"/>
                </a:solidFill>
              </a:rPr>
              <a:t>Yes</a:t>
            </a:r>
            <a:r>
              <a:rPr lang="en-US" sz="2800" dirty="0" smtClean="0"/>
              <a:t>” or “</a:t>
            </a:r>
            <a:r>
              <a:rPr lang="en-US" sz="2800" b="1" dirty="0" smtClean="0">
                <a:solidFill>
                  <a:srgbClr val="33CCFF"/>
                </a:solidFill>
              </a:rPr>
              <a:t>No</a:t>
            </a:r>
            <a:r>
              <a:rPr lang="en-US" sz="2800" dirty="0" smtClean="0"/>
              <a:t>”</a:t>
            </a:r>
          </a:p>
          <a:p>
            <a:pPr lvl="1"/>
            <a:r>
              <a:rPr lang="en-US" b="1" dirty="0" smtClean="0">
                <a:solidFill>
                  <a:srgbClr val="33CCFF"/>
                </a:solidFill>
              </a:rPr>
              <a:t>Aspire</a:t>
            </a:r>
          </a:p>
          <a:p>
            <a:pPr lvl="2"/>
            <a:r>
              <a:rPr lang="en-US" dirty="0" smtClean="0"/>
              <a:t>to desire and work towards achieving something important</a:t>
            </a:r>
          </a:p>
          <a:p>
            <a:pPr lvl="1"/>
            <a:r>
              <a:rPr lang="en-US" b="1" dirty="0" smtClean="0">
                <a:solidFill>
                  <a:srgbClr val="33CCFF"/>
                </a:solidFill>
              </a:rPr>
              <a:t>Response</a:t>
            </a:r>
          </a:p>
          <a:p>
            <a:pPr lvl="1"/>
            <a:r>
              <a:rPr lang="en-US" b="1" dirty="0" smtClean="0">
                <a:solidFill>
                  <a:srgbClr val="33CCFF"/>
                </a:solidFill>
              </a:rPr>
              <a:t>Respiration</a:t>
            </a:r>
          </a:p>
          <a:p>
            <a:pPr lvl="2"/>
            <a:r>
              <a:rPr lang="en-US" dirty="0" smtClean="0"/>
              <a:t>the process of breathing</a:t>
            </a:r>
          </a:p>
          <a:p>
            <a:pPr lvl="1"/>
            <a:r>
              <a:rPr lang="en-US" b="1" dirty="0" smtClean="0">
                <a:solidFill>
                  <a:srgbClr val="33CCFF"/>
                </a:solidFill>
              </a:rPr>
              <a:t>Sport</a:t>
            </a:r>
          </a:p>
          <a:p>
            <a:pPr lvl="1"/>
            <a:r>
              <a:rPr lang="en-US" b="1" dirty="0" smtClean="0">
                <a:solidFill>
                  <a:srgbClr val="33CCFF"/>
                </a:solidFill>
              </a:rPr>
              <a:t>Expire</a:t>
            </a:r>
          </a:p>
          <a:p>
            <a:pPr lvl="2"/>
            <a:r>
              <a:rPr lang="en-US" dirty="0" smtClean="0"/>
              <a:t>if an official document expires, it can no longer be legally used; if a period of time when someone has a particular position of authority expires, it ends; if someone expires, they die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81600" y="1066800"/>
            <a:ext cx="3657600" cy="830997"/>
          </a:xfrm>
          <a:prstGeom prst="rect">
            <a:avLst/>
          </a:prstGeom>
          <a:noFill/>
        </p:spPr>
        <p:txBody>
          <a:bodyPr wrap="square" rtlCol="0">
            <a:spAutoFit/>
          </a:bodyPr>
          <a:lstStyle/>
          <a:p>
            <a:r>
              <a:rPr lang="en-US" sz="1600" i="1" dirty="0" smtClean="0"/>
              <a:t>People who work with hazardous chemicals must wear a </a:t>
            </a:r>
            <a:r>
              <a:rPr lang="en-US" sz="1600" b="1" i="1" dirty="0" smtClean="0">
                <a:solidFill>
                  <a:srgbClr val="33CCFF"/>
                </a:solidFill>
              </a:rPr>
              <a:t>respirator</a:t>
            </a:r>
            <a:r>
              <a:rPr lang="en-US" sz="1600" i="1" dirty="0" smtClean="0"/>
              <a:t> in order to prevent the inhalation of toxic gas.</a:t>
            </a:r>
            <a:endParaRPr lang="en-US" dirty="0"/>
          </a:p>
        </p:txBody>
      </p:sp>
      <p:pic>
        <p:nvPicPr>
          <p:cNvPr id="7" name="Picture 6" descr="C:\Documents and Settings\jgalvan\Local Settings\Temporary Internet Files\Content.IE5\H45MDZ5D\MC900157359[1].wmf"/>
          <p:cNvPicPr/>
          <p:nvPr/>
        </p:nvPicPr>
        <p:blipFill>
          <a:blip r:embed="rId4" cstate="print"/>
          <a:stretch>
            <a:fillRect/>
          </a:stretch>
        </p:blipFill>
        <p:spPr bwMode="auto">
          <a:xfrm>
            <a:off x="2667000" y="609600"/>
            <a:ext cx="2516085"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spir</a:t>
            </a:r>
            <a:r>
              <a:rPr lang="en-US" dirty="0" smtClean="0"/>
              <a:t>, spire</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spir</a:t>
            </a:r>
            <a:r>
              <a:rPr lang="en-US" b="1" dirty="0" smtClean="0">
                <a:solidFill>
                  <a:srgbClr val="33CCFF"/>
                </a:solidFill>
              </a:rPr>
              <a:t> </a:t>
            </a:r>
            <a:r>
              <a:rPr lang="en-US" b="1" dirty="0" smtClean="0"/>
              <a:t>or</a:t>
            </a:r>
            <a:r>
              <a:rPr lang="en-US" b="1" dirty="0" smtClean="0">
                <a:solidFill>
                  <a:srgbClr val="33CCFF"/>
                </a:solidFill>
              </a:rPr>
              <a:t> spire</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spir</a:t>
            </a:r>
            <a:r>
              <a:rPr lang="en-US" b="1" dirty="0" smtClean="0">
                <a:solidFill>
                  <a:srgbClr val="33CCFF"/>
                </a:solidFill>
              </a:rPr>
              <a:t> </a:t>
            </a:r>
            <a:r>
              <a:rPr lang="en-US" b="1" dirty="0" smtClean="0"/>
              <a:t>or</a:t>
            </a:r>
            <a:r>
              <a:rPr lang="en-US" b="1" dirty="0" smtClean="0">
                <a:solidFill>
                  <a:srgbClr val="33CCFF"/>
                </a:solidFill>
              </a:rPr>
              <a:t> spire</a:t>
            </a:r>
            <a:r>
              <a:rPr lang="en-US" b="1" dirty="0" smtClean="0"/>
              <a:t>”</a:t>
            </a:r>
            <a:endParaRPr lang="en-US" dirty="0" smtClean="0"/>
          </a:p>
          <a:p>
            <a:pPr lvl="1"/>
            <a:r>
              <a:rPr lang="en-US" dirty="0" smtClean="0"/>
              <a:t>Example: “</a:t>
            </a:r>
            <a:r>
              <a:rPr lang="en-US" b="1" dirty="0" smtClean="0">
                <a:solidFill>
                  <a:srgbClr val="33CCFF"/>
                </a:solidFill>
              </a:rPr>
              <a:t>respirator</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4800600" y="1828800"/>
            <a:ext cx="3657600" cy="830997"/>
          </a:xfrm>
          <a:prstGeom prst="rect">
            <a:avLst/>
          </a:prstGeom>
          <a:noFill/>
        </p:spPr>
        <p:txBody>
          <a:bodyPr wrap="square" rtlCol="0">
            <a:spAutoFit/>
          </a:bodyPr>
          <a:lstStyle/>
          <a:p>
            <a:r>
              <a:rPr lang="en-US" sz="1600" i="1" dirty="0" smtClean="0"/>
              <a:t>People who work with hazardous chemicals must wear a </a:t>
            </a:r>
            <a:r>
              <a:rPr lang="en-US" sz="1600" b="1" i="1" dirty="0" smtClean="0">
                <a:solidFill>
                  <a:srgbClr val="33CCFF"/>
                </a:solidFill>
              </a:rPr>
              <a:t>respirator</a:t>
            </a:r>
            <a:r>
              <a:rPr lang="en-US" sz="1600" i="1" dirty="0" smtClean="0"/>
              <a:t> in order to prevent the inhalation of toxic gas.</a:t>
            </a:r>
            <a:endParaRPr lang="en-US" dirty="0"/>
          </a:p>
        </p:txBody>
      </p:sp>
      <p:pic>
        <p:nvPicPr>
          <p:cNvPr id="8" name="Picture 7" descr="C:\Documents and Settings\jgalvan\Local Settings\Temporary Internet Files\Content.IE5\H45MDZ5D\MC900157359[1].wmf"/>
          <p:cNvPicPr/>
          <p:nvPr/>
        </p:nvPicPr>
        <p:blipFill>
          <a:blip r:embed="rId4" cstate="print"/>
          <a:stretch>
            <a:fillRect/>
          </a:stretch>
        </p:blipFill>
        <p:spPr bwMode="auto">
          <a:xfrm>
            <a:off x="2209800" y="1219200"/>
            <a:ext cx="2592285"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judi</a:t>
            </a:r>
            <a:r>
              <a:rPr lang="en-US" dirty="0"/>
              <a:t>, </a:t>
            </a:r>
            <a:r>
              <a:rPr lang="en-US" dirty="0" err="1"/>
              <a:t>judic</a:t>
            </a:r>
            <a:r>
              <a:rPr lang="en-US" dirty="0"/>
              <a:t> &amp; </a:t>
            </a:r>
            <a:r>
              <a:rPr lang="en-US" dirty="0" err="1"/>
              <a:t>jud</a:t>
            </a:r>
            <a:r>
              <a:rPr lang="en-US" dirty="0"/>
              <a:t/>
            </a:r>
            <a:br>
              <a:rPr lang="en-US" dirty="0"/>
            </a:b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One who gives an opinion, judge</a:t>
            </a:r>
            <a:endParaRPr lang="en-US" dirty="0" smtClean="0"/>
          </a:p>
          <a:p>
            <a:r>
              <a:rPr lang="en-US" i="1" u="sng" dirty="0" smtClean="0"/>
              <a:t>Example</a:t>
            </a:r>
            <a:r>
              <a:rPr lang="en-US" i="1" dirty="0" smtClean="0"/>
              <a:t>:  A </a:t>
            </a:r>
            <a:r>
              <a:rPr lang="en-US" b="1" i="1" u="sng" dirty="0" smtClean="0">
                <a:solidFill>
                  <a:srgbClr val="33CCFF"/>
                </a:solidFill>
              </a:rPr>
              <a:t>judge</a:t>
            </a:r>
            <a:r>
              <a:rPr lang="en-US" i="1" dirty="0" smtClean="0"/>
              <a:t> is </a:t>
            </a:r>
            <a:r>
              <a:rPr lang="en-US" dirty="0" smtClean="0"/>
              <a:t>the official in control of a court who decides how criminals should be punished</a:t>
            </a:r>
            <a:r>
              <a:rPr lang="en-US" i="1" dirty="0" smtClean="0"/>
              <a:t>.</a:t>
            </a:r>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judi</a:t>
            </a:r>
            <a:r>
              <a:rPr lang="en-US" dirty="0"/>
              <a:t>, </a:t>
            </a:r>
            <a:r>
              <a:rPr lang="en-US" dirty="0" err="1"/>
              <a:t>judic</a:t>
            </a:r>
            <a:r>
              <a:rPr lang="en-US" dirty="0"/>
              <a:t> &amp; </a:t>
            </a:r>
            <a:r>
              <a:rPr lang="en-US" dirty="0" err="1"/>
              <a:t>jud</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09800"/>
            <a:ext cx="8839200" cy="4495800"/>
          </a:xfrm>
        </p:spPr>
        <p:txBody>
          <a:bodyPr>
            <a:normAutofit fontScale="85000" lnSpcReduction="20000"/>
          </a:bodyPr>
          <a:lstStyle/>
          <a:p>
            <a:r>
              <a:rPr lang="en-US" b="1" u="sng" dirty="0" smtClean="0"/>
              <a:t>Examples:</a:t>
            </a:r>
            <a:r>
              <a:rPr lang="en-US" dirty="0" smtClean="0"/>
              <a:t>  </a:t>
            </a:r>
          </a:p>
          <a:p>
            <a:pPr lvl="1"/>
            <a:r>
              <a:rPr lang="en-US" b="1" dirty="0" smtClean="0">
                <a:solidFill>
                  <a:srgbClr val="33CCFF"/>
                </a:solidFill>
              </a:rPr>
              <a:t>Judge</a:t>
            </a:r>
          </a:p>
          <a:p>
            <a:pPr lvl="2"/>
            <a:r>
              <a:rPr lang="en-US" dirty="0" smtClean="0"/>
              <a:t>The official in control of a court who decides how criminals should be punished; someone who decides on the result of a competition</a:t>
            </a:r>
          </a:p>
          <a:p>
            <a:pPr lvl="2"/>
            <a:r>
              <a:rPr lang="en-US" dirty="0" smtClean="0"/>
              <a:t>to form or give an opinion about someone or something after thinking carefully about all the information you know about them</a:t>
            </a:r>
          </a:p>
          <a:p>
            <a:pPr lvl="1"/>
            <a:r>
              <a:rPr lang="en-US" b="1" dirty="0" smtClean="0">
                <a:solidFill>
                  <a:srgbClr val="33CCFF"/>
                </a:solidFill>
              </a:rPr>
              <a:t>Judgment</a:t>
            </a:r>
          </a:p>
          <a:p>
            <a:pPr lvl="2"/>
            <a:r>
              <a:rPr lang="en-US" dirty="0" smtClean="0"/>
              <a:t>an opinion that you form, especially after thinking carefully about something; the ability to make sensible decisions about what to do and when to do it; an official decision given by a judge or a court of law </a:t>
            </a:r>
          </a:p>
          <a:p>
            <a:pPr lvl="1"/>
            <a:r>
              <a:rPr lang="en-US" b="1" dirty="0" smtClean="0">
                <a:solidFill>
                  <a:srgbClr val="33CCFF"/>
                </a:solidFill>
              </a:rPr>
              <a:t>Injustice</a:t>
            </a:r>
          </a:p>
          <a:p>
            <a:pPr lvl="2"/>
            <a:r>
              <a:rPr lang="en-US" dirty="0" smtClean="0"/>
              <a:t>a situation in which people are treated very unfairly and not given their rights </a:t>
            </a:r>
          </a:p>
          <a:p>
            <a:pPr lvl="1"/>
            <a:r>
              <a:rPr lang="en-US" b="1" dirty="0" smtClean="0">
                <a:solidFill>
                  <a:srgbClr val="33CCFF"/>
                </a:solidFill>
              </a:rPr>
              <a:t>Prejudice</a:t>
            </a:r>
          </a:p>
          <a:p>
            <a:pPr lvl="2"/>
            <a:r>
              <a:rPr lang="en-US" dirty="0" smtClean="0"/>
              <a:t>an unreasonable dislike and distrust of people who are different from you in some way, especially because of their race, sex, religion etc - used to show disapproval</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410200" y="1447800"/>
            <a:ext cx="3124200" cy="830997"/>
          </a:xfrm>
          <a:prstGeom prst="rect">
            <a:avLst/>
          </a:prstGeom>
          <a:noFill/>
        </p:spPr>
        <p:txBody>
          <a:bodyPr wrap="square" rtlCol="0">
            <a:spAutoFit/>
          </a:bodyPr>
          <a:lstStyle/>
          <a:p>
            <a:r>
              <a:rPr lang="en-US" sz="1600" i="1" dirty="0" smtClean="0"/>
              <a:t>A </a:t>
            </a:r>
            <a:r>
              <a:rPr lang="en-US" sz="1600" b="1" i="1" dirty="0" smtClean="0">
                <a:solidFill>
                  <a:srgbClr val="33CCFF"/>
                </a:solidFill>
              </a:rPr>
              <a:t>judge</a:t>
            </a:r>
            <a:r>
              <a:rPr lang="en-US" sz="1600" i="1" dirty="0" smtClean="0"/>
              <a:t> is </a:t>
            </a:r>
            <a:r>
              <a:rPr lang="en-US" sz="1600" dirty="0" smtClean="0"/>
              <a:t>the official in control of a court who decides how criminals should be punished</a:t>
            </a:r>
            <a:r>
              <a:rPr lang="en-US" sz="1600" i="1" dirty="0" smtClean="0"/>
              <a:t>.</a:t>
            </a:r>
            <a:endParaRPr lang="en-US" dirty="0"/>
          </a:p>
        </p:txBody>
      </p:sp>
      <p:pic>
        <p:nvPicPr>
          <p:cNvPr id="7" name="Picture 10" descr="C:\Documents and Settings\jgalvan\Local Settings\Temporary Internet Files\Content.IE5\HIZVHV5U\0511-0709-0620-2149_Judge_With_His_Gavel_clipart_image[1].jpg"/>
          <p:cNvPicPr>
            <a:picLocks noChangeAspect="1" noChangeArrowheads="1"/>
          </p:cNvPicPr>
          <p:nvPr/>
        </p:nvPicPr>
        <p:blipFill>
          <a:blip r:embed="rId4" cstate="print"/>
          <a:stretch>
            <a:fillRect/>
          </a:stretch>
        </p:blipFill>
        <p:spPr bwMode="auto">
          <a:xfrm>
            <a:off x="3654648" y="838200"/>
            <a:ext cx="1755552" cy="1865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judi</a:t>
            </a:r>
            <a:r>
              <a:rPr lang="en-US" dirty="0"/>
              <a:t>, </a:t>
            </a:r>
            <a:r>
              <a:rPr lang="en-US" dirty="0" err="1"/>
              <a:t>judic</a:t>
            </a:r>
            <a:r>
              <a:rPr lang="en-US" dirty="0"/>
              <a:t> &amp; </a:t>
            </a:r>
            <a:r>
              <a:rPr lang="en-US" dirty="0" err="1"/>
              <a:t>jud</a:t>
            </a:r>
            <a:endParaRPr lang="en-US" dirty="0">
              <a:solidFill>
                <a:schemeClr val="tx2"/>
              </a:solidFill>
            </a:endParaRPr>
          </a:p>
        </p:txBody>
      </p:sp>
      <p:sp>
        <p:nvSpPr>
          <p:cNvPr id="3" name="Text Placeholder 2"/>
          <p:cNvSpPr>
            <a:spLocks noGrp="1"/>
          </p:cNvSpPr>
          <p:nvPr>
            <p:ph type="body" sz="quarter" idx="10"/>
          </p:nvPr>
        </p:nvSpPr>
        <p:spPr>
          <a:xfrm>
            <a:off x="228600" y="2743200"/>
            <a:ext cx="8763000" cy="3886200"/>
          </a:xfrm>
        </p:spPr>
        <p:txBody>
          <a:bodyPr>
            <a:normAutofit fontScale="85000" lnSpcReduction="20000"/>
          </a:bodyPr>
          <a:lstStyle/>
          <a:p>
            <a:endParaRPr lang="en-US" dirty="0" smtClean="0"/>
          </a:p>
          <a:p>
            <a:pPr>
              <a:buNone/>
            </a:pPr>
            <a:r>
              <a:rPr lang="en-US" b="1" u="sng" dirty="0" smtClean="0"/>
              <a:t>Positive/Negative Questions: </a:t>
            </a:r>
            <a:r>
              <a:rPr lang="en-US" dirty="0" smtClean="0"/>
              <a:t> </a:t>
            </a:r>
          </a:p>
          <a:p>
            <a:r>
              <a:rPr lang="en-US" sz="2800" dirty="0" smtClean="0"/>
              <a:t>Do the following words use “</a:t>
            </a:r>
            <a:r>
              <a:rPr lang="en-US" sz="2800" b="1" i="1" dirty="0" err="1" smtClean="0">
                <a:solidFill>
                  <a:srgbClr val="33CCFF"/>
                </a:solidFill>
              </a:rPr>
              <a:t>judi</a:t>
            </a:r>
            <a:r>
              <a:rPr lang="en-US" sz="2800" b="1" i="1" dirty="0" smtClean="0">
                <a:solidFill>
                  <a:srgbClr val="33CCFF"/>
                </a:solidFill>
              </a:rPr>
              <a:t>, </a:t>
            </a:r>
            <a:r>
              <a:rPr lang="en-US" sz="2800" b="1" i="1" dirty="0" err="1" smtClean="0">
                <a:solidFill>
                  <a:srgbClr val="33CCFF"/>
                </a:solidFill>
              </a:rPr>
              <a:t>judic</a:t>
            </a:r>
            <a:r>
              <a:rPr lang="en-US" sz="2800" b="1" i="1" dirty="0" smtClean="0">
                <a:solidFill>
                  <a:srgbClr val="33CCFF"/>
                </a:solidFill>
              </a:rPr>
              <a:t>, </a:t>
            </a:r>
            <a:r>
              <a:rPr lang="en-US" sz="2800" b="1" i="1" dirty="0" err="1" smtClean="0">
                <a:solidFill>
                  <a:srgbClr val="33CCFF"/>
                </a:solidFill>
              </a:rPr>
              <a:t>jud</a:t>
            </a:r>
            <a:r>
              <a:rPr lang="en-US" sz="2800" dirty="0" smtClean="0"/>
              <a:t>?” Answer “</a:t>
            </a:r>
            <a:r>
              <a:rPr lang="en-US" sz="2800" b="1" dirty="0" smtClean="0">
                <a:solidFill>
                  <a:srgbClr val="33CCFF"/>
                </a:solidFill>
              </a:rPr>
              <a:t>Yes</a:t>
            </a:r>
            <a:r>
              <a:rPr lang="en-US" sz="2800" dirty="0" smtClean="0"/>
              <a:t>” or “</a:t>
            </a:r>
            <a:r>
              <a:rPr lang="en-US" sz="2800" b="1" dirty="0" smtClean="0">
                <a:solidFill>
                  <a:srgbClr val="33CCFF"/>
                </a:solidFill>
              </a:rPr>
              <a:t>No</a:t>
            </a:r>
            <a:r>
              <a:rPr lang="en-US" sz="2800" dirty="0" smtClean="0"/>
              <a:t>”</a:t>
            </a:r>
          </a:p>
          <a:p>
            <a:pPr lvl="1"/>
            <a:r>
              <a:rPr lang="en-US" b="1" dirty="0" smtClean="0">
                <a:solidFill>
                  <a:srgbClr val="33CCFF"/>
                </a:solidFill>
              </a:rPr>
              <a:t>Judicial</a:t>
            </a:r>
          </a:p>
          <a:p>
            <a:pPr lvl="2"/>
            <a:r>
              <a:rPr lang="en-US" dirty="0" smtClean="0"/>
              <a:t>a colorless, odorless, highly flammable gas, the chemical element of atomic number 1. </a:t>
            </a:r>
          </a:p>
          <a:p>
            <a:pPr lvl="1"/>
            <a:r>
              <a:rPr lang="en-US" b="1" dirty="0" smtClean="0">
                <a:solidFill>
                  <a:srgbClr val="33CCFF"/>
                </a:solidFill>
              </a:rPr>
              <a:t>Juice</a:t>
            </a:r>
          </a:p>
          <a:p>
            <a:pPr lvl="1"/>
            <a:r>
              <a:rPr lang="en-US" b="1" dirty="0" smtClean="0">
                <a:solidFill>
                  <a:srgbClr val="33CCFF"/>
                </a:solidFill>
              </a:rPr>
              <a:t>Adjudicate</a:t>
            </a:r>
          </a:p>
          <a:p>
            <a:pPr lvl="2"/>
            <a:r>
              <a:rPr lang="en-US" dirty="0" smtClean="0"/>
              <a:t>to officially decide who is right in a disagreement and decide what should be done; to be the judge in a competition</a:t>
            </a:r>
          </a:p>
          <a:p>
            <a:pPr lvl="1"/>
            <a:r>
              <a:rPr lang="en-US" b="1" dirty="0" smtClean="0">
                <a:solidFill>
                  <a:srgbClr val="33CCFF"/>
                </a:solidFill>
              </a:rPr>
              <a:t>Jupiter</a:t>
            </a:r>
          </a:p>
          <a:p>
            <a:pPr lvl="1"/>
            <a:r>
              <a:rPr lang="en-US" b="1" dirty="0" smtClean="0">
                <a:solidFill>
                  <a:srgbClr val="33CCFF"/>
                </a:solidFill>
              </a:rPr>
              <a:t>Judicious</a:t>
            </a:r>
          </a:p>
          <a:p>
            <a:pPr lvl="2"/>
            <a:r>
              <a:rPr lang="en-US" dirty="0" smtClean="0"/>
              <a:t>done in a sensible and careful way</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5410200" y="1524000"/>
            <a:ext cx="3124200" cy="830997"/>
          </a:xfrm>
          <a:prstGeom prst="rect">
            <a:avLst/>
          </a:prstGeom>
          <a:noFill/>
        </p:spPr>
        <p:txBody>
          <a:bodyPr wrap="square" rtlCol="0">
            <a:spAutoFit/>
          </a:bodyPr>
          <a:lstStyle/>
          <a:p>
            <a:r>
              <a:rPr lang="en-US" sz="1600" i="1" dirty="0" smtClean="0"/>
              <a:t>A </a:t>
            </a:r>
            <a:r>
              <a:rPr lang="en-US" sz="1600" b="1" i="1" dirty="0" smtClean="0">
                <a:solidFill>
                  <a:srgbClr val="33CCFF"/>
                </a:solidFill>
              </a:rPr>
              <a:t>judge</a:t>
            </a:r>
            <a:r>
              <a:rPr lang="en-US" sz="1600" i="1" dirty="0" smtClean="0"/>
              <a:t> is </a:t>
            </a:r>
            <a:r>
              <a:rPr lang="en-US" sz="1600" dirty="0" smtClean="0"/>
              <a:t>the official in control of a court who decides how criminals should be punished</a:t>
            </a:r>
            <a:r>
              <a:rPr lang="en-US" sz="1600" i="1" dirty="0" smtClean="0"/>
              <a:t>.</a:t>
            </a:r>
            <a:endParaRPr lang="en-US" dirty="0"/>
          </a:p>
        </p:txBody>
      </p:sp>
      <p:pic>
        <p:nvPicPr>
          <p:cNvPr id="14" name="Picture 10" descr="C:\Documents and Settings\jgalvan\Local Settings\Temporary Internet Files\Content.IE5\HIZVHV5U\0511-0709-0620-2149_Judge_With_His_Gavel_clipart_image[1].jpg"/>
          <p:cNvPicPr>
            <a:picLocks noChangeAspect="1" noChangeArrowheads="1"/>
          </p:cNvPicPr>
          <p:nvPr/>
        </p:nvPicPr>
        <p:blipFill>
          <a:blip r:embed="rId4" cstate="print"/>
          <a:stretch>
            <a:fillRect/>
          </a:stretch>
        </p:blipFill>
        <p:spPr bwMode="auto">
          <a:xfrm>
            <a:off x="3429000" y="924975"/>
            <a:ext cx="1931051" cy="2051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a:t>spect</a:t>
            </a:r>
            <a:r>
              <a:rPr lang="en-US" dirty="0"/>
              <a:t>, spic </a:t>
            </a:r>
            <a:br>
              <a:rPr lang="en-US" dirty="0"/>
            </a:br>
            <a:endParaRPr lang="en-US" dirty="0">
              <a:solidFill>
                <a:schemeClr val="tx2"/>
              </a:solidFill>
            </a:endParaRPr>
          </a:p>
        </p:txBody>
      </p:sp>
      <p:sp>
        <p:nvSpPr>
          <p:cNvPr id="3" name="Text Placeholder 2"/>
          <p:cNvSpPr>
            <a:spLocks noGrp="1"/>
          </p:cNvSpPr>
          <p:nvPr>
            <p:ph type="body" sz="quarter" idx="10"/>
          </p:nvPr>
        </p:nvSpPr>
        <p:spPr>
          <a:xfrm>
            <a:off x="228600" y="2514600"/>
            <a:ext cx="8686800" cy="4191000"/>
          </a:xfrm>
        </p:spPr>
        <p:txBody>
          <a:bodyPr>
            <a:normAutofit fontScale="77500" lnSpcReduction="20000"/>
          </a:bodyPr>
          <a:lstStyle/>
          <a:p>
            <a:endParaRPr lang="en-US" dirty="0" smtClean="0"/>
          </a:p>
          <a:p>
            <a:pPr>
              <a:buNone/>
            </a:pPr>
            <a:r>
              <a:rPr lang="en-US" b="1" u="sng" dirty="0" smtClean="0"/>
              <a:t>Positive/Negative Questions:</a:t>
            </a:r>
            <a:r>
              <a:rPr lang="en-US" b="1" dirty="0" smtClean="0"/>
              <a:t>  </a:t>
            </a:r>
          </a:p>
          <a:p>
            <a:r>
              <a:rPr lang="en-US" sz="3100" dirty="0" smtClean="0"/>
              <a:t>Do the following words use “</a:t>
            </a:r>
            <a:r>
              <a:rPr lang="en-US" sz="3100" b="1" i="1" dirty="0" err="1" smtClean="0">
                <a:solidFill>
                  <a:srgbClr val="33CCFF"/>
                </a:solidFill>
              </a:rPr>
              <a:t>spect</a:t>
            </a:r>
            <a:r>
              <a:rPr lang="en-US" sz="3100" b="1" i="1" dirty="0" smtClean="0">
                <a:solidFill>
                  <a:srgbClr val="33CCFF"/>
                </a:solidFill>
              </a:rPr>
              <a:t> </a:t>
            </a:r>
            <a:r>
              <a:rPr lang="en-US" sz="3100" b="1" i="1" dirty="0" smtClean="0"/>
              <a:t>or</a:t>
            </a:r>
            <a:r>
              <a:rPr lang="en-US" sz="3100" b="1" i="1" dirty="0" smtClean="0">
                <a:solidFill>
                  <a:srgbClr val="33CCFF"/>
                </a:solidFill>
              </a:rPr>
              <a:t> spic</a:t>
            </a:r>
            <a:r>
              <a:rPr lang="en-US" sz="3100" dirty="0" smtClean="0"/>
              <a:t>?”(Answer “</a:t>
            </a:r>
            <a:r>
              <a:rPr lang="en-US" sz="3100" b="1" dirty="0" smtClean="0">
                <a:solidFill>
                  <a:srgbClr val="33CCFF"/>
                </a:solidFill>
              </a:rPr>
              <a:t>yes</a:t>
            </a:r>
            <a:r>
              <a:rPr lang="en-US" sz="3100" dirty="0" smtClean="0"/>
              <a:t>” or “</a:t>
            </a:r>
            <a:r>
              <a:rPr lang="en-US" sz="3100" b="1" dirty="0" smtClean="0">
                <a:solidFill>
                  <a:srgbClr val="33CCFF"/>
                </a:solidFill>
              </a:rPr>
              <a:t>no</a:t>
            </a:r>
            <a:r>
              <a:rPr lang="en-US" sz="3100" dirty="0" smtClean="0"/>
              <a:t>”)</a:t>
            </a:r>
          </a:p>
          <a:p>
            <a:pPr lvl="1"/>
            <a:r>
              <a:rPr lang="en-US" sz="3400" b="1" dirty="0" smtClean="0">
                <a:solidFill>
                  <a:srgbClr val="33CCFF"/>
                </a:solidFill>
              </a:rPr>
              <a:t>Inspect</a:t>
            </a:r>
          </a:p>
          <a:p>
            <a:pPr lvl="2"/>
            <a:r>
              <a:rPr lang="en-US" sz="2800" dirty="0" smtClean="0"/>
              <a:t>to examine something carefully in order to find out more about it or to find out what is wrong with it</a:t>
            </a:r>
            <a:endParaRPr lang="en-US" sz="3000" b="1" dirty="0" smtClean="0">
              <a:solidFill>
                <a:srgbClr val="33CCFF"/>
              </a:solidFill>
            </a:endParaRPr>
          </a:p>
          <a:p>
            <a:pPr lvl="1"/>
            <a:r>
              <a:rPr lang="en-US" sz="3400" b="1" dirty="0" smtClean="0">
                <a:solidFill>
                  <a:srgbClr val="33CCFF"/>
                </a:solidFill>
              </a:rPr>
              <a:t>Separate</a:t>
            </a:r>
            <a:endParaRPr lang="en-US" sz="3000" b="1" dirty="0" smtClean="0">
              <a:solidFill>
                <a:srgbClr val="33CCFF"/>
              </a:solidFill>
            </a:endParaRPr>
          </a:p>
          <a:p>
            <a:pPr lvl="1"/>
            <a:r>
              <a:rPr lang="en-US" sz="3400" b="1" dirty="0" smtClean="0">
                <a:solidFill>
                  <a:srgbClr val="33CCFF"/>
                </a:solidFill>
              </a:rPr>
              <a:t>Spectacular</a:t>
            </a:r>
          </a:p>
          <a:p>
            <a:pPr lvl="2"/>
            <a:r>
              <a:rPr lang="en-US" sz="2800" dirty="0" smtClean="0"/>
              <a:t>very impressive</a:t>
            </a:r>
            <a:endParaRPr lang="en-US" sz="3000" b="1" dirty="0" smtClean="0">
              <a:solidFill>
                <a:srgbClr val="33CCFF"/>
              </a:solidFill>
            </a:endParaRPr>
          </a:p>
          <a:p>
            <a:pPr lvl="1"/>
            <a:r>
              <a:rPr lang="en-US" sz="3400" b="1" dirty="0" smtClean="0">
                <a:solidFill>
                  <a:srgbClr val="33CCFF"/>
                </a:solidFill>
              </a:rPr>
              <a:t>Several</a:t>
            </a:r>
          </a:p>
          <a:p>
            <a:pPr lvl="1"/>
            <a:r>
              <a:rPr lang="en-US" sz="3400" b="1" dirty="0" smtClean="0">
                <a:solidFill>
                  <a:srgbClr val="33CCFF"/>
                </a:solidFill>
              </a:rPr>
              <a:t>Suspicious</a:t>
            </a:r>
          </a:p>
          <a:p>
            <a:pPr lvl="2"/>
            <a:r>
              <a:rPr lang="en-US" sz="2900" dirty="0" smtClean="0"/>
              <a:t>thinking that someone might be guilty of doing something wrong or dishonest</a:t>
            </a:r>
            <a:endParaRPr lang="en-US" dirty="0" smtClean="0"/>
          </a:p>
        </p:txBody>
      </p:sp>
      <p:sp>
        <p:nvSpPr>
          <p:cNvPr id="9" name="Rounded Rectangle 8">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7" name="TextBox 6"/>
          <p:cNvSpPr txBox="1"/>
          <p:nvPr/>
        </p:nvSpPr>
        <p:spPr>
          <a:xfrm>
            <a:off x="5486400" y="990600"/>
            <a:ext cx="2362200" cy="923330"/>
          </a:xfrm>
          <a:prstGeom prst="rect">
            <a:avLst/>
          </a:prstGeom>
          <a:noFill/>
        </p:spPr>
        <p:txBody>
          <a:bodyPr wrap="square" rtlCol="0">
            <a:spAutoFit/>
          </a:bodyPr>
          <a:lstStyle/>
          <a:p>
            <a:r>
              <a:rPr lang="en-US" i="1" dirty="0" smtClean="0"/>
              <a:t>A </a:t>
            </a:r>
            <a:r>
              <a:rPr lang="en-US" b="1" i="1" u="sng" dirty="0" smtClean="0">
                <a:solidFill>
                  <a:srgbClr val="33CCFF"/>
                </a:solidFill>
              </a:rPr>
              <a:t>spectator</a:t>
            </a:r>
            <a:r>
              <a:rPr lang="en-US" i="1" dirty="0" smtClean="0"/>
              <a:t> is someone who is watching an event or game.</a:t>
            </a:r>
            <a:endParaRPr lang="en-US" dirty="0"/>
          </a:p>
        </p:txBody>
      </p:sp>
      <p:pic>
        <p:nvPicPr>
          <p:cNvPr id="11" name="Picture 10" descr="C:\Documents and Settings\jgalvan\Local Settings\Temporary Internet Files\Content.IE5\HIZVHV5U\MC900199617[1].wmf"/>
          <p:cNvPicPr/>
          <p:nvPr/>
        </p:nvPicPr>
        <p:blipFill>
          <a:blip r:embed="rId4" cstate="print"/>
          <a:stretch>
            <a:fillRect/>
          </a:stretch>
        </p:blipFill>
        <p:spPr bwMode="auto">
          <a:xfrm>
            <a:off x="2667000" y="533400"/>
            <a:ext cx="28194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a:t>judi</a:t>
            </a:r>
            <a:r>
              <a:rPr lang="en-US" dirty="0"/>
              <a:t>, </a:t>
            </a:r>
            <a:r>
              <a:rPr lang="en-US" dirty="0" err="1"/>
              <a:t>judic</a:t>
            </a:r>
            <a:r>
              <a:rPr lang="en-US" dirty="0"/>
              <a:t> &amp; </a:t>
            </a:r>
            <a:r>
              <a:rPr lang="en-US" dirty="0" err="1"/>
              <a:t>jud</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dirty="0" smtClean="0"/>
          </a:p>
          <a:p>
            <a:r>
              <a:rPr lang="en-US" b="1" dirty="0" smtClean="0"/>
              <a:t>Think of 3 Words using “</a:t>
            </a:r>
            <a:r>
              <a:rPr lang="en-US" b="1" dirty="0" err="1" smtClean="0">
                <a:solidFill>
                  <a:srgbClr val="33CCFF"/>
                </a:solidFill>
              </a:rPr>
              <a:t>judi</a:t>
            </a:r>
            <a:r>
              <a:rPr lang="en-US" b="1" dirty="0" smtClean="0">
                <a:solidFill>
                  <a:srgbClr val="33CCFF"/>
                </a:solidFill>
              </a:rPr>
              <a:t>, </a:t>
            </a:r>
            <a:r>
              <a:rPr lang="en-US" b="1" dirty="0" err="1" smtClean="0">
                <a:solidFill>
                  <a:srgbClr val="33CCFF"/>
                </a:solidFill>
              </a:rPr>
              <a:t>judic</a:t>
            </a:r>
            <a:r>
              <a:rPr lang="en-US" b="1" dirty="0" smtClean="0">
                <a:solidFill>
                  <a:srgbClr val="33CCFF"/>
                </a:solidFill>
              </a:rPr>
              <a:t>, </a:t>
            </a:r>
            <a:r>
              <a:rPr lang="en-US" b="1" dirty="0" err="1" smtClean="0">
                <a:solidFill>
                  <a:srgbClr val="33CCFF"/>
                </a:solidFill>
              </a:rPr>
              <a:t>jud</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judi</a:t>
            </a:r>
            <a:r>
              <a:rPr lang="en-US" b="1" dirty="0" smtClean="0">
                <a:solidFill>
                  <a:srgbClr val="33CCFF"/>
                </a:solidFill>
              </a:rPr>
              <a:t>, </a:t>
            </a:r>
            <a:r>
              <a:rPr lang="en-US" b="1" dirty="0" err="1" smtClean="0">
                <a:solidFill>
                  <a:srgbClr val="33CCFF"/>
                </a:solidFill>
              </a:rPr>
              <a:t>judic</a:t>
            </a:r>
            <a:r>
              <a:rPr lang="en-US" b="1" dirty="0" smtClean="0">
                <a:solidFill>
                  <a:srgbClr val="33CCFF"/>
                </a:solidFill>
              </a:rPr>
              <a:t>, or </a:t>
            </a:r>
            <a:r>
              <a:rPr lang="en-US" b="1" dirty="0" err="1" smtClean="0">
                <a:solidFill>
                  <a:srgbClr val="33CCFF"/>
                </a:solidFill>
              </a:rPr>
              <a:t>jud</a:t>
            </a:r>
            <a:r>
              <a:rPr lang="en-US" b="1" dirty="0" smtClean="0"/>
              <a:t>”</a:t>
            </a:r>
            <a:endParaRPr lang="en-US" dirty="0" smtClean="0"/>
          </a:p>
          <a:p>
            <a:pPr lvl="1"/>
            <a:r>
              <a:rPr lang="en-US" dirty="0" smtClean="0"/>
              <a:t>Example: “</a:t>
            </a:r>
            <a:r>
              <a:rPr lang="en-US" b="1" dirty="0" smtClean="0">
                <a:solidFill>
                  <a:srgbClr val="33CCFF"/>
                </a:solidFill>
              </a:rPr>
              <a:t>Judge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3" name="TextBox 12"/>
          <p:cNvSpPr txBox="1"/>
          <p:nvPr/>
        </p:nvSpPr>
        <p:spPr>
          <a:xfrm>
            <a:off x="4876800" y="1752600"/>
            <a:ext cx="3124200" cy="830997"/>
          </a:xfrm>
          <a:prstGeom prst="rect">
            <a:avLst/>
          </a:prstGeom>
          <a:noFill/>
        </p:spPr>
        <p:txBody>
          <a:bodyPr wrap="square" rtlCol="0">
            <a:spAutoFit/>
          </a:bodyPr>
          <a:lstStyle/>
          <a:p>
            <a:r>
              <a:rPr lang="en-US" sz="1600" i="1" dirty="0" smtClean="0"/>
              <a:t>A </a:t>
            </a:r>
            <a:r>
              <a:rPr lang="en-US" sz="1600" b="1" i="1" dirty="0" smtClean="0">
                <a:solidFill>
                  <a:srgbClr val="33CCFF"/>
                </a:solidFill>
              </a:rPr>
              <a:t>judge</a:t>
            </a:r>
            <a:r>
              <a:rPr lang="en-US" sz="1600" i="1" dirty="0" smtClean="0"/>
              <a:t> is </a:t>
            </a:r>
            <a:r>
              <a:rPr lang="en-US" sz="1600" dirty="0" smtClean="0"/>
              <a:t>the official in control of a court who decides how criminals should be punished</a:t>
            </a:r>
            <a:r>
              <a:rPr lang="en-US" sz="1600" i="1" dirty="0" smtClean="0"/>
              <a:t>.</a:t>
            </a:r>
            <a:endParaRPr lang="en-US" dirty="0"/>
          </a:p>
        </p:txBody>
      </p:sp>
      <p:pic>
        <p:nvPicPr>
          <p:cNvPr id="8" name="Picture 10" descr="C:\Documents and Settings\jgalvan\Local Settings\Temporary Internet Files\Content.IE5\HIZVHV5U\0511-0709-0620-2149_Judge_With_His_Gavel_clipart_image[1].jpg"/>
          <p:cNvPicPr>
            <a:picLocks noChangeAspect="1" noChangeArrowheads="1"/>
          </p:cNvPicPr>
          <p:nvPr/>
        </p:nvPicPr>
        <p:blipFill>
          <a:blip r:embed="rId4" cstate="print"/>
          <a:stretch>
            <a:fillRect/>
          </a:stretch>
        </p:blipFill>
        <p:spPr bwMode="auto">
          <a:xfrm>
            <a:off x="2658045" y="1066800"/>
            <a:ext cx="2151697"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grad, </a:t>
            </a:r>
            <a:r>
              <a:rPr lang="en-US" dirty="0" err="1"/>
              <a:t>gred</a:t>
            </a:r>
            <a:r>
              <a:rPr lang="en-US" dirty="0"/>
              <a:t> &amp; </a:t>
            </a:r>
            <a:r>
              <a:rPr lang="en-US" dirty="0" err="1"/>
              <a:t>gress</a:t>
            </a:r>
            <a:r>
              <a:rPr lang="en-US" dirty="0"/>
              <a:t/>
            </a:r>
            <a:br>
              <a:rPr lang="en-US" dirty="0"/>
            </a:b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step, degree, walk</a:t>
            </a:r>
            <a:endParaRPr lang="en-US" dirty="0" smtClean="0"/>
          </a:p>
          <a:p>
            <a:r>
              <a:rPr lang="en-US" i="1" u="sng" dirty="0" smtClean="0"/>
              <a:t>Example</a:t>
            </a:r>
            <a:r>
              <a:rPr lang="en-US" i="1" dirty="0" smtClean="0"/>
              <a:t>:  When something is </a:t>
            </a:r>
            <a:r>
              <a:rPr lang="en-US" b="1" i="1" u="sng" dirty="0" smtClean="0">
                <a:solidFill>
                  <a:srgbClr val="33CCFF"/>
                </a:solidFill>
              </a:rPr>
              <a:t>gradual</a:t>
            </a:r>
            <a:r>
              <a:rPr lang="en-US" b="1" i="1" dirty="0" smtClean="0">
                <a:solidFill>
                  <a:srgbClr val="33CCFF"/>
                </a:solidFill>
              </a:rPr>
              <a:t>,</a:t>
            </a:r>
            <a:r>
              <a:rPr lang="en-US" i="1" dirty="0" smtClean="0"/>
              <a:t> this means that it is happening slowly over a long period of time.</a:t>
            </a:r>
            <a:endParaRPr lang="en-US" dirty="0" smtClean="0"/>
          </a:p>
          <a:p>
            <a:pPr lvl="1"/>
            <a:endParaRPr lang="en-US" i="1" dirty="0" smtClean="0"/>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grad, </a:t>
            </a:r>
            <a:r>
              <a:rPr lang="en-US" dirty="0" err="1"/>
              <a:t>gred</a:t>
            </a:r>
            <a:r>
              <a:rPr lang="en-US" dirty="0"/>
              <a:t> &amp; </a:t>
            </a:r>
            <a:r>
              <a:rPr lang="en-US" dirty="0" err="1"/>
              <a:t>gress</a:t>
            </a:r>
            <a:r>
              <a:rPr lang="en-US" dirty="0"/>
              <a:t>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85000" lnSpcReduction="20000"/>
          </a:bodyPr>
          <a:lstStyle/>
          <a:p>
            <a:endParaRPr lang="en-US" dirty="0" smtClean="0"/>
          </a:p>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Gradual</a:t>
            </a:r>
          </a:p>
          <a:p>
            <a:pPr lvl="2"/>
            <a:r>
              <a:rPr lang="en-US" dirty="0" smtClean="0"/>
              <a:t>the branch of science that deals with celestial objects, space, and the physical universe as a whole</a:t>
            </a:r>
          </a:p>
          <a:p>
            <a:pPr lvl="1"/>
            <a:r>
              <a:rPr lang="en-US" b="1" dirty="0" smtClean="0">
                <a:solidFill>
                  <a:srgbClr val="33CCFF"/>
                </a:solidFill>
              </a:rPr>
              <a:t>Gradient</a:t>
            </a:r>
          </a:p>
          <a:p>
            <a:pPr lvl="2"/>
            <a:r>
              <a:rPr lang="en-US" dirty="0" smtClean="0"/>
              <a:t>a slope or a degree of slope, especially in a road or railway </a:t>
            </a:r>
          </a:p>
          <a:p>
            <a:pPr lvl="1"/>
            <a:r>
              <a:rPr lang="en-US" b="1" dirty="0" smtClean="0">
                <a:solidFill>
                  <a:srgbClr val="33CCFF"/>
                </a:solidFill>
              </a:rPr>
              <a:t>Digress</a:t>
            </a:r>
          </a:p>
          <a:p>
            <a:pPr lvl="2"/>
            <a:r>
              <a:rPr lang="en-US" dirty="0" smtClean="0"/>
              <a:t>to talk or write about something that is not your main subject </a:t>
            </a:r>
          </a:p>
          <a:p>
            <a:pPr lvl="1"/>
            <a:r>
              <a:rPr lang="en-US" b="1" dirty="0" smtClean="0">
                <a:solidFill>
                  <a:srgbClr val="33CCFF"/>
                </a:solidFill>
              </a:rPr>
              <a:t>Degree</a:t>
            </a:r>
          </a:p>
          <a:p>
            <a:pPr lvl="2"/>
            <a:r>
              <a:rPr lang="en-US" dirty="0" smtClean="0"/>
              <a:t>a unit for measuring temperature. It can be shown as a symbol after a number; the level or amount of something</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334000" y="1600200"/>
            <a:ext cx="2971800" cy="830997"/>
          </a:xfrm>
          <a:prstGeom prst="rect">
            <a:avLst/>
          </a:prstGeom>
          <a:noFill/>
        </p:spPr>
        <p:txBody>
          <a:bodyPr wrap="square" rtlCol="0">
            <a:spAutoFit/>
          </a:bodyPr>
          <a:lstStyle/>
          <a:p>
            <a:r>
              <a:rPr lang="en-US" sz="1600" i="1" dirty="0" smtClean="0"/>
              <a:t>When something is </a:t>
            </a:r>
            <a:r>
              <a:rPr lang="en-US" sz="1600" b="1" i="1" dirty="0" smtClean="0">
                <a:solidFill>
                  <a:srgbClr val="33CCFF"/>
                </a:solidFill>
              </a:rPr>
              <a:t>gradual,</a:t>
            </a:r>
            <a:r>
              <a:rPr lang="en-US" sz="1600" i="1" dirty="0" smtClean="0"/>
              <a:t> this means that it is happening slowly over a long period of time.</a:t>
            </a:r>
            <a:endParaRPr lang="en-US" i="1" dirty="0"/>
          </a:p>
        </p:txBody>
      </p:sp>
      <p:pic>
        <p:nvPicPr>
          <p:cNvPr id="10" name="Picture 9" descr="astro_01.jpg"/>
          <p:cNvPicPr/>
          <p:nvPr/>
        </p:nvPicPr>
        <p:blipFill>
          <a:blip r:embed="rId4" cstate="print"/>
          <a:stretch>
            <a:fillRect/>
          </a:stretch>
        </p:blipFill>
        <p:spPr>
          <a:xfrm>
            <a:off x="2133600" y="990600"/>
            <a:ext cx="3090224" cy="1896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linds(horizontal)">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grad, </a:t>
            </a:r>
            <a:r>
              <a:rPr lang="en-US" dirty="0" err="1"/>
              <a:t>gred</a:t>
            </a:r>
            <a:r>
              <a:rPr lang="en-US" dirty="0"/>
              <a:t> &amp; </a:t>
            </a:r>
            <a:r>
              <a:rPr lang="en-US" dirty="0" err="1"/>
              <a:t>gress</a:t>
            </a:r>
            <a:endParaRPr lang="en-US" dirty="0">
              <a:solidFill>
                <a:schemeClr val="tx2"/>
              </a:solidFill>
            </a:endParaRPr>
          </a:p>
        </p:txBody>
      </p:sp>
      <p:sp>
        <p:nvSpPr>
          <p:cNvPr id="3" name="Text Placeholder 2"/>
          <p:cNvSpPr>
            <a:spLocks noGrp="1"/>
          </p:cNvSpPr>
          <p:nvPr>
            <p:ph type="body" sz="quarter" idx="10"/>
          </p:nvPr>
        </p:nvSpPr>
        <p:spPr>
          <a:xfrm>
            <a:off x="152400" y="2438400"/>
            <a:ext cx="8763000" cy="4191000"/>
          </a:xfrm>
        </p:spPr>
        <p:txBody>
          <a:bodyPr>
            <a:normAutofit fontScale="77500" lnSpcReduction="20000"/>
          </a:bodyPr>
          <a:lstStyle/>
          <a:p>
            <a:endParaRPr lang="en-US" dirty="0" smtClean="0"/>
          </a:p>
          <a:p>
            <a:endParaRPr lang="en-US" dirty="0" smtClean="0"/>
          </a:p>
          <a:p>
            <a:pPr>
              <a:buNone/>
            </a:pPr>
            <a:r>
              <a:rPr lang="en-US" b="1" u="sng" dirty="0" smtClean="0"/>
              <a:t>Positive/Negative Questions: </a:t>
            </a:r>
            <a:r>
              <a:rPr lang="en-US" dirty="0" smtClean="0"/>
              <a:t> </a:t>
            </a:r>
          </a:p>
          <a:p>
            <a:r>
              <a:rPr lang="en-US" sz="2800" dirty="0" smtClean="0"/>
              <a:t>Do the following words use “</a:t>
            </a:r>
            <a:r>
              <a:rPr lang="en-US" sz="2800" b="1" i="1" dirty="0" smtClean="0">
                <a:solidFill>
                  <a:srgbClr val="33CCFF"/>
                </a:solidFill>
              </a:rPr>
              <a:t>grad, </a:t>
            </a:r>
            <a:r>
              <a:rPr lang="en-US" sz="2800" b="1" i="1" dirty="0" err="1" smtClean="0">
                <a:solidFill>
                  <a:srgbClr val="33CCFF"/>
                </a:solidFill>
              </a:rPr>
              <a:t>gred</a:t>
            </a:r>
            <a:r>
              <a:rPr lang="en-US" sz="2800" b="1" i="1" dirty="0" smtClean="0">
                <a:solidFill>
                  <a:srgbClr val="33CCFF"/>
                </a:solidFill>
              </a:rPr>
              <a:t>, or </a:t>
            </a:r>
            <a:r>
              <a:rPr lang="en-US" sz="2800" b="1" i="1" dirty="0" err="1" smtClean="0">
                <a:solidFill>
                  <a:srgbClr val="33CCFF"/>
                </a:solidFill>
              </a:rPr>
              <a:t>gress</a:t>
            </a:r>
            <a:r>
              <a:rPr lang="en-US" sz="2800" dirty="0" smtClean="0"/>
              <a:t>?” Answer “</a:t>
            </a:r>
            <a:r>
              <a:rPr lang="en-US" sz="2800" b="1" dirty="0" smtClean="0">
                <a:solidFill>
                  <a:srgbClr val="33CCFF"/>
                </a:solidFill>
              </a:rPr>
              <a:t>Yes</a:t>
            </a:r>
            <a:r>
              <a:rPr lang="en-US" sz="2800" dirty="0" smtClean="0"/>
              <a:t>” or “</a:t>
            </a:r>
            <a:r>
              <a:rPr lang="en-US" sz="2800" b="1" dirty="0" smtClean="0">
                <a:solidFill>
                  <a:srgbClr val="33CCFF"/>
                </a:solidFill>
              </a:rPr>
              <a:t>No</a:t>
            </a:r>
            <a:r>
              <a:rPr lang="en-US" sz="2800" dirty="0" smtClean="0"/>
              <a:t>”</a:t>
            </a:r>
          </a:p>
          <a:p>
            <a:pPr lvl="1"/>
            <a:r>
              <a:rPr lang="en-US" b="1" dirty="0" smtClean="0">
                <a:solidFill>
                  <a:srgbClr val="33CCFF"/>
                </a:solidFill>
              </a:rPr>
              <a:t>Graduation</a:t>
            </a:r>
          </a:p>
          <a:p>
            <a:pPr lvl="2"/>
            <a:r>
              <a:rPr lang="en-US" dirty="0" smtClean="0"/>
              <a:t>the time when you complete a university degree course or your education at an American high school; a ceremony at which you receive a university degree or a diploma from an American high school</a:t>
            </a:r>
          </a:p>
          <a:p>
            <a:pPr lvl="1"/>
            <a:r>
              <a:rPr lang="en-US" b="1" dirty="0" smtClean="0">
                <a:solidFill>
                  <a:srgbClr val="33CCFF"/>
                </a:solidFill>
              </a:rPr>
              <a:t>Gambling</a:t>
            </a:r>
          </a:p>
          <a:p>
            <a:pPr lvl="1"/>
            <a:r>
              <a:rPr lang="en-US" b="1" dirty="0" smtClean="0">
                <a:solidFill>
                  <a:srgbClr val="33CCFF"/>
                </a:solidFill>
              </a:rPr>
              <a:t>Progress</a:t>
            </a:r>
          </a:p>
          <a:p>
            <a:pPr lvl="2"/>
            <a:r>
              <a:rPr lang="en-US" dirty="0" smtClean="0"/>
              <a:t>he process of getting better at doing something, or getting closer to finishing or achieving something; slow or steady movement somewhere</a:t>
            </a:r>
          </a:p>
          <a:p>
            <a:pPr lvl="1"/>
            <a:r>
              <a:rPr lang="en-US" b="1" dirty="0" smtClean="0">
                <a:solidFill>
                  <a:srgbClr val="33CCFF"/>
                </a:solidFill>
              </a:rPr>
              <a:t>Grouping</a:t>
            </a:r>
          </a:p>
          <a:p>
            <a:pPr lvl="1"/>
            <a:r>
              <a:rPr lang="en-US" b="1" dirty="0" smtClean="0">
                <a:solidFill>
                  <a:srgbClr val="33CCFF"/>
                </a:solidFill>
              </a:rPr>
              <a:t>Egress</a:t>
            </a:r>
          </a:p>
          <a:p>
            <a:pPr lvl="2"/>
            <a:r>
              <a:rPr lang="en-US" dirty="0" smtClean="0"/>
              <a:t>the act of leaving a building or place, or the right to do this</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181600" y="1600200"/>
            <a:ext cx="2971800" cy="830997"/>
          </a:xfrm>
          <a:prstGeom prst="rect">
            <a:avLst/>
          </a:prstGeom>
          <a:noFill/>
        </p:spPr>
        <p:txBody>
          <a:bodyPr wrap="square" rtlCol="0">
            <a:spAutoFit/>
          </a:bodyPr>
          <a:lstStyle/>
          <a:p>
            <a:r>
              <a:rPr lang="en-US" sz="1600" i="1" dirty="0" smtClean="0"/>
              <a:t>When something is </a:t>
            </a:r>
            <a:r>
              <a:rPr lang="en-US" sz="1600" b="1" i="1" dirty="0" smtClean="0">
                <a:solidFill>
                  <a:srgbClr val="33CCFF"/>
                </a:solidFill>
              </a:rPr>
              <a:t>gradual,</a:t>
            </a:r>
            <a:r>
              <a:rPr lang="en-US" sz="1600" i="1" dirty="0" smtClean="0"/>
              <a:t> this means that it is happening slowly over a long period of time.</a:t>
            </a:r>
            <a:endParaRPr lang="en-US" i="1" dirty="0"/>
          </a:p>
        </p:txBody>
      </p:sp>
      <p:pic>
        <p:nvPicPr>
          <p:cNvPr id="7" name="Picture 6" descr="astro_01.jpg"/>
          <p:cNvPicPr/>
          <p:nvPr/>
        </p:nvPicPr>
        <p:blipFill>
          <a:blip r:embed="rId4" cstate="print"/>
          <a:stretch>
            <a:fillRect/>
          </a:stretch>
        </p:blipFill>
        <p:spPr>
          <a:xfrm>
            <a:off x="2133600" y="990600"/>
            <a:ext cx="3048000" cy="1904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a:t>grad, </a:t>
            </a:r>
            <a:r>
              <a:rPr lang="en-US" dirty="0" err="1"/>
              <a:t>gred</a:t>
            </a:r>
            <a:r>
              <a:rPr lang="en-US" dirty="0"/>
              <a:t> &amp; </a:t>
            </a:r>
            <a:r>
              <a:rPr lang="en-US" dirty="0" err="1"/>
              <a:t>gress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b="1" u="sng" dirty="0" smtClean="0"/>
          </a:p>
          <a:p>
            <a:r>
              <a:rPr lang="en-US" b="1" dirty="0" smtClean="0"/>
              <a:t>Think of 3 Words using “</a:t>
            </a:r>
            <a:r>
              <a:rPr lang="en-US" b="1" dirty="0" smtClean="0">
                <a:solidFill>
                  <a:srgbClr val="33CCFF"/>
                </a:solidFill>
              </a:rPr>
              <a:t>grad, </a:t>
            </a:r>
            <a:r>
              <a:rPr lang="en-US" b="1" dirty="0" err="1" smtClean="0">
                <a:solidFill>
                  <a:srgbClr val="33CCFF"/>
                </a:solidFill>
              </a:rPr>
              <a:t>gred</a:t>
            </a:r>
            <a:r>
              <a:rPr lang="en-US" b="1" dirty="0" smtClean="0">
                <a:solidFill>
                  <a:srgbClr val="33CCFF"/>
                </a:solidFill>
              </a:rPr>
              <a:t>, or </a:t>
            </a:r>
            <a:r>
              <a:rPr lang="en-US" b="1" dirty="0" err="1" smtClean="0">
                <a:solidFill>
                  <a:srgbClr val="33CCFF"/>
                </a:solidFill>
              </a:rPr>
              <a:t>gress</a:t>
            </a:r>
            <a:r>
              <a:rPr lang="en-US" b="1" dirty="0" smtClean="0"/>
              <a:t>”</a:t>
            </a:r>
            <a:endParaRPr lang="en-US" dirty="0" smtClean="0"/>
          </a:p>
          <a:p>
            <a:pPr lvl="1"/>
            <a:r>
              <a:rPr lang="en-US" b="1" dirty="0" smtClean="0"/>
              <a:t>Another option: Use your dictionary to find 3 words using “</a:t>
            </a:r>
            <a:r>
              <a:rPr lang="en-US" b="1" dirty="0" smtClean="0">
                <a:solidFill>
                  <a:srgbClr val="33CCFF"/>
                </a:solidFill>
              </a:rPr>
              <a:t>grad, </a:t>
            </a:r>
            <a:r>
              <a:rPr lang="en-US" b="1" dirty="0" err="1" smtClean="0">
                <a:solidFill>
                  <a:srgbClr val="33CCFF"/>
                </a:solidFill>
              </a:rPr>
              <a:t>gred</a:t>
            </a:r>
            <a:r>
              <a:rPr lang="en-US" b="1" dirty="0" smtClean="0">
                <a:solidFill>
                  <a:srgbClr val="33CCFF"/>
                </a:solidFill>
              </a:rPr>
              <a:t>, or </a:t>
            </a:r>
            <a:r>
              <a:rPr lang="en-US" b="1" dirty="0" err="1" smtClean="0">
                <a:solidFill>
                  <a:srgbClr val="33CCFF"/>
                </a:solidFill>
              </a:rPr>
              <a:t>gress</a:t>
            </a:r>
            <a:r>
              <a:rPr lang="en-US" b="1" dirty="0" smtClean="0"/>
              <a:t>”</a:t>
            </a:r>
            <a:endParaRPr lang="en-US" dirty="0" smtClean="0"/>
          </a:p>
          <a:p>
            <a:pPr lvl="1"/>
            <a:r>
              <a:rPr lang="en-US" dirty="0" smtClean="0"/>
              <a:t>Example: “</a:t>
            </a:r>
            <a:r>
              <a:rPr lang="en-US" b="1" dirty="0" smtClean="0">
                <a:solidFill>
                  <a:srgbClr val="33CCFF"/>
                </a:solidFill>
              </a:rPr>
              <a:t>gradual</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029200" y="1905000"/>
            <a:ext cx="2971800" cy="830997"/>
          </a:xfrm>
          <a:prstGeom prst="rect">
            <a:avLst/>
          </a:prstGeom>
          <a:noFill/>
        </p:spPr>
        <p:txBody>
          <a:bodyPr wrap="square" rtlCol="0">
            <a:spAutoFit/>
          </a:bodyPr>
          <a:lstStyle/>
          <a:p>
            <a:r>
              <a:rPr lang="en-US" sz="1600" i="1" dirty="0" smtClean="0"/>
              <a:t>When something is </a:t>
            </a:r>
            <a:r>
              <a:rPr lang="en-US" sz="1600" b="1" i="1" dirty="0" smtClean="0">
                <a:solidFill>
                  <a:srgbClr val="33CCFF"/>
                </a:solidFill>
              </a:rPr>
              <a:t>gradual,</a:t>
            </a:r>
            <a:r>
              <a:rPr lang="en-US" sz="1600" i="1" dirty="0" smtClean="0"/>
              <a:t> this means that it is happening slowly over a long period of time.</a:t>
            </a:r>
            <a:endParaRPr lang="en-US" i="1" dirty="0"/>
          </a:p>
        </p:txBody>
      </p:sp>
      <p:pic>
        <p:nvPicPr>
          <p:cNvPr id="8" name="Picture 7" descr="astro_01.jpg"/>
          <p:cNvPicPr/>
          <p:nvPr/>
        </p:nvPicPr>
        <p:blipFill>
          <a:blip r:embed="rId4" cstate="print"/>
          <a:stretch>
            <a:fillRect/>
          </a:stretch>
        </p:blipFill>
        <p:spPr>
          <a:xfrm>
            <a:off x="1905000" y="1295400"/>
            <a:ext cx="3090224" cy="1896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plor</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weep, to cry out, to lament, to bewail </a:t>
            </a:r>
          </a:p>
          <a:p>
            <a:pPr lvl="1"/>
            <a:r>
              <a:rPr lang="en-US" i="1" u="sng" dirty="0" smtClean="0"/>
              <a:t>Example</a:t>
            </a:r>
            <a:r>
              <a:rPr lang="en-US" i="1" dirty="0" smtClean="0"/>
              <a:t>:  </a:t>
            </a:r>
            <a:r>
              <a:rPr lang="en-US" dirty="0" smtClean="0"/>
              <a:t>To</a:t>
            </a:r>
            <a:r>
              <a:rPr lang="en-US" i="1" dirty="0" smtClean="0"/>
              <a:t> </a:t>
            </a:r>
            <a:r>
              <a:rPr lang="en-US" b="1" i="1" u="sng" dirty="0" smtClean="0">
                <a:solidFill>
                  <a:srgbClr val="33CCFF"/>
                </a:solidFill>
              </a:rPr>
              <a:t>implore</a:t>
            </a:r>
            <a:r>
              <a:rPr lang="en-US" i="1" dirty="0" smtClean="0"/>
              <a:t> </a:t>
            </a:r>
            <a:r>
              <a:rPr lang="en-US" dirty="0" smtClean="0"/>
              <a:t>means</a:t>
            </a:r>
            <a:r>
              <a:rPr lang="en-US" i="1" dirty="0" smtClean="0"/>
              <a:t> </a:t>
            </a:r>
            <a:r>
              <a:rPr lang="en-US" dirty="0" smtClean="0"/>
              <a:t>to ask for something in an emotional way.</a:t>
            </a:r>
            <a:endParaRPr lang="en-US" i="1" dirty="0" smtClean="0"/>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plor</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2286000"/>
            <a:ext cx="8763000" cy="4343400"/>
          </a:xfrm>
        </p:spPr>
        <p:txBody>
          <a:bodyPr>
            <a:normAutofit fontScale="92500" lnSpcReduction="10000"/>
          </a:bodyPr>
          <a:lstStyle/>
          <a:p>
            <a:endParaRPr lang="en-US" dirty="0" smtClean="0"/>
          </a:p>
          <a:p>
            <a:endParaRPr lang="en-US" dirty="0" smtClean="0"/>
          </a:p>
          <a:p>
            <a:r>
              <a:rPr lang="en-US" b="1" u="sng" dirty="0" smtClean="0"/>
              <a:t>Examples:</a:t>
            </a:r>
            <a:r>
              <a:rPr lang="en-US" dirty="0" smtClean="0"/>
              <a:t>  </a:t>
            </a:r>
          </a:p>
          <a:p>
            <a:pPr lvl="1"/>
            <a:r>
              <a:rPr lang="en-US" b="1" dirty="0" smtClean="0">
                <a:solidFill>
                  <a:srgbClr val="33CCFF"/>
                </a:solidFill>
              </a:rPr>
              <a:t>Implore</a:t>
            </a:r>
          </a:p>
          <a:p>
            <a:pPr lvl="2"/>
            <a:r>
              <a:rPr lang="en-US" dirty="0" smtClean="0"/>
              <a:t>to ask for something in an emotional way (to beg) </a:t>
            </a:r>
          </a:p>
          <a:p>
            <a:pPr lvl="1"/>
            <a:r>
              <a:rPr lang="en-US" b="1" dirty="0" smtClean="0">
                <a:solidFill>
                  <a:srgbClr val="33CCFF"/>
                </a:solidFill>
              </a:rPr>
              <a:t>Explore</a:t>
            </a:r>
          </a:p>
          <a:p>
            <a:pPr lvl="2"/>
            <a:r>
              <a:rPr lang="en-US" dirty="0" smtClean="0"/>
              <a:t>a picture made using a camera, in which an image is focused onto film or other light-sensitive material and then made visible and permanent by chemical treatment, or stored digitally </a:t>
            </a:r>
          </a:p>
          <a:p>
            <a:pPr lvl="1"/>
            <a:r>
              <a:rPr lang="en-US" b="1" dirty="0" smtClean="0">
                <a:solidFill>
                  <a:srgbClr val="33CCFF"/>
                </a:solidFill>
              </a:rPr>
              <a:t>Deplore</a:t>
            </a:r>
          </a:p>
          <a:p>
            <a:pPr lvl="2"/>
            <a:r>
              <a:rPr lang="en-US" dirty="0" smtClean="0"/>
              <a:t>chemical reaction initiated by the absorption of energy in the form of light. </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5257800" y="1447800"/>
            <a:ext cx="3200400" cy="1015663"/>
          </a:xfrm>
          <a:prstGeom prst="rect">
            <a:avLst/>
          </a:prstGeom>
          <a:noFill/>
        </p:spPr>
        <p:txBody>
          <a:bodyPr wrap="square" rtlCol="0">
            <a:spAutoFit/>
          </a:bodyPr>
          <a:lstStyle/>
          <a:p>
            <a:r>
              <a:rPr lang="en-US" sz="2000" i="1" dirty="0" smtClean="0"/>
              <a:t>“To </a:t>
            </a:r>
            <a:r>
              <a:rPr lang="en-US" sz="2000" b="1" i="1" dirty="0" smtClean="0">
                <a:solidFill>
                  <a:srgbClr val="33CCFF"/>
                </a:solidFill>
              </a:rPr>
              <a:t>implore</a:t>
            </a:r>
            <a:r>
              <a:rPr lang="en-US" sz="2000" i="1" dirty="0" smtClean="0"/>
              <a:t> means </a:t>
            </a:r>
            <a:r>
              <a:rPr lang="en-US" sz="2000" dirty="0" smtClean="0"/>
              <a:t>to ask for something in an emotional way.” </a:t>
            </a:r>
            <a:endParaRPr lang="en-US" sz="2000" dirty="0"/>
          </a:p>
        </p:txBody>
      </p:sp>
      <p:pic>
        <p:nvPicPr>
          <p:cNvPr id="11" name="Picture 10" descr="Latin - plor - cry out.jpg"/>
          <p:cNvPicPr/>
          <p:nvPr/>
        </p:nvPicPr>
        <p:blipFill>
          <a:blip r:embed="rId4" cstate="print"/>
          <a:stretch>
            <a:fillRect/>
          </a:stretch>
        </p:blipFill>
        <p:spPr>
          <a:xfrm>
            <a:off x="3276600" y="533400"/>
            <a:ext cx="1981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plor</a:t>
            </a:r>
            <a:endParaRPr lang="en-US" dirty="0">
              <a:solidFill>
                <a:schemeClr val="tx2"/>
              </a:solidFill>
            </a:endParaRPr>
          </a:p>
        </p:txBody>
      </p:sp>
      <p:sp>
        <p:nvSpPr>
          <p:cNvPr id="3" name="Text Placeholder 2"/>
          <p:cNvSpPr>
            <a:spLocks noGrp="1"/>
          </p:cNvSpPr>
          <p:nvPr>
            <p:ph type="body" sz="quarter" idx="10"/>
          </p:nvPr>
        </p:nvSpPr>
        <p:spPr>
          <a:xfrm>
            <a:off x="228600" y="2667000"/>
            <a:ext cx="8610600" cy="4038600"/>
          </a:xfrm>
        </p:spPr>
        <p:txBody>
          <a:bodyPr>
            <a:normAutofit fontScale="85000" lnSpcReduction="10000"/>
          </a:bodyPr>
          <a:lstStyle/>
          <a:p>
            <a:pPr>
              <a:buNone/>
            </a:pPr>
            <a:r>
              <a:rPr lang="en-US" b="1" u="sng" dirty="0" smtClean="0"/>
              <a:t>Positive/Negative Questions: </a:t>
            </a:r>
            <a:r>
              <a:rPr lang="en-US" dirty="0" smtClean="0"/>
              <a:t> </a:t>
            </a:r>
          </a:p>
          <a:p>
            <a:r>
              <a:rPr lang="en-US" dirty="0" smtClean="0"/>
              <a:t>Do the following words use “</a:t>
            </a:r>
            <a:r>
              <a:rPr lang="en-US" b="1" i="1" dirty="0" err="1" smtClean="0">
                <a:solidFill>
                  <a:srgbClr val="33CCFF"/>
                </a:solidFill>
              </a:rPr>
              <a:t>plor</a:t>
            </a:r>
            <a:r>
              <a:rPr lang="en-US" dirty="0" smtClean="0"/>
              <a:t>?” Answer “</a:t>
            </a:r>
            <a:r>
              <a:rPr lang="en-US" b="1" dirty="0" smtClean="0">
                <a:solidFill>
                  <a:srgbClr val="33CCFF"/>
                </a:solidFill>
              </a:rPr>
              <a:t>Yes</a:t>
            </a:r>
            <a:r>
              <a:rPr lang="en-US" dirty="0" smtClean="0"/>
              <a:t>” or “</a:t>
            </a:r>
            <a:r>
              <a:rPr lang="en-US" b="1" dirty="0" smtClean="0">
                <a:solidFill>
                  <a:srgbClr val="33CCFF"/>
                </a:solidFill>
              </a:rPr>
              <a:t>No</a:t>
            </a:r>
            <a:r>
              <a:rPr lang="en-US" dirty="0" smtClean="0"/>
              <a:t>”</a:t>
            </a:r>
          </a:p>
          <a:p>
            <a:pPr lvl="1"/>
            <a:r>
              <a:rPr lang="en-US" b="1" dirty="0" smtClean="0">
                <a:solidFill>
                  <a:srgbClr val="33CCFF"/>
                </a:solidFill>
              </a:rPr>
              <a:t>Explorer</a:t>
            </a:r>
          </a:p>
          <a:p>
            <a:pPr lvl="2"/>
            <a:r>
              <a:rPr lang="en-US" dirty="0" smtClean="0"/>
              <a:t>someone who travels through an unknown area to find out about it </a:t>
            </a:r>
          </a:p>
          <a:p>
            <a:pPr lvl="1"/>
            <a:r>
              <a:rPr lang="en-US" b="1" dirty="0" smtClean="0">
                <a:solidFill>
                  <a:srgbClr val="33CCFF"/>
                </a:solidFill>
              </a:rPr>
              <a:t>Store</a:t>
            </a:r>
          </a:p>
          <a:p>
            <a:pPr lvl="1"/>
            <a:r>
              <a:rPr lang="en-US" b="1" dirty="0" smtClean="0">
                <a:solidFill>
                  <a:srgbClr val="33CCFF"/>
                </a:solidFill>
              </a:rPr>
              <a:t>Exploration</a:t>
            </a:r>
          </a:p>
          <a:p>
            <a:pPr lvl="2"/>
            <a:r>
              <a:rPr lang="en-US" dirty="0" smtClean="0"/>
              <a:t>the act of travelling through a place in order to find out about it or find something such as oil or gold in it; when you try to find out more about something by discussing it, thinking about it etc.</a:t>
            </a:r>
          </a:p>
          <a:p>
            <a:pPr lvl="1"/>
            <a:r>
              <a:rPr lang="en-US" b="1" dirty="0" smtClean="0">
                <a:solidFill>
                  <a:srgbClr val="33CCFF"/>
                </a:solidFill>
              </a:rPr>
              <a:t>Contour</a:t>
            </a:r>
          </a:p>
          <a:p>
            <a:pPr lvl="1"/>
            <a:r>
              <a:rPr lang="en-US" b="1" dirty="0" smtClean="0">
                <a:solidFill>
                  <a:srgbClr val="33CCFF"/>
                </a:solidFill>
              </a:rPr>
              <a:t>Deplorable</a:t>
            </a:r>
          </a:p>
          <a:p>
            <a:pPr lvl="2"/>
            <a:r>
              <a:rPr lang="en-US" dirty="0" smtClean="0"/>
              <a:t>very bad, unpleasant, and shocking</a:t>
            </a:r>
          </a:p>
        </p:txBody>
      </p:sp>
      <p:sp>
        <p:nvSpPr>
          <p:cNvPr id="8" name="Rounded Rectangle 7">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10" name="TextBox 9"/>
          <p:cNvSpPr txBox="1"/>
          <p:nvPr/>
        </p:nvSpPr>
        <p:spPr>
          <a:xfrm>
            <a:off x="5181600" y="990600"/>
            <a:ext cx="3200400" cy="1015663"/>
          </a:xfrm>
          <a:prstGeom prst="rect">
            <a:avLst/>
          </a:prstGeom>
          <a:noFill/>
        </p:spPr>
        <p:txBody>
          <a:bodyPr wrap="square" rtlCol="0">
            <a:spAutoFit/>
          </a:bodyPr>
          <a:lstStyle/>
          <a:p>
            <a:r>
              <a:rPr lang="en-US" sz="2000" i="1" dirty="0" smtClean="0"/>
              <a:t>“To </a:t>
            </a:r>
            <a:r>
              <a:rPr lang="en-US" sz="2000" b="1" i="1" dirty="0" smtClean="0">
                <a:solidFill>
                  <a:srgbClr val="33CCFF"/>
                </a:solidFill>
              </a:rPr>
              <a:t>implore</a:t>
            </a:r>
            <a:r>
              <a:rPr lang="en-US" sz="2000" i="1" dirty="0" smtClean="0"/>
              <a:t> means </a:t>
            </a:r>
            <a:r>
              <a:rPr lang="en-US" sz="2000" dirty="0" smtClean="0"/>
              <a:t>to ask for something in an emotional way.” </a:t>
            </a:r>
            <a:endParaRPr lang="en-US" sz="2000" dirty="0"/>
          </a:p>
        </p:txBody>
      </p:sp>
      <p:pic>
        <p:nvPicPr>
          <p:cNvPr id="12" name="Picture 11" descr="Latin - plor - cry out.jpg"/>
          <p:cNvPicPr/>
          <p:nvPr/>
        </p:nvPicPr>
        <p:blipFill>
          <a:blip r:embed="rId4" cstate="print"/>
          <a:srcRect t="7143"/>
          <a:stretch>
            <a:fillRect/>
          </a:stretch>
        </p:blipFill>
        <p:spPr>
          <a:xfrm>
            <a:off x="3505200" y="533400"/>
            <a:ext cx="1595281"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err="1" smtClean="0"/>
              <a:t>plor</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endParaRPr lang="en-US" dirty="0" smtClean="0"/>
          </a:p>
          <a:p>
            <a:endParaRPr lang="en-US" dirty="0" smtClean="0"/>
          </a:p>
          <a:p>
            <a:endParaRPr lang="en-US" b="1" u="sng" dirty="0" smtClean="0"/>
          </a:p>
          <a:p>
            <a:r>
              <a:rPr lang="en-US" b="1" dirty="0" smtClean="0"/>
              <a:t>Think of 3 Words using “</a:t>
            </a:r>
            <a:r>
              <a:rPr lang="en-US" b="1" dirty="0" err="1" smtClean="0">
                <a:solidFill>
                  <a:srgbClr val="33CCFF"/>
                </a:solidFill>
              </a:rPr>
              <a:t>plor</a:t>
            </a:r>
            <a:r>
              <a:rPr lang="en-US" b="1" dirty="0" smtClean="0"/>
              <a:t>”</a:t>
            </a:r>
            <a:endParaRPr lang="en-US" dirty="0" smtClean="0"/>
          </a:p>
          <a:p>
            <a:pPr lvl="1"/>
            <a:r>
              <a:rPr lang="en-US" b="1" dirty="0" smtClean="0"/>
              <a:t>Another option: Use your dictionary to find 3 words using “</a:t>
            </a:r>
            <a:r>
              <a:rPr lang="en-US" b="1" dirty="0" err="1" smtClean="0">
                <a:solidFill>
                  <a:srgbClr val="33CCFF"/>
                </a:solidFill>
              </a:rPr>
              <a:t>plor</a:t>
            </a:r>
            <a:r>
              <a:rPr lang="en-US" b="1" dirty="0" smtClean="0"/>
              <a:t>”</a:t>
            </a:r>
            <a:endParaRPr lang="en-US" dirty="0" smtClean="0"/>
          </a:p>
          <a:p>
            <a:pPr lvl="1"/>
            <a:r>
              <a:rPr lang="en-US" dirty="0" smtClean="0"/>
              <a:t>Example: “</a:t>
            </a:r>
            <a:r>
              <a:rPr lang="en-US" b="1" dirty="0" smtClean="0">
                <a:solidFill>
                  <a:srgbClr val="33CCFF"/>
                </a:solidFill>
              </a:rPr>
              <a:t>implore</a:t>
            </a:r>
            <a:r>
              <a:rPr lang="en-US" dirty="0" smtClean="0"/>
              <a:t>”</a:t>
            </a:r>
          </a:p>
          <a:p>
            <a:pPr lvl="1"/>
            <a:endParaRPr lang="en-US" dirty="0" smtClean="0"/>
          </a:p>
        </p:txBody>
      </p:sp>
      <p:sp>
        <p:nvSpPr>
          <p:cNvPr id="7" name="Rounded Rectangle 6">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
        <p:nvSpPr>
          <p:cNvPr id="9" name="TextBox 8"/>
          <p:cNvSpPr txBox="1"/>
          <p:nvPr/>
        </p:nvSpPr>
        <p:spPr>
          <a:xfrm>
            <a:off x="4724400" y="1524000"/>
            <a:ext cx="3200400" cy="1015663"/>
          </a:xfrm>
          <a:prstGeom prst="rect">
            <a:avLst/>
          </a:prstGeom>
          <a:noFill/>
        </p:spPr>
        <p:txBody>
          <a:bodyPr wrap="square" rtlCol="0">
            <a:spAutoFit/>
          </a:bodyPr>
          <a:lstStyle/>
          <a:p>
            <a:r>
              <a:rPr lang="en-US" sz="2000" i="1" dirty="0" smtClean="0"/>
              <a:t>“To </a:t>
            </a:r>
            <a:r>
              <a:rPr lang="en-US" sz="2000" b="1" i="1" dirty="0" smtClean="0">
                <a:solidFill>
                  <a:srgbClr val="33CCFF"/>
                </a:solidFill>
              </a:rPr>
              <a:t>implore</a:t>
            </a:r>
            <a:r>
              <a:rPr lang="en-US" sz="2000" i="1" dirty="0" smtClean="0"/>
              <a:t> means </a:t>
            </a:r>
            <a:r>
              <a:rPr lang="en-US" sz="2000" dirty="0" smtClean="0"/>
              <a:t>to ask for something in an emotional way.” </a:t>
            </a:r>
            <a:endParaRPr lang="en-US" sz="2000" dirty="0"/>
          </a:p>
        </p:txBody>
      </p:sp>
      <p:pic>
        <p:nvPicPr>
          <p:cNvPr id="10" name="Picture 9" descr="Latin - plor - cry out.jpg"/>
          <p:cNvPicPr/>
          <p:nvPr/>
        </p:nvPicPr>
        <p:blipFill>
          <a:blip r:embed="rId4" cstate="print"/>
          <a:stretch>
            <a:fillRect/>
          </a:stretch>
        </p:blipFill>
        <p:spPr>
          <a:xfrm>
            <a:off x="2743200" y="685800"/>
            <a:ext cx="1926656"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fer</a:t>
            </a:r>
            <a:r>
              <a:rPr lang="en-US" dirty="0" smtClean="0"/>
              <a:t>, </a:t>
            </a:r>
            <a:r>
              <a:rPr lang="en-US" dirty="0" err="1" smtClean="0"/>
              <a:t>ferra</a:t>
            </a:r>
            <a:r>
              <a:rPr lang="en-US" dirty="0"/>
              <a:t/>
            </a:r>
            <a:br>
              <a:rPr lang="en-US" dirty="0"/>
            </a:b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u="sng" dirty="0" smtClean="0"/>
              <a:t>Definition</a:t>
            </a:r>
            <a:r>
              <a:rPr lang="en-US" dirty="0" smtClean="0"/>
              <a:t>:  </a:t>
            </a:r>
          </a:p>
          <a:p>
            <a:pPr lvl="1"/>
            <a:r>
              <a:rPr lang="en-US" b="1" dirty="0" smtClean="0"/>
              <a:t>To carry, to bring, to bear</a:t>
            </a:r>
            <a:endParaRPr lang="en-US" dirty="0" smtClean="0"/>
          </a:p>
          <a:p>
            <a:r>
              <a:rPr lang="en-US" i="1" u="sng" dirty="0" smtClean="0"/>
              <a:t>Example</a:t>
            </a:r>
            <a:r>
              <a:rPr lang="en-US" i="1" dirty="0" smtClean="0"/>
              <a:t>:  </a:t>
            </a:r>
            <a:r>
              <a:rPr lang="en-US" dirty="0" smtClean="0"/>
              <a:t>To</a:t>
            </a:r>
            <a:r>
              <a:rPr lang="en-US" i="1" dirty="0" smtClean="0"/>
              <a:t> </a:t>
            </a:r>
            <a:r>
              <a:rPr lang="en-US" b="1" i="1" u="sng" dirty="0" smtClean="0">
                <a:solidFill>
                  <a:srgbClr val="33CCFF"/>
                </a:solidFill>
              </a:rPr>
              <a:t>transfer</a:t>
            </a:r>
            <a:r>
              <a:rPr lang="en-US" i="1" dirty="0" smtClean="0"/>
              <a:t> </a:t>
            </a:r>
            <a:r>
              <a:rPr lang="en-US" dirty="0" smtClean="0"/>
              <a:t>is</a:t>
            </a:r>
            <a:r>
              <a:rPr lang="en-US" i="1" dirty="0" smtClean="0"/>
              <a:t> </a:t>
            </a:r>
            <a:r>
              <a:rPr lang="en-US" dirty="0" smtClean="0"/>
              <a:t>to move from one place, school, job etc to another, or to make someone do this, especially within the same organization.</a:t>
            </a:r>
            <a:endParaRPr lang="en-US" i="1" dirty="0" smtClean="0"/>
          </a:p>
          <a:p>
            <a:pPr lvl="1">
              <a:buNone/>
            </a:pPr>
            <a:endParaRPr lang="en-US" i="1" dirty="0" smtClean="0"/>
          </a:p>
          <a:p>
            <a:pPr lvl="1"/>
            <a:endParaRPr lang="en-US" dirty="0" smtClean="0"/>
          </a:p>
          <a:p>
            <a:pPr lvl="1">
              <a:buNone/>
            </a:pPr>
            <a:endParaRPr lang="en-US" dirty="0" smtClean="0"/>
          </a:p>
        </p:txBody>
      </p:sp>
      <p:sp>
        <p:nvSpPr>
          <p:cNvPr id="5" name="Rounded Rectangle 4">
            <a:hlinkClick r:id="rId3" action="ppaction://hlinksldjump"/>
          </p:cNvPr>
          <p:cNvSpPr/>
          <p:nvPr/>
        </p:nvSpPr>
        <p:spPr bwMode="auto">
          <a:xfrm>
            <a:off x="7696200" y="6477000"/>
            <a:ext cx="1295400" cy="273353"/>
          </a:xfrm>
          <a:prstGeom prst="roundRect">
            <a:avLst>
              <a:gd name="adj" fmla="val 9033"/>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solidFill>
                <a:effectLst>
                  <a:outerShdw blurRad="38100" dist="38100" dir="2700000" algn="tl">
                    <a:srgbClr val="000000">
                      <a:alpha val="43137"/>
                    </a:srgbClr>
                  </a:outerShdw>
                </a:effectLst>
              </a:rPr>
              <a:t>Return to buttons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010286753">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C9EEB8-2640-4EFD-A7EF-4C07F5562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TS010286753</Template>
  <TotalTime>4449</TotalTime>
  <Words>23099</Words>
  <Application>Microsoft Office PowerPoint</Application>
  <PresentationFormat>On-screen Show (4:3)</PresentationFormat>
  <Paragraphs>1854</Paragraphs>
  <Slides>122</Slides>
  <Notes>121</Notes>
  <HiddenSlides>0</HiddenSlides>
  <MMClips>0</MMClips>
  <ScaleCrop>false</ScaleCrop>
  <HeadingPairs>
    <vt:vector size="4" baseType="variant">
      <vt:variant>
        <vt:lpstr>Theme</vt:lpstr>
      </vt:variant>
      <vt:variant>
        <vt:i4>2</vt:i4>
      </vt:variant>
      <vt:variant>
        <vt:lpstr>Slide Titles</vt:lpstr>
      </vt:variant>
      <vt:variant>
        <vt:i4>122</vt:i4>
      </vt:variant>
    </vt:vector>
  </HeadingPairs>
  <TitlesOfParts>
    <vt:vector size="124" baseType="lpstr">
      <vt:lpstr>TS010286753</vt:lpstr>
      <vt:lpstr>White with Courier font for code slides</vt:lpstr>
      <vt:lpstr>Vocabulary</vt:lpstr>
      <vt:lpstr>Vocabulary terms</vt:lpstr>
      <vt:lpstr>port </vt:lpstr>
      <vt:lpstr>port </vt:lpstr>
      <vt:lpstr>port </vt:lpstr>
      <vt:lpstr>port </vt:lpstr>
      <vt:lpstr>spect, spic </vt:lpstr>
      <vt:lpstr>spect, spic  </vt:lpstr>
      <vt:lpstr>spect, spic  </vt:lpstr>
      <vt:lpstr>spect, spic  </vt:lpstr>
      <vt:lpstr>cred </vt:lpstr>
      <vt:lpstr>cred</vt:lpstr>
      <vt:lpstr>cred</vt:lpstr>
      <vt:lpstr>cred</vt:lpstr>
      <vt:lpstr>ject </vt:lpstr>
      <vt:lpstr>ject</vt:lpstr>
      <vt:lpstr>ject</vt:lpstr>
      <vt:lpstr>ject</vt:lpstr>
      <vt:lpstr>form </vt:lpstr>
      <vt:lpstr>form  </vt:lpstr>
      <vt:lpstr>form</vt:lpstr>
      <vt:lpstr>form</vt:lpstr>
      <vt:lpstr>stru, struct </vt:lpstr>
      <vt:lpstr>stru, struct</vt:lpstr>
      <vt:lpstr>stru, struct</vt:lpstr>
      <vt:lpstr>stru, struct</vt:lpstr>
      <vt:lpstr>duc, duce, duct</vt:lpstr>
      <vt:lpstr>duc, duce, duct</vt:lpstr>
      <vt:lpstr>duc, duce, duct</vt:lpstr>
      <vt:lpstr>duc, duce, duct</vt:lpstr>
      <vt:lpstr>ver, vers, vert </vt:lpstr>
      <vt:lpstr>ver, vers, vert</vt:lpstr>
      <vt:lpstr>ver, vers, vert</vt:lpstr>
      <vt:lpstr>ver, vers, vert</vt:lpstr>
      <vt:lpstr>tract </vt:lpstr>
      <vt:lpstr>tract  </vt:lpstr>
      <vt:lpstr>tract</vt:lpstr>
      <vt:lpstr>tract</vt:lpstr>
      <vt:lpstr>dic, dict </vt:lpstr>
      <vt:lpstr>dic, dict</vt:lpstr>
      <vt:lpstr>dic, dict</vt:lpstr>
      <vt:lpstr>dic, dict</vt:lpstr>
      <vt:lpstr>pel, puls </vt:lpstr>
      <vt:lpstr>pel, puls</vt:lpstr>
      <vt:lpstr>pel, puls</vt:lpstr>
      <vt:lpstr>pel, puls</vt:lpstr>
      <vt:lpstr>mit, miss </vt:lpstr>
      <vt:lpstr>mit, miss  </vt:lpstr>
      <vt:lpstr>mit, miss</vt:lpstr>
      <vt:lpstr>mit, miss</vt:lpstr>
      <vt:lpstr>rupt </vt:lpstr>
      <vt:lpstr>rupt</vt:lpstr>
      <vt:lpstr>rupt</vt:lpstr>
      <vt:lpstr>rupt</vt:lpstr>
      <vt:lpstr>flect, flex </vt:lpstr>
      <vt:lpstr>flect, flex</vt:lpstr>
      <vt:lpstr>flect, flex</vt:lpstr>
      <vt:lpstr>flect, flex</vt:lpstr>
      <vt:lpstr>fac, fact </vt:lpstr>
      <vt:lpstr>fac, fact  </vt:lpstr>
      <vt:lpstr>fac, fact</vt:lpstr>
      <vt:lpstr>fac, fact</vt:lpstr>
      <vt:lpstr>scrib, scrip </vt:lpstr>
      <vt:lpstr>scrib, scrip  </vt:lpstr>
      <vt:lpstr>scrib, scrip</vt:lpstr>
      <vt:lpstr>scrib, scrip</vt:lpstr>
      <vt:lpstr>junct, join </vt:lpstr>
      <vt:lpstr>junct, join  </vt:lpstr>
      <vt:lpstr>junct, join</vt:lpstr>
      <vt:lpstr>junct, join</vt:lpstr>
      <vt:lpstr>err, errat </vt:lpstr>
      <vt:lpstr>err, errat  </vt:lpstr>
      <vt:lpstr>err, errat</vt:lpstr>
      <vt:lpstr>err, errat</vt:lpstr>
      <vt:lpstr>simil, simul </vt:lpstr>
      <vt:lpstr>simil, simul  </vt:lpstr>
      <vt:lpstr>simil, simul</vt:lpstr>
      <vt:lpstr>simil, simul</vt:lpstr>
      <vt:lpstr>mort, mori, mors </vt:lpstr>
      <vt:lpstr>mort, mori, mors  </vt:lpstr>
      <vt:lpstr>mort, mori, mors</vt:lpstr>
      <vt:lpstr>mort, mori, mors</vt:lpstr>
      <vt:lpstr>spir, spire </vt:lpstr>
      <vt:lpstr>spir, spire</vt:lpstr>
      <vt:lpstr>spir, spire</vt:lpstr>
      <vt:lpstr>spir, spire</vt:lpstr>
      <vt:lpstr>judi, judic &amp; jud  </vt:lpstr>
      <vt:lpstr>judi, judic &amp; jud  </vt:lpstr>
      <vt:lpstr>judi, judic &amp; jud</vt:lpstr>
      <vt:lpstr>judi, judic &amp; jud</vt:lpstr>
      <vt:lpstr>grad, gred &amp; gress  </vt:lpstr>
      <vt:lpstr>grad, gred &amp; gress  </vt:lpstr>
      <vt:lpstr>grad, gred &amp; gress</vt:lpstr>
      <vt:lpstr>grad, gred &amp; gress</vt:lpstr>
      <vt:lpstr>plor </vt:lpstr>
      <vt:lpstr>plor </vt:lpstr>
      <vt:lpstr>plor</vt:lpstr>
      <vt:lpstr>plor</vt:lpstr>
      <vt:lpstr>fer, ferra </vt:lpstr>
      <vt:lpstr>fer, ferra  </vt:lpstr>
      <vt:lpstr>fer, ferra</vt:lpstr>
      <vt:lpstr>fer, ferra</vt:lpstr>
      <vt:lpstr>luc, lum, lun, lus </vt:lpstr>
      <vt:lpstr>luc, lum, lun, lus  </vt:lpstr>
      <vt:lpstr>luc, lum, lun, lus</vt:lpstr>
      <vt:lpstr>luc, lum, lun, lus</vt:lpstr>
      <vt:lpstr>anim </vt:lpstr>
      <vt:lpstr>anim  </vt:lpstr>
      <vt:lpstr>anim</vt:lpstr>
      <vt:lpstr>anim</vt:lpstr>
      <vt:lpstr>cit </vt:lpstr>
      <vt:lpstr>cit  </vt:lpstr>
      <vt:lpstr>cit</vt:lpstr>
      <vt:lpstr>cit</vt:lpstr>
      <vt:lpstr>com </vt:lpstr>
      <vt:lpstr>com  </vt:lpstr>
      <vt:lpstr>com</vt:lpstr>
      <vt:lpstr>com</vt:lpstr>
      <vt:lpstr>fin </vt:lpstr>
      <vt:lpstr>fin  </vt:lpstr>
      <vt:lpstr>fin</vt:lpstr>
      <vt:lpstr>fin</vt:lpstr>
    </vt:vector>
  </TitlesOfParts>
  <Company>BISD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jgalvan</dc:creator>
  <cp:keywords/>
  <cp:lastModifiedBy>jgalvan</cp:lastModifiedBy>
  <cp:revision>524</cp:revision>
  <dcterms:created xsi:type="dcterms:W3CDTF">2014-11-06T15:46:01Z</dcterms:created>
  <dcterms:modified xsi:type="dcterms:W3CDTF">2016-03-28T19:05:38Z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TC102867539990</vt:lpwstr>
  </property>
</Properties>
</file>