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87" r:id="rId2"/>
    <p:sldId id="401" r:id="rId3"/>
    <p:sldId id="288" r:id="rId4"/>
    <p:sldId id="402" r:id="rId5"/>
    <p:sldId id="420" r:id="rId6"/>
    <p:sldId id="325" r:id="rId7"/>
    <p:sldId id="327" r:id="rId8"/>
    <p:sldId id="422" r:id="rId9"/>
    <p:sldId id="331" r:id="rId10"/>
    <p:sldId id="332" r:id="rId11"/>
    <p:sldId id="412" r:id="rId12"/>
    <p:sldId id="336" r:id="rId13"/>
    <p:sldId id="409" r:id="rId14"/>
    <p:sldId id="342" r:id="rId15"/>
    <p:sldId id="423" r:id="rId16"/>
    <p:sldId id="310" r:id="rId17"/>
    <p:sldId id="421" r:id="rId18"/>
    <p:sldId id="418" r:id="rId19"/>
  </p:sldIdLst>
  <p:sldSz cx="9144000" cy="6858000" type="screen4x3"/>
  <p:notesSz cx="7010400" cy="9296400"/>
  <p:embeddedFontLst>
    <p:embeddedFont>
      <p:font typeface="Calibri" pitchFamily="34" charset="0"/>
      <p:regular r:id="rId22"/>
      <p:bold r:id="rId23"/>
      <p:italic r:id="rId24"/>
      <p:boldItalic r:id="rId25"/>
    </p:embeddedFont>
    <p:embeddedFont>
      <p:font typeface="AbcPrint" charset="0"/>
      <p:regular r:id="rId26"/>
    </p:embeddedFont>
    <p:embeddedFont>
      <p:font typeface="MS PGothic" charset="0"/>
      <p:regular r:id="rId2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176DAD"/>
    <a:srgbClr val="5EAD17"/>
    <a:srgbClr val="13588B"/>
    <a:srgbClr val="DA0000"/>
    <a:srgbClr val="0F446B"/>
    <a:srgbClr val="CA2128"/>
    <a:srgbClr val="6197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0492" autoAdjust="0"/>
  </p:normalViewPr>
  <p:slideViewPr>
    <p:cSldViewPr>
      <p:cViewPr>
        <p:scale>
          <a:sx n="90" d="100"/>
          <a:sy n="90" d="100"/>
        </p:scale>
        <p:origin x="-78" y="13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7" d="100"/>
          <a:sy n="77" d="100"/>
        </p:scale>
        <p:origin x="-196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CFF07BB-CCD9-4FD4-809A-CEF231180F06}" type="datetimeFigureOut">
              <a:rPr lang="en-US"/>
              <a:pPr>
                <a:defRPr/>
              </a:pPr>
              <a:t>10/8/2013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4F854FF-6FF2-4D42-9E37-3183F35767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DC07B10-B0F7-4AA5-AD12-45BB0E4089AE}" type="datetimeFigureOut">
              <a:rPr lang="en-US"/>
              <a:pPr>
                <a:defRPr/>
              </a:pPr>
              <a:t>10/8/2013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5BBEB44-B22B-4F7D-871F-993801412C9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97937E-A247-4790-907A-EB5ADC8F323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a:t>
            </a:r>
            <a:r>
              <a:rPr lang="en-US" smtClean="0"/>
              <a:t>Once a site or school completes the </a:t>
            </a:r>
            <a:r>
              <a:rPr lang="en-US" i="1" smtClean="0"/>
              <a:t>Implementation Inventory </a:t>
            </a:r>
            <a:r>
              <a:rPr lang="en-US" smtClean="0"/>
              <a:t>and determines their level of implementation on the </a:t>
            </a:r>
            <a:r>
              <a:rPr lang="en-US" i="1" smtClean="0"/>
              <a:t>Action Steps</a:t>
            </a:r>
            <a:r>
              <a:rPr lang="en-US" smtClean="0"/>
              <a:t>, an Implementation Map is created.    </a:t>
            </a:r>
          </a:p>
          <a:p>
            <a:pPr eaLnBrk="1" hangingPunct="1">
              <a:spcBef>
                <a:spcPct val="0"/>
              </a:spcBef>
            </a:pPr>
            <a:endParaRPr lang="en-US" smtClean="0"/>
          </a:p>
          <a:p>
            <a:pPr eaLnBrk="1" hangingPunct="1">
              <a:spcBef>
                <a:spcPct val="0"/>
              </a:spcBef>
            </a:pPr>
            <a:r>
              <a:rPr lang="en-US" b="1" smtClean="0"/>
              <a:t>(Click) </a:t>
            </a:r>
            <a:r>
              <a:rPr lang="en-US" smtClean="0"/>
              <a:t>The </a:t>
            </a:r>
            <a:r>
              <a:rPr lang="en-US" i="1" smtClean="0"/>
              <a:t>Implementation Map </a:t>
            </a:r>
            <a:r>
              <a:rPr lang="en-US" smtClean="0"/>
              <a:t>is automatically generated when a campus rates its implementation status on all of the </a:t>
            </a:r>
            <a:r>
              <a:rPr lang="en-US" i="1" smtClean="0"/>
              <a:t>Action Steps </a:t>
            </a:r>
            <a:r>
              <a:rPr lang="en-US" smtClean="0"/>
              <a:t>within a component.  </a:t>
            </a:r>
          </a:p>
          <a:p>
            <a:pPr eaLnBrk="1" hangingPunct="1">
              <a:spcBef>
                <a:spcPct val="0"/>
              </a:spcBef>
            </a:pPr>
            <a:endParaRPr lang="en-US" smtClean="0"/>
          </a:p>
        </p:txBody>
      </p:sp>
      <p:sp>
        <p:nvSpPr>
          <p:cNvPr id="43011"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800" smtClean="0"/>
              <a:t>As a campus Leadership Team-- completes each module of the Implementation Inventory, a summary is archived-- and placed in—</a:t>
            </a:r>
          </a:p>
          <a:p>
            <a:pPr eaLnBrk="1" hangingPunct="1">
              <a:lnSpc>
                <a:spcPct val="80000"/>
              </a:lnSpc>
            </a:pPr>
            <a:endParaRPr lang="en-US" sz="800" smtClean="0"/>
          </a:p>
          <a:p>
            <a:pPr eaLnBrk="1" hangingPunct="1">
              <a:lnSpc>
                <a:spcPct val="80000"/>
              </a:lnSpc>
            </a:pPr>
            <a:r>
              <a:rPr lang="en-US" sz="800" b="1" smtClean="0"/>
              <a:t>(CLICK) </a:t>
            </a:r>
            <a:r>
              <a:rPr lang="en-US" sz="800" smtClean="0"/>
              <a:t>An</a:t>
            </a:r>
            <a:r>
              <a:rPr lang="en-US" sz="800" b="1" smtClean="0"/>
              <a:t> </a:t>
            </a:r>
            <a:r>
              <a:rPr lang="en-US" sz="800" smtClean="0"/>
              <a:t>Implementation Atlas.  The Atlas is in development and we just received this screen shot.  We wanted you to be the first to learn about it.  Let’s take a closer look.  </a:t>
            </a:r>
          </a:p>
          <a:p>
            <a:pPr eaLnBrk="1" hangingPunct="1">
              <a:lnSpc>
                <a:spcPct val="80000"/>
              </a:lnSpc>
            </a:pPr>
            <a:r>
              <a:rPr lang="en-US" sz="800" smtClean="0"/>
              <a:t> </a:t>
            </a:r>
          </a:p>
          <a:p>
            <a:pPr eaLnBrk="1" hangingPunct="1">
              <a:lnSpc>
                <a:spcPct val="80000"/>
              </a:lnSpc>
            </a:pPr>
            <a:r>
              <a:rPr lang="en-US" sz="800" b="1" smtClean="0"/>
              <a:t>(CLICK CLICK)  </a:t>
            </a:r>
            <a:r>
              <a:rPr lang="en-US" sz="800" smtClean="0"/>
              <a:t>All six components or modules of the Inventory are represented and  color coded—note the LASERS framework on the left.  </a:t>
            </a:r>
          </a:p>
          <a:p>
            <a:pPr eaLnBrk="1" hangingPunct="1">
              <a:lnSpc>
                <a:spcPct val="80000"/>
              </a:lnSpc>
            </a:pPr>
            <a:endParaRPr lang="en-US" sz="800" b="1" smtClean="0"/>
          </a:p>
          <a:p>
            <a:pPr eaLnBrk="1" hangingPunct="1">
              <a:lnSpc>
                <a:spcPct val="80000"/>
              </a:lnSpc>
            </a:pPr>
            <a:r>
              <a:rPr lang="en-US" sz="800" b="1" smtClean="0"/>
              <a:t>(CLICK CLICK) </a:t>
            </a:r>
            <a:r>
              <a:rPr lang="en-US" sz="800" smtClean="0"/>
              <a:t>Now notice the ABCD—representing our Implementation Ratings.  The Action Steps are sorted according to the way each campus Leadership Team rated its campus.</a:t>
            </a:r>
          </a:p>
          <a:p>
            <a:pPr eaLnBrk="1" hangingPunct="1">
              <a:lnSpc>
                <a:spcPct val="80000"/>
              </a:lnSpc>
              <a:buFontTx/>
              <a:buAutoNum type="alphaUcPeriod"/>
            </a:pPr>
            <a:r>
              <a:rPr lang="en-US" sz="800" smtClean="0"/>
              <a:t>Planning, B. Initial,  C. Full Implementation and D. Reflective Sustainability.</a:t>
            </a:r>
          </a:p>
          <a:p>
            <a:pPr eaLnBrk="1" hangingPunct="1">
              <a:lnSpc>
                <a:spcPct val="80000"/>
              </a:lnSpc>
              <a:buFontTx/>
              <a:buAutoNum type="alphaUcPeriod"/>
            </a:pPr>
            <a:endParaRPr lang="en-US" sz="800" smtClean="0"/>
          </a:p>
          <a:p>
            <a:pPr eaLnBrk="1" hangingPunct="1">
              <a:lnSpc>
                <a:spcPct val="80000"/>
              </a:lnSpc>
            </a:pPr>
            <a:r>
              <a:rPr lang="en-US" sz="800" smtClean="0"/>
              <a:t>Study the table for a minute (PAUSE)—at a glance, </a:t>
            </a:r>
            <a:r>
              <a:rPr lang="en-US" sz="800" b="1" smtClean="0"/>
              <a:t>(CLICK CLICK) </a:t>
            </a:r>
            <a:r>
              <a:rPr lang="en-US" sz="800" smtClean="0"/>
              <a:t>you can  SEE that most Assessment Action Steps are at Reflective Sustainability—meaning this campus believes-----they are implementing critical Assessment Actions well—I’m curious about Action Step A6 in the Initial Planning Stage—this may indicate a need for further action OR it may indicate that this is an Action Step the LT has decided not to implement at this time--you can look later in your TSLP booklet to find out what A6 is!</a:t>
            </a:r>
          </a:p>
          <a:p>
            <a:pPr eaLnBrk="1" hangingPunct="1">
              <a:lnSpc>
                <a:spcPct val="80000"/>
              </a:lnSpc>
            </a:pPr>
            <a:endParaRPr lang="en-US" sz="800" smtClean="0"/>
          </a:p>
          <a:p>
            <a:pPr eaLnBrk="1" hangingPunct="1">
              <a:lnSpc>
                <a:spcPct val="80000"/>
              </a:lnSpc>
            </a:pPr>
            <a:r>
              <a:rPr lang="en-US" sz="800" b="1" smtClean="0"/>
              <a:t>(CLICK CLICK) </a:t>
            </a:r>
            <a:r>
              <a:rPr lang="en-US" sz="800" smtClean="0"/>
              <a:t>We can also </a:t>
            </a:r>
            <a:r>
              <a:rPr lang="en-US" sz="800" u="sng" smtClean="0"/>
              <a:t>immediately</a:t>
            </a:r>
            <a:r>
              <a:rPr lang="en-US" sz="800" smtClean="0"/>
              <a:t> see  that we are in the Planning stage with many of our Reporting and Accountability Action Steps.  PAUSE</a:t>
            </a:r>
          </a:p>
          <a:p>
            <a:pPr eaLnBrk="1" hangingPunct="1">
              <a:lnSpc>
                <a:spcPct val="80000"/>
              </a:lnSpc>
            </a:pPr>
            <a:endParaRPr lang="en-US" sz="800" smtClean="0"/>
          </a:p>
          <a:p>
            <a:pPr eaLnBrk="1" hangingPunct="1">
              <a:lnSpc>
                <a:spcPct val="80000"/>
              </a:lnSpc>
            </a:pPr>
            <a:r>
              <a:rPr lang="en-US" sz="800" b="1" smtClean="0"/>
              <a:t>(CLICK CLICK) </a:t>
            </a:r>
            <a:r>
              <a:rPr lang="en-US" sz="800" smtClean="0"/>
              <a:t>The Inventory Atlas also records which Action Steps have not yet been Completed. </a:t>
            </a:r>
          </a:p>
          <a:p>
            <a:pPr eaLnBrk="1" hangingPunct="1">
              <a:lnSpc>
                <a:spcPct val="80000"/>
              </a:lnSpc>
            </a:pPr>
            <a:endParaRPr lang="en-US" sz="800" smtClean="0"/>
          </a:p>
          <a:p>
            <a:pPr eaLnBrk="1" hangingPunct="1">
              <a:lnSpc>
                <a:spcPct val="80000"/>
              </a:lnSpc>
            </a:pPr>
            <a:r>
              <a:rPr lang="en-US" sz="800" smtClean="0"/>
              <a:t>A variety of reports can be generated from the Implementation Atlas.  </a:t>
            </a:r>
          </a:p>
          <a:p>
            <a:pPr eaLnBrk="1" hangingPunct="1">
              <a:lnSpc>
                <a:spcPct val="80000"/>
              </a:lnSpc>
            </a:pPr>
            <a:endParaRPr lang="en-US" sz="800" smtClean="0"/>
          </a:p>
          <a:p>
            <a:pPr eaLnBrk="1" hangingPunct="1">
              <a:lnSpc>
                <a:spcPct val="80000"/>
              </a:lnSpc>
            </a:pPr>
            <a:r>
              <a:rPr lang="en-US" sz="800" smtClean="0"/>
              <a:t>This Atlas provides another piece of the data puzzle.  Individualized, customized data allows </a:t>
            </a:r>
            <a:r>
              <a:rPr lang="en-US" sz="800" u="sng" smtClean="0"/>
              <a:t>each campus </a:t>
            </a:r>
            <a:r>
              <a:rPr lang="en-US" sz="800" smtClean="0"/>
              <a:t>to tailor the creation of its comprehensive literacy plan.  When combined with our achievement data, the Atlas provides valuable information about each LASERS component---about staffing needs, areas of strength, and areas for targeted PD.   We are really excited about the development of the Atlas and we can’t wait for you to start using it and letting us know all the possibilities it represents.  </a:t>
            </a:r>
          </a:p>
        </p:txBody>
      </p:sp>
      <p:sp>
        <p:nvSpPr>
          <p:cNvPr id="4" name="Slide Number Placeholder 3"/>
          <p:cNvSpPr>
            <a:spLocks noGrp="1"/>
          </p:cNvSpPr>
          <p:nvPr>
            <p:ph type="sldNum" sz="quarter" idx="5"/>
          </p:nvPr>
        </p:nvSpPr>
        <p:spPr/>
        <p:txBody>
          <a:bodyPr/>
          <a:lstStyle/>
          <a:p>
            <a:pPr>
              <a:defRPr/>
            </a:pPr>
            <a:fld id="{E2A1EFBF-0ED5-416E-8A5F-1C452B94AD8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Leadership Team is immediately linked to a sample template, a resource that directly supports the implementation of the L2 (targeted) </a:t>
            </a:r>
            <a:r>
              <a:rPr lang="en-US" i="1" smtClean="0"/>
              <a:t>Action Step</a:t>
            </a:r>
            <a:r>
              <a:rPr lang="en-US" smtClean="0"/>
              <a:t>.   </a:t>
            </a:r>
          </a:p>
          <a:p>
            <a:pPr eaLnBrk="1" hangingPunct="1">
              <a:spcBef>
                <a:spcPct val="0"/>
              </a:spcBef>
            </a:pPr>
            <a:endParaRPr lang="en-US" smtClean="0"/>
          </a:p>
          <a:p>
            <a:pPr eaLnBrk="1" hangingPunct="1">
              <a:spcBef>
                <a:spcPct val="0"/>
              </a:spcBef>
            </a:pPr>
            <a:r>
              <a:rPr lang="en-US" smtClean="0"/>
              <a:t>There is one more online tool to help Literacy Lines implement the TSLP.</a:t>
            </a:r>
          </a:p>
        </p:txBody>
      </p:sp>
      <p:sp>
        <p:nvSpPr>
          <p:cNvPr id="51203"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909638" eaLnBrk="1" hangingPunct="1">
              <a:spcBef>
                <a:spcPct val="0"/>
              </a:spcBef>
            </a:pPr>
            <a:r>
              <a:rPr lang="en-US" smtClean="0"/>
              <a:t>In this case, a Leadership Team chooses the link for </a:t>
            </a:r>
            <a:r>
              <a:rPr lang="en-US" i="1" smtClean="0"/>
              <a:t>FCRR: Reviewing a Reading Program K-12.  </a:t>
            </a:r>
          </a:p>
          <a:p>
            <a:pPr defTabSz="909638" eaLnBrk="1" hangingPunct="1">
              <a:spcBef>
                <a:spcPct val="0"/>
              </a:spcBef>
            </a:pPr>
            <a:endParaRPr lang="en-US" smtClean="0"/>
          </a:p>
        </p:txBody>
      </p:sp>
      <p:sp>
        <p:nvSpPr>
          <p:cNvPr id="56324"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a:t>
            </a:r>
            <a:r>
              <a:rPr lang="en-US" smtClean="0"/>
              <a:t> The third tool to assist with the implementation of the TSLP is an online course.  Members of the TLI Leadership team at each site or campus will be the first participants in a new Project Share™ course focused on the TSLP.  The TSLP Online Course is designed to help each site/campus and each Literacy Line understand, use, and progress through the </a:t>
            </a:r>
            <a:r>
              <a:rPr lang="en-US" i="1" smtClean="0"/>
              <a:t>Action Steps </a:t>
            </a:r>
            <a:r>
              <a:rPr lang="en-US" smtClean="0"/>
              <a:t>in the TSLP.  </a:t>
            </a:r>
          </a:p>
          <a:p>
            <a:pPr eaLnBrk="1" hangingPunct="1">
              <a:spcBef>
                <a:spcPct val="0"/>
              </a:spcBef>
            </a:pPr>
            <a:endParaRPr lang="en-US" smtClean="0"/>
          </a:p>
          <a:p>
            <a:pPr eaLnBrk="1" hangingPunct="1">
              <a:spcBef>
                <a:spcPct val="0"/>
              </a:spcBef>
            </a:pPr>
            <a:r>
              <a:rPr lang="en-US" smtClean="0"/>
              <a:t>On each campus, only the members of the TLI Leadership team will need to participate in the online course.  Their work in the course will help to inform the work the whole school community does to implement the TSLP.</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
        <p:nvSpPr>
          <p:cNvPr id="53251"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what will it mean to participate actively in Project Share™?</a:t>
            </a:r>
          </a:p>
          <a:p>
            <a:pPr eaLnBrk="1" hangingPunct="1">
              <a:spcBef>
                <a:spcPct val="0"/>
              </a:spcBef>
            </a:pPr>
            <a:endParaRPr lang="en-US" smtClean="0"/>
          </a:p>
          <a:p>
            <a:pPr eaLnBrk="1" hangingPunct="1">
              <a:spcBef>
                <a:spcPct val="0"/>
              </a:spcBef>
            </a:pPr>
            <a:r>
              <a:rPr lang="en-US" smtClean="0"/>
              <a:t>For the Texas Literacy Initiative, participation in Project Share will include 4 main activities:</a:t>
            </a:r>
          </a:p>
          <a:p>
            <a:pPr eaLnBrk="1" hangingPunct="1">
              <a:spcBef>
                <a:spcPct val="0"/>
              </a:spcBef>
            </a:pPr>
            <a:endParaRPr lang="en-US" smtClean="0"/>
          </a:p>
          <a:p>
            <a:pPr eaLnBrk="1" hangingPunct="1">
              <a:spcBef>
                <a:spcPct val="0"/>
              </a:spcBef>
              <a:buFontTx/>
              <a:buAutoNum type="arabicPeriod"/>
            </a:pPr>
            <a:r>
              <a:rPr lang="en-US" smtClean="0"/>
              <a:t>Creating a comprehensive literacy program as a result of working in the TSLP online course</a:t>
            </a:r>
          </a:p>
          <a:p>
            <a:pPr eaLnBrk="1" hangingPunct="1">
              <a:spcBef>
                <a:spcPct val="0"/>
              </a:spcBef>
              <a:buFontTx/>
              <a:buAutoNum type="arabicPeriod"/>
            </a:pPr>
            <a:r>
              <a:rPr lang="en-US" smtClean="0"/>
              <a:t>Collaborating with colleagues within the Literacy Line</a:t>
            </a:r>
          </a:p>
          <a:p>
            <a:pPr eaLnBrk="1" hangingPunct="1">
              <a:spcBef>
                <a:spcPct val="0"/>
              </a:spcBef>
              <a:buFontTx/>
              <a:buAutoNum type="arabicPeriod"/>
            </a:pPr>
            <a:r>
              <a:rPr lang="en-US" smtClean="0"/>
              <a:t>Connecting within a Literacy Line by building an online professional learning community, where members will meet to learn, discuss, examine student data and practices, develop goals to provide the learning necessary to reach those goals, create plans for implementation across all ages in the literacy line, and monitor those plans for effectiveness</a:t>
            </a:r>
          </a:p>
          <a:p>
            <a:pPr eaLnBrk="1" hangingPunct="1">
              <a:spcBef>
                <a:spcPct val="0"/>
              </a:spcBef>
              <a:buFontTx/>
              <a:buAutoNum type="arabicPeriod"/>
            </a:pPr>
            <a:r>
              <a:rPr lang="en-US" smtClean="0"/>
              <a:t>Communicating between the State Leadership Team and the grantees in a grant-wide Professional Learning Community where announcements and general information can be shared across Literacy Lines.</a:t>
            </a:r>
          </a:p>
          <a:p>
            <a:pPr eaLnBrk="1" hangingPunct="1">
              <a:spcBef>
                <a:spcPct val="0"/>
              </a:spcBef>
            </a:pPr>
            <a:endParaRPr lang="en-US" smtClean="0"/>
          </a:p>
          <a:p>
            <a:pPr eaLnBrk="1" hangingPunct="1">
              <a:spcBef>
                <a:spcPct val="0"/>
              </a:spcBef>
            </a:pPr>
            <a:r>
              <a:rPr lang="en-US" smtClean="0"/>
              <a:t>Anyone who hasn’t signed-up for Project Share™ yet is encouraged to sign-up!</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98AA92-A81F-47E9-9470-4B88CA15D2C4}" type="slidenum">
              <a:rPr lang="en-US" smtClean="0">
                <a:latin typeface="Arial" charset="0"/>
              </a:rPr>
              <a:pPr fontAlgn="base">
                <a:spcBef>
                  <a:spcPct val="0"/>
                </a:spcBef>
                <a:spcAft>
                  <a:spcPct val="0"/>
                </a:spcAft>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Most of the information that sites and schools will need to support their work with the TSLP will be housed in Project Share™. However, the TEA website will also be a great resource. There is a page on the TEA website dedicated specifically to the Texas Literacy initiative. </a:t>
            </a:r>
          </a:p>
          <a:p>
            <a:pPr eaLnBrk="1" hangingPunct="1">
              <a:spcBef>
                <a:spcPct val="0"/>
              </a:spcBef>
            </a:pPr>
            <a:endParaRPr lang="en-US" smtClean="0"/>
          </a:p>
          <a:p>
            <a:pPr eaLnBrk="1" hangingPunct="1">
              <a:spcBef>
                <a:spcPct val="0"/>
              </a:spcBef>
            </a:pPr>
            <a:r>
              <a:rPr lang="en-US" smtClean="0"/>
              <a:t>BISD will have their own link to this resource under C &amp; I web site for TLI Grant.</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3FD3B-5F83-43FE-875D-46595927D0E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objective of the online course and indeed all the professional development, technical assistance, and support from the State Leadership Team is to achieve the goals of the Texas Leadership Initiative.  We know that Project Share may be new to many of you.  We’re with you. We’ll be your partners every step of the way.</a:t>
            </a:r>
          </a:p>
          <a:p>
            <a:pPr eaLnBrk="1" hangingPunct="1"/>
            <a:endParaRPr lang="en-US" smtClean="0"/>
          </a:p>
          <a:p>
            <a:pPr eaLnBrk="1" hangingPunct="1"/>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4DDB77-F7CB-420D-A59A-2C9B9A046660}" type="slidenum">
              <a:rPr lang="en-US" smtClean="0">
                <a:latin typeface="Arial" pitchFamily="34" charset="0"/>
                <a:ea typeface="ＭＳ Ｐゴシック"/>
                <a:cs typeface="ＭＳ Ｐゴシック"/>
              </a:rPr>
              <a:pPr fontAlgn="base">
                <a:spcBef>
                  <a:spcPct val="0"/>
                </a:spcBef>
                <a:spcAft>
                  <a:spcPct val="0"/>
                </a:spcAft>
              </a:pPr>
              <a:t>17</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objective of the online course and indeed all the professional development, technical assistance, and support from the State Leadership Team is to achieve the goals of the Texas Leadership Initiative.  We know that Project Share may be new to many of you.  We’re with you. We’ll be your partners every step of the way.</a:t>
            </a:r>
          </a:p>
          <a:p>
            <a:pPr eaLnBrk="1" hangingPunct="1"/>
            <a:endParaRPr lang="en-US" smtClean="0"/>
          </a:p>
          <a:p>
            <a:pPr eaLnBrk="1" hangingPunct="1"/>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7CF812-2291-472D-A651-D6CBD8F6E03F}" type="slidenum">
              <a:rPr lang="en-US" smtClean="0">
                <a:latin typeface="Arial" pitchFamily="34" charset="0"/>
                <a:ea typeface="ＭＳ Ｐゴシック"/>
                <a:cs typeface="ＭＳ Ｐゴシック"/>
              </a:rPr>
              <a:pPr fontAlgn="base">
                <a:spcBef>
                  <a:spcPct val="0"/>
                </a:spcBef>
                <a:spcAft>
                  <a:spcPct val="0"/>
                </a:spcAft>
              </a:pPr>
              <a:t>18</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smtClean="0">
                <a:latin typeface="Arial" pitchFamily="34" charset="0"/>
                <a:cs typeface="Arial" pitchFamily="34" charset="0"/>
              </a:rPr>
              <a:t>Now I’d like to spend some time reviewing the past 16 years of literacy history in Texas. JUST TEASING…but we are fortunate enough that we began Literacy Initiatives in 1996, with then Governor George Bush, and have continued to build upon the research and materials year after year, without changing directions, and without stopping and restarting…. we have kept progressing at a steady pace!!</a:t>
            </a:r>
          </a:p>
          <a:p>
            <a:pPr eaLnBrk="1" hangingPunct="1">
              <a:spcBef>
                <a:spcPct val="0"/>
              </a:spcBef>
            </a:pPr>
            <a:endParaRPr lang="en-US" sz="1400" b="1" smtClean="0">
              <a:latin typeface="Arial" pitchFamily="34" charset="0"/>
              <a:cs typeface="Arial" pitchFamily="34" charset="0"/>
            </a:endParaRPr>
          </a:p>
          <a:p>
            <a:pPr eaLnBrk="1" hangingPunct="1">
              <a:spcBef>
                <a:spcPct val="0"/>
              </a:spcBef>
            </a:pPr>
            <a:r>
              <a:rPr lang="en-US" sz="1400" b="1" smtClean="0">
                <a:latin typeface="Arial" pitchFamily="34" charset="0"/>
                <a:cs typeface="Arial" pitchFamily="34" charset="0"/>
              </a:rPr>
              <a:t>GO TO BULLETS</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CE309-5D5B-4795-AB6C-18CB976E2A7E}" type="slidenum">
              <a:rPr lang="en-US" smtClean="0">
                <a:latin typeface="Arial" pitchFamily="34" charset="0"/>
                <a:ea typeface="ＭＳ Ｐゴシック"/>
                <a:cs typeface="ＭＳ Ｐゴシック"/>
              </a:rPr>
              <a:pPr fontAlgn="base">
                <a:spcBef>
                  <a:spcPct val="0"/>
                </a:spcBef>
                <a:spcAft>
                  <a:spcPct val="0"/>
                </a:spcAft>
              </a:pPr>
              <a:t>2</a:t>
            </a:fld>
            <a:endParaRPr lang="en-US" smtClean="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is our current status.</a:t>
            </a:r>
          </a:p>
          <a:p>
            <a:pPr eaLnBrk="1" hangingPunct="1">
              <a:spcBef>
                <a:spcPct val="0"/>
              </a:spcBef>
            </a:pPr>
            <a:endParaRPr lang="en-US" dirty="0" smtClean="0"/>
          </a:p>
          <a:p>
            <a:pPr eaLnBrk="1" hangingPunct="1">
              <a:spcBef>
                <a:spcPct val="0"/>
              </a:spcBef>
            </a:pPr>
            <a:r>
              <a:rPr lang="en-US" dirty="0" smtClean="0"/>
              <a:t>Texas awarded 30 grants.  The 30 funded Literacy Lines range in size.  The smallest Literacy Line serves 421 students, and the largest serves 49,625 students.</a:t>
            </a:r>
          </a:p>
          <a:p>
            <a:pPr eaLnBrk="1" hangingPunct="1">
              <a:spcBef>
                <a:spcPct val="0"/>
              </a:spcBef>
            </a:pPr>
            <a:endParaRPr lang="en-US" dirty="0" smtClean="0"/>
          </a:p>
          <a:p>
            <a:pPr eaLnBrk="1" hangingPunct="1">
              <a:spcBef>
                <a:spcPct val="0"/>
              </a:spcBef>
            </a:pPr>
            <a:r>
              <a:rPr lang="en-US" dirty="0" smtClean="0"/>
              <a:t>Across the 30 funded Literacy Lines, there are about 121 ECE providers, about 259 elementary schools, and about 120 middle and high schools.</a:t>
            </a:r>
          </a:p>
          <a:p>
            <a:pPr eaLnBrk="1" hangingPunct="1">
              <a:spcBef>
                <a:spcPct val="0"/>
              </a:spcBef>
            </a:pPr>
            <a:endParaRPr lang="en-US" dirty="0" smtClean="0"/>
          </a:p>
          <a:p>
            <a:pPr eaLnBrk="1" hangingPunct="1">
              <a:spcBef>
                <a:spcPct val="0"/>
              </a:spcBef>
            </a:pPr>
            <a:r>
              <a:rPr lang="en-US" dirty="0" smtClean="0"/>
              <a:t>In total, these Literacy Lines support more than 221,248 students!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C3DAB-5DFA-4804-93A0-AE7C716BCD7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READ THE BULLETS.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C45019-5603-4BA2-BC88-E15067147BA8}" type="slidenum">
              <a:rPr lang="en-US" smtClean="0">
                <a:latin typeface="Arial" pitchFamily="34" charset="0"/>
                <a:ea typeface="ＭＳ Ｐゴシック"/>
                <a:cs typeface="ＭＳ Ｐゴシック"/>
              </a:rPr>
              <a:pPr fontAlgn="base">
                <a:spcBef>
                  <a:spcPct val="0"/>
                </a:spcBef>
                <a:spcAft>
                  <a:spcPct val="0"/>
                </a:spcAft>
              </a:pPr>
              <a:t>4</a:t>
            </a:fld>
            <a:endParaRPr lang="en-US" smtClean="0">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chart will be updated based on BISD zoning and possible shifts in the clusters.  New chart for the year will be sent out in September.</a:t>
            </a:r>
          </a:p>
        </p:txBody>
      </p:sp>
      <p:sp>
        <p:nvSpPr>
          <p:cNvPr id="4" name="Slide Number Placeholder 3"/>
          <p:cNvSpPr>
            <a:spLocks noGrp="1"/>
          </p:cNvSpPr>
          <p:nvPr>
            <p:ph type="sldNum" sz="quarter" idx="5"/>
          </p:nvPr>
        </p:nvSpPr>
        <p:spPr/>
        <p:txBody>
          <a:bodyPr/>
          <a:lstStyle/>
          <a:p>
            <a:pPr>
              <a:defRPr/>
            </a:pPr>
            <a:fld id="{50AB7880-19E9-425E-8505-DC27F077F59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TLI grantees will work to accomplish the five grant goals through the implementation of the TSLP and the development of a comprehensive literacy plan.  The TSLP booklet can be downloaded from the web address on the slide.  </a:t>
            </a:r>
          </a:p>
          <a:p>
            <a:pPr eaLnBrk="1" hangingPunct="1">
              <a:spcBef>
                <a:spcPct val="0"/>
              </a:spcBef>
            </a:pPr>
            <a:r>
              <a:rPr lang="en-US" smtClean="0"/>
              <a:t> </a:t>
            </a:r>
          </a:p>
        </p:txBody>
      </p:sp>
      <p:sp>
        <p:nvSpPr>
          <p:cNvPr id="32771"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LASERS framework contains six essential components:  Leadership, Assessment, Standards-based Instruction, Effective Instructional Framework (RtI), Reporting and Accountability, and Sustainability.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4819"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For each LASERS component, the TSLP identifies key action steps for ECE sites and K-12 campuses.</a:t>
            </a:r>
            <a:endParaRPr lang="en-US"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Action </a:t>
            </a:r>
            <a:r>
              <a:rPr lang="en-US" i="1" dirty="0"/>
              <a:t>Steps </a:t>
            </a:r>
            <a:r>
              <a:rPr lang="en-US" dirty="0"/>
              <a:t>have been </a:t>
            </a:r>
            <a:r>
              <a:rPr lang="en-US" dirty="0" smtClean="0"/>
              <a:t>created for and are organized by the three age/grade levels:</a:t>
            </a:r>
            <a:r>
              <a:rPr lang="en-US" dirty="0"/>
              <a:t> </a:t>
            </a:r>
            <a:r>
              <a:rPr lang="en-US" dirty="0" smtClean="0"/>
              <a:t>Age </a:t>
            </a:r>
            <a:r>
              <a:rPr lang="en-US" dirty="0"/>
              <a:t>0 to School </a:t>
            </a:r>
            <a:r>
              <a:rPr lang="en-US" dirty="0" smtClean="0"/>
              <a:t>Entry, Kindergarten </a:t>
            </a:r>
            <a:r>
              <a:rPr lang="en-US" dirty="0"/>
              <a:t>to Grade 5, </a:t>
            </a:r>
            <a:r>
              <a:rPr lang="en-US" dirty="0" smtClean="0"/>
              <a:t>and</a:t>
            </a:r>
            <a:r>
              <a:rPr lang="en-US" sz="800" dirty="0"/>
              <a:t> </a:t>
            </a:r>
            <a:r>
              <a:rPr lang="en-US" dirty="0" smtClean="0"/>
              <a:t>Grade </a:t>
            </a:r>
            <a:r>
              <a:rPr lang="en-US" dirty="0"/>
              <a:t>6 to Grade </a:t>
            </a:r>
            <a:r>
              <a:rPr lang="en-US" dirty="0" smtClean="0"/>
              <a:t>12. </a:t>
            </a:r>
          </a:p>
          <a:p>
            <a:pPr marL="174698" indent="-174698" eaLnBrk="1" fontAlgn="auto" hangingPunct="1">
              <a:spcBef>
                <a:spcPts val="0"/>
              </a:spcBef>
              <a:spcAft>
                <a:spcPts val="0"/>
              </a:spcAft>
              <a:defRPr/>
            </a:pPr>
            <a:endParaRPr lang="en-US" dirty="0" smtClean="0"/>
          </a:p>
          <a:p>
            <a:pPr marL="174698" indent="-174698" eaLnBrk="1" fontAlgn="auto" hangingPunct="1">
              <a:spcBef>
                <a:spcPts val="0"/>
              </a:spcBef>
              <a:spcAft>
                <a:spcPts val="0"/>
              </a:spcAft>
              <a:defRPr/>
            </a:pPr>
            <a:r>
              <a:rPr lang="en-US" dirty="0" smtClean="0"/>
              <a:t>Three online tools have been created to help schools implement the </a:t>
            </a:r>
            <a:r>
              <a:rPr lang="en-US" i="1" dirty="0" smtClean="0"/>
              <a:t>Action Steps</a:t>
            </a:r>
            <a:r>
              <a:rPr lang="en-US" dirty="0" smtClean="0"/>
              <a:t>.</a:t>
            </a:r>
          </a:p>
          <a:p>
            <a:pPr eaLnBrk="1" fontAlgn="auto" hangingPunct="1">
              <a:spcBef>
                <a:spcPts val="0"/>
              </a:spcBef>
              <a:spcAft>
                <a:spcPts val="0"/>
              </a:spcAft>
              <a:buFont typeface="Arial" pitchFamily="34" charset="0"/>
              <a:buNone/>
              <a:defRPr/>
            </a:pPr>
            <a:endParaRPr lang="en-US" dirty="0" smtClean="0"/>
          </a:p>
        </p:txBody>
      </p:sp>
      <p:sp>
        <p:nvSpPr>
          <p:cNvPr id="36867"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As </a:t>
            </a:r>
            <a:r>
              <a:rPr lang="en-US" dirty="0" smtClean="0"/>
              <a:t>previously stated, </a:t>
            </a:r>
            <a:r>
              <a:rPr lang="en-US" dirty="0"/>
              <a:t>the </a:t>
            </a:r>
            <a:r>
              <a:rPr lang="en-US" b="1" i="1" dirty="0"/>
              <a:t>Implementation Inventory </a:t>
            </a:r>
            <a:r>
              <a:rPr lang="en-US" dirty="0"/>
              <a:t>serves as a starting point for taking stock of current practices and identifying strengths and challenges. The </a:t>
            </a:r>
            <a:r>
              <a:rPr lang="en-US" i="1" dirty="0"/>
              <a:t>Inventory</a:t>
            </a:r>
            <a:r>
              <a:rPr lang="en-US" dirty="0"/>
              <a:t> also leads users to monitor progress and change over time.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 order to do this, the </a:t>
            </a:r>
            <a:r>
              <a:rPr lang="en-US" i="1" dirty="0"/>
              <a:t>Inventory </a:t>
            </a:r>
            <a:r>
              <a:rPr lang="en-US" dirty="0"/>
              <a:t>provides implementation levels for each </a:t>
            </a:r>
            <a:r>
              <a:rPr lang="en-US" i="1" dirty="0"/>
              <a:t>Action Step</a:t>
            </a:r>
            <a:r>
              <a:rPr lang="en-US" dirty="0"/>
              <a:t>.</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The Leadership Team at each site or campus will examine an </a:t>
            </a:r>
            <a:r>
              <a:rPr lang="en-US" i="1" dirty="0"/>
              <a:t>Action Step </a:t>
            </a:r>
            <a:r>
              <a:rPr lang="en-US" dirty="0"/>
              <a:t>and decide if its site is </a:t>
            </a:r>
          </a:p>
          <a:p>
            <a:pPr marL="174698" indent="-174698" eaLnBrk="1" fontAlgn="auto" hangingPunct="1">
              <a:spcBef>
                <a:spcPts val="0"/>
              </a:spcBef>
              <a:spcAft>
                <a:spcPts val="0"/>
              </a:spcAft>
              <a:buFont typeface="Arial" pitchFamily="34" charset="0"/>
              <a:buChar char="•"/>
              <a:defRPr/>
            </a:pPr>
            <a:r>
              <a:rPr lang="en-US" dirty="0"/>
              <a:t>A.  </a:t>
            </a:r>
            <a:r>
              <a:rPr lang="en-US" i="1" dirty="0"/>
              <a:t>Planning Implementation </a:t>
            </a:r>
            <a:r>
              <a:rPr lang="en-US" dirty="0"/>
              <a:t>of this </a:t>
            </a:r>
            <a:r>
              <a:rPr lang="en-US" i="1" dirty="0"/>
              <a:t>Action Step</a:t>
            </a:r>
            <a:r>
              <a:rPr lang="en-US" dirty="0"/>
              <a:t>,</a:t>
            </a:r>
          </a:p>
          <a:p>
            <a:pPr marL="174698" indent="-174698" eaLnBrk="1" fontAlgn="auto" hangingPunct="1">
              <a:spcBef>
                <a:spcPts val="0"/>
              </a:spcBef>
              <a:spcAft>
                <a:spcPts val="0"/>
              </a:spcAft>
              <a:buFont typeface="Arial" pitchFamily="34" charset="0"/>
              <a:buChar char="•"/>
              <a:defRPr/>
            </a:pPr>
            <a:r>
              <a:rPr lang="en-US" dirty="0"/>
              <a:t>B.  In </a:t>
            </a:r>
            <a:r>
              <a:rPr lang="en-US" i="1" dirty="0"/>
              <a:t>Initial Implementation </a:t>
            </a:r>
            <a:r>
              <a:rPr lang="en-US" dirty="0"/>
              <a:t>of the action,</a:t>
            </a:r>
          </a:p>
          <a:p>
            <a:pPr marL="174698" indent="-174698" eaLnBrk="1" fontAlgn="auto" hangingPunct="1">
              <a:spcBef>
                <a:spcPts val="0"/>
              </a:spcBef>
              <a:spcAft>
                <a:spcPts val="0"/>
              </a:spcAft>
              <a:buFont typeface="Arial" pitchFamily="34" charset="0"/>
              <a:buChar char="•"/>
              <a:defRPr/>
            </a:pPr>
            <a:r>
              <a:rPr lang="en-US" dirty="0"/>
              <a:t>C.  At </a:t>
            </a:r>
            <a:r>
              <a:rPr lang="en-US" i="1" dirty="0"/>
              <a:t>Full Implementation with Fidelity</a:t>
            </a:r>
            <a:r>
              <a:rPr lang="en-US" dirty="0"/>
              <a:t>, or</a:t>
            </a:r>
          </a:p>
          <a:p>
            <a:pPr marL="174698" indent="-174698" eaLnBrk="1" fontAlgn="auto" hangingPunct="1">
              <a:spcBef>
                <a:spcPts val="0"/>
              </a:spcBef>
              <a:spcAft>
                <a:spcPts val="0"/>
              </a:spcAft>
              <a:buFont typeface="Arial" pitchFamily="34" charset="0"/>
              <a:buChar char="•"/>
              <a:defRPr/>
            </a:pPr>
            <a:r>
              <a:rPr lang="en-US" dirty="0"/>
              <a:t>D. </a:t>
            </a:r>
            <a:r>
              <a:rPr lang="en-US" dirty="0" smtClean="0"/>
              <a:t>At </a:t>
            </a:r>
            <a:r>
              <a:rPr lang="en-US" i="1" dirty="0"/>
              <a:t>Reflective Sustainability</a:t>
            </a:r>
            <a:r>
              <a:rPr lang="en-US" dirty="0"/>
              <a:t>.  </a:t>
            </a:r>
          </a:p>
          <a:p>
            <a:pPr marL="174698" indent="-174698"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40963"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aserOnLiteracy5.png"/>
          <p:cNvPicPr>
            <a:picLocks noChangeAspect="1"/>
          </p:cNvPicPr>
          <p:nvPr userDrawn="1"/>
        </p:nvPicPr>
        <p:blipFill>
          <a:blip r:embed="rId2" cstate="print"/>
          <a:srcRect/>
          <a:stretch>
            <a:fillRect/>
          </a:stretch>
        </p:blipFill>
        <p:spPr bwMode="auto">
          <a:xfrm>
            <a:off x="0" y="-152400"/>
            <a:ext cx="9144000" cy="7065963"/>
          </a:xfrm>
          <a:prstGeom prst="rect">
            <a:avLst/>
          </a:prstGeom>
          <a:noFill/>
          <a:ln w="9525">
            <a:noFill/>
            <a:miter lim="800000"/>
            <a:headEnd/>
            <a:tailEnd/>
          </a:ln>
        </p:spPr>
      </p:pic>
      <p:pic>
        <p:nvPicPr>
          <p:cNvPr id="5" name="Picture 2" descr="C:\Documents and Settings\bpham\My Documents\Hort-Color-TLI-Logo.png"/>
          <p:cNvPicPr>
            <a:picLocks noChangeAspect="1" noChangeArrowheads="1"/>
          </p:cNvPicPr>
          <p:nvPr userDrawn="1"/>
        </p:nvPicPr>
        <p:blipFill>
          <a:blip r:embed="rId3" cstate="print"/>
          <a:srcRect/>
          <a:stretch>
            <a:fillRect/>
          </a:stretch>
        </p:blipFill>
        <p:spPr bwMode="auto">
          <a:xfrm>
            <a:off x="6248400" y="6019800"/>
            <a:ext cx="2544763" cy="600075"/>
          </a:xfrm>
          <a:prstGeom prst="rect">
            <a:avLst/>
          </a:prstGeom>
          <a:noFill/>
          <a:ln w="9525">
            <a:noFill/>
            <a:miter lim="800000"/>
            <a:headEnd/>
            <a:tailEnd/>
          </a:ln>
        </p:spPr>
      </p:pic>
      <p:pic>
        <p:nvPicPr>
          <p:cNvPr id="6" name="Picture 6"/>
          <p:cNvPicPr>
            <a:picLocks noChangeAspect="1"/>
          </p:cNvPicPr>
          <p:nvPr userDrawn="1"/>
        </p:nvPicPr>
        <p:blipFill>
          <a:blip r:embed="rId4" cstate="print"/>
          <a:srcRect/>
          <a:stretch>
            <a:fillRect/>
          </a:stretch>
        </p:blipFill>
        <p:spPr bwMode="auto">
          <a:xfrm>
            <a:off x="7683500" y="6619875"/>
            <a:ext cx="1155700" cy="106363"/>
          </a:xfrm>
          <a:prstGeom prst="rect">
            <a:avLst/>
          </a:prstGeom>
          <a:noFill/>
          <a:ln w="9525">
            <a:noFill/>
            <a:miter lim="800000"/>
            <a:headEnd/>
            <a:tailEnd/>
          </a:ln>
        </p:spPr>
      </p:pic>
      <p:sp>
        <p:nvSpPr>
          <p:cNvPr id="2" name="Title 1"/>
          <p:cNvSpPr>
            <a:spLocks noGrp="1"/>
          </p:cNvSpPr>
          <p:nvPr>
            <p:ph type="ctrTitle"/>
          </p:nvPr>
        </p:nvSpPr>
        <p:spPr>
          <a:xfrm>
            <a:off x="838200" y="663575"/>
            <a:ext cx="7772400" cy="1470025"/>
          </a:xfrm>
        </p:spPr>
        <p:txBody>
          <a:bodyPr>
            <a:normAutofit/>
          </a:bodyPr>
          <a:lstStyle>
            <a:lvl1pPr algn="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2362200"/>
            <a:ext cx="7772400" cy="914400"/>
          </a:xfrm>
        </p:spPr>
        <p:txBody>
          <a:bodyPr>
            <a:normAutofit/>
          </a:bodyPr>
          <a:lstStyle>
            <a:lvl1pPr marL="0" indent="0" algn="r">
              <a:buNone/>
              <a:defRPr sz="1800" b="1">
                <a:solidFill>
                  <a:schemeClr val="bg1"/>
                </a:solidFill>
                <a:latin typeface="AbcPrin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E86F8F2B-F741-46B7-A298-54705EE64418}" type="datetime1">
              <a:rPr lang="en-US"/>
              <a:pPr>
                <a:defRPr/>
              </a:pPr>
              <a:t>10/8/2013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9CD3B0-1B75-4DE7-832F-06F7EE591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5538CE-3F85-4C46-81F5-D2F78CE14661}" type="datetime1">
              <a:rPr lang="en-US"/>
              <a:pPr>
                <a:defRPr/>
              </a:pPr>
              <a:t>10/8/2013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EDB296-B17C-40C6-92B5-51A72F2A19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BED3DD-DA4B-400C-909C-E9ACF7ECB15E}" type="datetime1">
              <a:rPr lang="en-US"/>
              <a:pPr>
                <a:defRPr/>
              </a:pPr>
              <a:t>10/8/2013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F610B-2A59-4974-8E76-9B47310748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normAutofit/>
          </a:bodyPr>
          <a:lstStyle>
            <a:lvl1pPr>
              <a:defRPr sz="3200" b="1">
                <a:solidFill>
                  <a:srgbClr val="176DA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495800"/>
          </a:xfrm>
        </p:spPr>
        <p:txBody>
          <a:bodyPr>
            <a:normAutofit/>
          </a:bodyPr>
          <a:lstStyle>
            <a:lvl1pPr>
              <a:defRPr sz="2000" b="0">
                <a:latin typeface="Arial" pitchFamily="34" charset="0"/>
                <a:cs typeface="Arial" pitchFamily="34" charset="0"/>
              </a:defRPr>
            </a:lvl1pPr>
            <a:lvl2pPr>
              <a:defRPr sz="1800" b="0">
                <a:latin typeface="Arial" pitchFamily="34" charset="0"/>
                <a:cs typeface="Arial" pitchFamily="34" charset="0"/>
              </a:defRPr>
            </a:lvl2pPr>
            <a:lvl3pPr>
              <a:defRPr sz="1600" b="0">
                <a:latin typeface="Arial" pitchFamily="34" charset="0"/>
                <a:cs typeface="Arial" pitchFamily="34" charset="0"/>
              </a:defRPr>
            </a:lvl3pPr>
            <a:lvl4pPr>
              <a:defRPr sz="1400" b="0">
                <a:latin typeface="Arial" pitchFamily="34" charset="0"/>
                <a:cs typeface="Arial" pitchFamily="34" charset="0"/>
              </a:defRPr>
            </a:lvl4pPr>
            <a:lvl5pPr>
              <a:defRPr sz="14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5291038-5489-48D7-AF07-FD28ED91E312}" type="datetime1">
              <a:rPr lang="en-US"/>
              <a:pPr>
                <a:defRPr/>
              </a:pPr>
              <a:t>10/8/2013</a:t>
            </a:fld>
            <a:endParaRPr lang="en-US" dirty="0"/>
          </a:p>
        </p:txBody>
      </p:sp>
      <p:sp>
        <p:nvSpPr>
          <p:cNvPr id="5" name="Slide Number Placeholder 5"/>
          <p:cNvSpPr>
            <a:spLocks noGrp="1"/>
          </p:cNvSpPr>
          <p:nvPr>
            <p:ph type="sldNum" sz="quarter" idx="11"/>
          </p:nvPr>
        </p:nvSpPr>
        <p:spPr>
          <a:xfrm>
            <a:off x="4419600" y="6416675"/>
            <a:ext cx="457200" cy="365125"/>
          </a:xfrm>
        </p:spPr>
        <p:txBody>
          <a:bodyPr/>
          <a:lstStyle>
            <a:lvl1pPr algn="ctr">
              <a:defRPr>
                <a:solidFill>
                  <a:schemeClr val="tx1">
                    <a:lumMod val="75000"/>
                    <a:lumOff val="25000"/>
                  </a:schemeClr>
                </a:solidFill>
              </a:defRPr>
            </a:lvl1pPr>
          </a:lstStyle>
          <a:p>
            <a:pPr>
              <a:defRPr/>
            </a:pPr>
            <a:fld id="{9F87E0FB-9CF3-4307-8BD5-6359FA1189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E861BA-DDAD-4889-A46A-25FCF25FFD9A}" type="datetime1">
              <a:rPr lang="en-US"/>
              <a:pPr>
                <a:defRPr/>
              </a:pPr>
              <a:t>10/8/2013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7F17E-1E5D-47EC-B6EB-16B5465B2E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D59EFC7-A26A-43D4-8021-553F0C721F3F}" type="datetime1">
              <a:rPr lang="en-US"/>
              <a:pPr>
                <a:defRPr/>
              </a:pPr>
              <a:t>10/8/2013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37DDB91-8EDC-41E4-92B1-3EFCF73CE1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2D29F16-2B61-458D-BBF3-E1FD2D770529}" type="datetime1">
              <a:rPr lang="en-US"/>
              <a:pPr>
                <a:defRPr/>
              </a:pPr>
              <a:t>10/8/2013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656971A-F4A1-4894-8617-42E47E424D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F03FF21-7D6B-454E-8D45-4E680B00E1B0}" type="datetime1">
              <a:rPr lang="en-US"/>
              <a:pPr>
                <a:defRPr/>
              </a:pPr>
              <a:t>10/8/2013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90C2BE0-BFE3-4517-B47E-9770A489A6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08A2D51-AFA7-4A20-B6E7-EC4BCCBDFF0A}" type="datetime1">
              <a:rPr lang="en-US"/>
              <a:pPr>
                <a:defRPr/>
              </a:pPr>
              <a:t>10/8/2013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08A5E9B-4174-4686-B8DE-659627656F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8E0595E-8B4B-4E2C-A8B4-B52811B4C3F4}" type="datetime1">
              <a:rPr lang="en-US"/>
              <a:pPr>
                <a:defRPr/>
              </a:pPr>
              <a:t>10/8/2013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B55A1B9-D2F8-4BD6-A74B-8D58C60CA6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23D7C40-EEFB-4A37-9E9E-268CEDA8BFEC}" type="datetime1">
              <a:rPr lang="en-US"/>
              <a:pPr>
                <a:defRPr/>
              </a:pPr>
              <a:t>10/8/2013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577B2DB-4D7A-4542-8717-FB856ADCF2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w.png"/>
          <p:cNvPicPr>
            <a:picLocks noChangeAspect="1"/>
          </p:cNvPicPr>
          <p:nvPr userDrawn="1"/>
        </p:nvPicPr>
        <p:blipFill>
          <a:blip r:embed="rId13" cstate="print"/>
          <a:srcRect l="24690" r="1234"/>
          <a:stretch>
            <a:fillRect/>
          </a:stretch>
        </p:blipFill>
        <p:spPr bwMode="auto">
          <a:xfrm>
            <a:off x="0" y="6088063"/>
            <a:ext cx="9144000" cy="846137"/>
          </a:xfrm>
          <a:prstGeom prst="rect">
            <a:avLst/>
          </a:prstGeom>
          <a:noFill/>
          <a:ln w="9525">
            <a:noFill/>
            <a:miter lim="800000"/>
            <a:headEnd/>
            <a:tailEnd/>
          </a:ln>
        </p:spPr>
      </p:pic>
      <p:pic>
        <p:nvPicPr>
          <p:cNvPr id="1027" name="Picture 6" descr="ll.png"/>
          <p:cNvPicPr>
            <a:picLocks noChangeAspect="1"/>
          </p:cNvPicPr>
          <p:nvPr userDrawn="1"/>
        </p:nvPicPr>
        <p:blipFill>
          <a:blip r:embed="rId14" cstate="print"/>
          <a:srcRect/>
          <a:stretch>
            <a:fillRect/>
          </a:stretch>
        </p:blipFill>
        <p:spPr bwMode="auto">
          <a:xfrm>
            <a:off x="0" y="76200"/>
            <a:ext cx="9144000" cy="895350"/>
          </a:xfrm>
          <a:prstGeom prst="rect">
            <a:avLst/>
          </a:prstGeom>
          <a:noFill/>
          <a:ln w="9525">
            <a:noFill/>
            <a:miter lim="800000"/>
            <a:headEnd/>
            <a:tailEnd/>
          </a:ln>
        </p:spPr>
      </p:pic>
      <p:sp>
        <p:nvSpPr>
          <p:cNvPr id="1028" name="Title Placeholder 1"/>
          <p:cNvSpPr>
            <a:spLocks noGrp="1"/>
          </p:cNvSpPr>
          <p:nvPr>
            <p:ph type="title"/>
          </p:nvPr>
        </p:nvSpPr>
        <p:spPr bwMode="auto">
          <a:xfrm>
            <a:off x="457200" y="762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D414ED7-6BD6-4002-A364-890A312D380B}" type="datetime1">
              <a:rPr lang="en-US"/>
              <a:pPr>
                <a:defRPr/>
              </a:pPr>
              <a:t>10/8/2013</a:t>
            </a:fld>
            <a:endParaRPr lang="en-US"/>
          </a:p>
        </p:txBody>
      </p:sp>
      <p:sp>
        <p:nvSpPr>
          <p:cNvPr id="6" name="Slide Number Placeholder 5"/>
          <p:cNvSpPr>
            <a:spLocks noGrp="1"/>
          </p:cNvSpPr>
          <p:nvPr>
            <p:ph type="sldNum" sz="quarter" idx="4"/>
          </p:nvPr>
        </p:nvSpPr>
        <p:spPr>
          <a:xfrm>
            <a:off x="3276600" y="6324600"/>
            <a:ext cx="2133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tx1"/>
                </a:solidFill>
                <a:latin typeface="+mn-lt"/>
              </a:defRPr>
            </a:lvl1pPr>
          </a:lstStyle>
          <a:p>
            <a:pPr>
              <a:defRPr/>
            </a:pPr>
            <a:fld id="{624537CA-4252-4FF7-8FDC-A8195FB63783}" type="slidenum">
              <a:rPr lang="en-US"/>
              <a:pPr>
                <a:defRPr/>
              </a:pPr>
              <a:t>‹#›</a:t>
            </a:fld>
            <a:endParaRPr lang="en-US" dirty="0"/>
          </a:p>
        </p:txBody>
      </p:sp>
      <p:sp>
        <p:nvSpPr>
          <p:cNvPr id="10" name="Rectangle 9"/>
          <p:cNvSpPr/>
          <p:nvPr userDrawn="1"/>
        </p:nvSpPr>
        <p:spPr>
          <a:xfrm>
            <a:off x="0" y="0"/>
            <a:ext cx="9144000" cy="152400"/>
          </a:xfrm>
          <a:prstGeom prst="rect">
            <a:avLst/>
          </a:prstGeom>
          <a:solidFill>
            <a:srgbClr val="004B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11" descr="09logo_final.jpg"/>
          <p:cNvPicPr>
            <a:picLocks noChangeAspect="1"/>
          </p:cNvPicPr>
          <p:nvPr userDrawn="1"/>
        </p:nvPicPr>
        <p:blipFill>
          <a:blip r:embed="rId15" cstate="print"/>
          <a:srcRect/>
          <a:stretch>
            <a:fillRect/>
          </a:stretch>
        </p:blipFill>
        <p:spPr bwMode="auto">
          <a:xfrm>
            <a:off x="457200" y="6224588"/>
            <a:ext cx="129540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dt="0"/>
  <p:txStyles>
    <p:titleStyle>
      <a:lvl1pPr algn="ctr" rtl="0" eaLnBrk="0" fontAlgn="base" hangingPunct="0">
        <a:spcBef>
          <a:spcPct val="0"/>
        </a:spcBef>
        <a:spcAft>
          <a:spcPct val="0"/>
        </a:spcAft>
        <a:defRPr sz="3600" b="1" kern="1200">
          <a:solidFill>
            <a:srgbClr val="004BBC"/>
          </a:solidFill>
          <a:latin typeface="AbcPrint" pitchFamily="2" charset="0"/>
          <a:ea typeface="+mj-ea"/>
          <a:cs typeface="+mj-cs"/>
        </a:defRPr>
      </a:lvl1pPr>
      <a:lvl2pPr algn="ctr" rtl="0" eaLnBrk="0" fontAlgn="base" hangingPunct="0">
        <a:spcBef>
          <a:spcPct val="0"/>
        </a:spcBef>
        <a:spcAft>
          <a:spcPct val="0"/>
        </a:spcAft>
        <a:defRPr sz="3600" b="1">
          <a:solidFill>
            <a:srgbClr val="004BBC"/>
          </a:solidFill>
          <a:latin typeface="AbcPrint"/>
        </a:defRPr>
      </a:lvl2pPr>
      <a:lvl3pPr algn="ctr" rtl="0" eaLnBrk="0" fontAlgn="base" hangingPunct="0">
        <a:spcBef>
          <a:spcPct val="0"/>
        </a:spcBef>
        <a:spcAft>
          <a:spcPct val="0"/>
        </a:spcAft>
        <a:defRPr sz="3600" b="1">
          <a:solidFill>
            <a:srgbClr val="004BBC"/>
          </a:solidFill>
          <a:latin typeface="AbcPrint"/>
        </a:defRPr>
      </a:lvl3pPr>
      <a:lvl4pPr algn="ctr" rtl="0" eaLnBrk="0" fontAlgn="base" hangingPunct="0">
        <a:spcBef>
          <a:spcPct val="0"/>
        </a:spcBef>
        <a:spcAft>
          <a:spcPct val="0"/>
        </a:spcAft>
        <a:defRPr sz="3600" b="1">
          <a:solidFill>
            <a:srgbClr val="004BBC"/>
          </a:solidFill>
          <a:latin typeface="AbcPrint"/>
        </a:defRPr>
      </a:lvl4pPr>
      <a:lvl5pPr algn="ctr" rtl="0" eaLnBrk="0" fontAlgn="base" hangingPunct="0">
        <a:spcBef>
          <a:spcPct val="0"/>
        </a:spcBef>
        <a:spcAft>
          <a:spcPct val="0"/>
        </a:spcAft>
        <a:defRPr sz="3600" b="1">
          <a:solidFill>
            <a:srgbClr val="004BBC"/>
          </a:solidFill>
          <a:latin typeface="AbcPrint"/>
        </a:defRPr>
      </a:lvl5pPr>
      <a:lvl6pPr marL="457200" algn="ctr" rtl="0" fontAlgn="base">
        <a:spcBef>
          <a:spcPct val="0"/>
        </a:spcBef>
        <a:spcAft>
          <a:spcPct val="0"/>
        </a:spcAft>
        <a:defRPr sz="3600" b="1">
          <a:solidFill>
            <a:srgbClr val="004BBC"/>
          </a:solidFill>
          <a:latin typeface="AbcPrint"/>
        </a:defRPr>
      </a:lvl6pPr>
      <a:lvl7pPr marL="914400" algn="ctr" rtl="0" fontAlgn="base">
        <a:spcBef>
          <a:spcPct val="0"/>
        </a:spcBef>
        <a:spcAft>
          <a:spcPct val="0"/>
        </a:spcAft>
        <a:defRPr sz="3600" b="1">
          <a:solidFill>
            <a:srgbClr val="004BBC"/>
          </a:solidFill>
          <a:latin typeface="AbcPrint"/>
        </a:defRPr>
      </a:lvl7pPr>
      <a:lvl8pPr marL="1371600" algn="ctr" rtl="0" fontAlgn="base">
        <a:spcBef>
          <a:spcPct val="0"/>
        </a:spcBef>
        <a:spcAft>
          <a:spcPct val="0"/>
        </a:spcAft>
        <a:defRPr sz="3600" b="1">
          <a:solidFill>
            <a:srgbClr val="004BBC"/>
          </a:solidFill>
          <a:latin typeface="AbcPrint"/>
        </a:defRPr>
      </a:lvl8pPr>
      <a:lvl9pPr marL="1828800" algn="ctr" rtl="0" fontAlgn="base">
        <a:spcBef>
          <a:spcPct val="0"/>
        </a:spcBef>
        <a:spcAft>
          <a:spcPct val="0"/>
        </a:spcAft>
        <a:defRPr sz="3600" b="1">
          <a:solidFill>
            <a:srgbClr val="004BBC"/>
          </a:solidFill>
          <a:latin typeface="AbcPrint"/>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bcPrint" pitchFamily="2"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bcPrint" pitchFamily="2"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bcPrint" pitchFamily="2"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bcPrint" pitchFamily="2"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bc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6.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rojectsharetexas.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ea.state.tx.us/literacy/tl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hyperlink" Target="http://www.dropeverythingandread.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tlreadingclinic.uoregon.edu/home_activities.html" TargetMode="External"/><Relationship Id="rId5" Type="http://schemas.openxmlformats.org/officeDocument/2006/relationships/hyperlink" Target="http://www.ereadingworksheets.com/" TargetMode="External"/><Relationship Id="rId4" Type="http://schemas.openxmlformats.org/officeDocument/2006/relationships/hyperlink" Target="http://www.starfal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oliveirabisd-tli.weebly.com/" TargetMode="External"/><Relationship Id="rId5" Type="http://schemas.openxmlformats.org/officeDocument/2006/relationships/hyperlink" Target="mailto:sperales@bisd.us" TargetMode="External"/><Relationship Id="rId4" Type="http://schemas.openxmlformats.org/officeDocument/2006/relationships/hyperlink" Target="mailto:mvgonzales@bisd.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slp-dev.austin.utexas.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tea.state.tx.us/literacy/tli"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16"/>
          <p:cNvSpPr txBox="1">
            <a:spLocks noChangeArrowheads="1"/>
          </p:cNvSpPr>
          <p:nvPr/>
        </p:nvSpPr>
        <p:spPr bwMode="auto">
          <a:xfrm>
            <a:off x="533400" y="3657600"/>
            <a:ext cx="8229600" cy="1600200"/>
          </a:xfrm>
          <a:prstGeom prst="rect">
            <a:avLst/>
          </a:prstGeom>
          <a:noFill/>
          <a:ln w="9525">
            <a:noFill/>
            <a:miter lim="800000"/>
            <a:headEnd/>
            <a:tailEnd/>
          </a:ln>
        </p:spPr>
        <p:txBody>
          <a:bodyPr>
            <a:spAutoFit/>
          </a:bodyPr>
          <a:lstStyle/>
          <a:p>
            <a:endParaRPr lang="en-US">
              <a:latin typeface="Calibri" pitchFamily="34" charset="0"/>
            </a:endParaRPr>
          </a:p>
          <a:p>
            <a:pPr algn="ctr"/>
            <a:r>
              <a:rPr lang="en-US" sz="4000" b="1">
                <a:solidFill>
                  <a:srgbClr val="FF0000"/>
                </a:solidFill>
                <a:latin typeface="Calibri" pitchFamily="34" charset="0"/>
              </a:rPr>
              <a:t>WELCOME TO THE 1</a:t>
            </a:r>
            <a:r>
              <a:rPr lang="en-US" sz="4000" b="1" baseline="30000">
                <a:solidFill>
                  <a:srgbClr val="FF0000"/>
                </a:solidFill>
                <a:latin typeface="Calibri" pitchFamily="34" charset="0"/>
              </a:rPr>
              <a:t>ST</a:t>
            </a:r>
            <a:r>
              <a:rPr lang="en-US" sz="4000" b="1">
                <a:solidFill>
                  <a:srgbClr val="FF0000"/>
                </a:solidFill>
                <a:latin typeface="Calibri" pitchFamily="34" charset="0"/>
              </a:rPr>
              <a:t> ANNUAL </a:t>
            </a:r>
          </a:p>
          <a:p>
            <a:pPr algn="ctr"/>
            <a:r>
              <a:rPr lang="en-US" sz="4000" b="1">
                <a:solidFill>
                  <a:srgbClr val="FF0000"/>
                </a:solidFill>
                <a:latin typeface="Calibri" pitchFamily="34" charset="0"/>
              </a:rPr>
              <a:t>TEXAS LEADERSHIP SUMMIT 2012</a:t>
            </a:r>
          </a:p>
        </p:txBody>
      </p:sp>
      <p:pic>
        <p:nvPicPr>
          <p:cNvPr id="13315" name="Picture 5" descr="09logo_final.jpg"/>
          <p:cNvPicPr>
            <a:picLocks noChangeAspect="1"/>
          </p:cNvPicPr>
          <p:nvPr/>
        </p:nvPicPr>
        <p:blipFill>
          <a:blip r:embed="rId3" cstate="print"/>
          <a:srcRect/>
          <a:stretch>
            <a:fillRect/>
          </a:stretch>
        </p:blipFill>
        <p:spPr bwMode="auto">
          <a:xfrm>
            <a:off x="838200" y="6019800"/>
            <a:ext cx="1217613" cy="381000"/>
          </a:xfrm>
          <a:prstGeom prst="rect">
            <a:avLst/>
          </a:prstGeom>
          <a:noFill/>
          <a:ln w="9525">
            <a:noFill/>
            <a:miter lim="800000"/>
            <a:headEnd/>
            <a:tailEnd/>
          </a:ln>
        </p:spPr>
      </p:pic>
      <p:sp>
        <p:nvSpPr>
          <p:cNvPr id="5" name="Rectangle 4"/>
          <p:cNvSpPr/>
          <p:nvPr/>
        </p:nvSpPr>
        <p:spPr>
          <a:xfrm>
            <a:off x="0" y="0"/>
            <a:ext cx="9144000" cy="4038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 name="Rectangle 6"/>
          <p:cNvSpPr/>
          <p:nvPr/>
        </p:nvSpPr>
        <p:spPr>
          <a:xfrm>
            <a:off x="0" y="3810000"/>
            <a:ext cx="9144000" cy="1676400"/>
          </a:xfrm>
          <a:prstGeom prst="rect">
            <a:avLst/>
          </a:prstGeom>
          <a:solidFill>
            <a:srgbClr val="CA2128"/>
          </a:solidFill>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3200" b="1" dirty="0" err="1" smtClean="0">
                <a:solidFill>
                  <a:schemeClr val="bg1"/>
                </a:solidFill>
              </a:rPr>
              <a:t>Información</a:t>
            </a:r>
            <a:r>
              <a:rPr lang="en-US" sz="3200" b="1" dirty="0" smtClean="0">
                <a:solidFill>
                  <a:schemeClr val="bg1"/>
                </a:solidFill>
              </a:rPr>
              <a:t> General de la </a:t>
            </a:r>
            <a:r>
              <a:rPr lang="en-US" sz="3200" b="1" dirty="0" err="1" smtClean="0">
                <a:solidFill>
                  <a:schemeClr val="bg1"/>
                </a:solidFill>
              </a:rPr>
              <a:t>Iniciativa</a:t>
            </a:r>
            <a:r>
              <a:rPr lang="en-US" sz="3200" b="1" dirty="0" smtClean="0">
                <a:solidFill>
                  <a:schemeClr val="bg1"/>
                </a:solidFill>
              </a:rPr>
              <a:t> de </a:t>
            </a:r>
            <a:r>
              <a:rPr lang="en-US" sz="3200" b="1" dirty="0" err="1" smtClean="0">
                <a:solidFill>
                  <a:schemeClr val="bg1"/>
                </a:solidFill>
              </a:rPr>
              <a:t>Capacidad</a:t>
            </a:r>
            <a:r>
              <a:rPr lang="en-US" sz="3200" b="1" dirty="0" smtClean="0">
                <a:solidFill>
                  <a:schemeClr val="bg1"/>
                </a:solidFill>
              </a:rPr>
              <a:t> de Leer y </a:t>
            </a:r>
            <a:r>
              <a:rPr lang="en-US" sz="3200" b="1" dirty="0" err="1" smtClean="0">
                <a:solidFill>
                  <a:schemeClr val="bg1"/>
                </a:solidFill>
              </a:rPr>
              <a:t>Escribir</a:t>
            </a:r>
            <a:r>
              <a:rPr lang="en-US" sz="3200" b="1" dirty="0" smtClean="0">
                <a:solidFill>
                  <a:schemeClr val="bg1"/>
                </a:solidFill>
              </a:rPr>
              <a:t> de </a:t>
            </a:r>
            <a:r>
              <a:rPr lang="en-US" sz="3200" b="1" dirty="0" err="1" smtClean="0">
                <a:solidFill>
                  <a:schemeClr val="bg1"/>
                </a:solidFill>
              </a:rPr>
              <a:t>Tejas</a:t>
            </a:r>
            <a:endParaRPr lang="en-US" sz="3200" b="1" dirty="0" smtClean="0">
              <a:solidFill>
                <a:schemeClr val="bg1"/>
              </a:solidFill>
            </a:endParaRPr>
          </a:p>
          <a:p>
            <a:pPr algn="ctr" fontAlgn="auto">
              <a:spcBef>
                <a:spcPts val="0"/>
              </a:spcBef>
              <a:spcAft>
                <a:spcPts val="0"/>
              </a:spcAft>
              <a:defRPr/>
            </a:pPr>
            <a:r>
              <a:rPr lang="en-US" sz="2000" b="1" i="1" dirty="0" smtClean="0">
                <a:solidFill>
                  <a:schemeClr val="bg1"/>
                </a:solidFill>
              </a:rPr>
              <a:t>Presented by Jason Galvan, TLI Specialist</a:t>
            </a:r>
            <a:endParaRPr lang="en-US" sz="2000" b="1" i="1" dirty="0">
              <a:solidFill>
                <a:schemeClr val="bg1"/>
              </a:solidFill>
            </a:endParaRPr>
          </a:p>
        </p:txBody>
      </p:sp>
      <p:pic>
        <p:nvPicPr>
          <p:cNvPr id="13322" name="Picture 7" descr="C:\Documents and Settings\bpham\My Documents\TLI-Logo-with-TAGLINE-whitERe.png"/>
          <p:cNvPicPr>
            <a:picLocks noChangeAspect="1" noChangeArrowheads="1"/>
          </p:cNvPicPr>
          <p:nvPr/>
        </p:nvPicPr>
        <p:blipFill>
          <a:blip r:embed="rId4" cstate="print"/>
          <a:srcRect/>
          <a:stretch>
            <a:fillRect/>
          </a:stretch>
        </p:blipFill>
        <p:spPr bwMode="auto">
          <a:xfrm>
            <a:off x="2667000" y="762000"/>
            <a:ext cx="3678238" cy="2519363"/>
          </a:xfrm>
          <a:prstGeom prst="rect">
            <a:avLst/>
          </a:prstGeom>
          <a:noFill/>
          <a:ln w="9525">
            <a:noFill/>
            <a:miter lim="800000"/>
            <a:headEnd/>
            <a:tailEnd/>
          </a:ln>
        </p:spPr>
      </p:pic>
      <p:sp>
        <p:nvSpPr>
          <p:cNvPr id="13323" name="TextBox 7"/>
          <p:cNvSpPr txBox="1">
            <a:spLocks noChangeArrowheads="1"/>
          </p:cNvSpPr>
          <p:nvPr/>
        </p:nvSpPr>
        <p:spPr bwMode="auto">
          <a:xfrm>
            <a:off x="2667000" y="5791200"/>
            <a:ext cx="5181600" cy="615950"/>
          </a:xfrm>
          <a:prstGeom prst="rect">
            <a:avLst/>
          </a:prstGeom>
          <a:noFill/>
          <a:ln w="9525">
            <a:noFill/>
            <a:miter lim="800000"/>
            <a:headEnd/>
            <a:tailEnd/>
          </a:ln>
        </p:spPr>
        <p:txBody>
          <a:bodyPr>
            <a:spAutoFit/>
          </a:bodyPr>
          <a:lstStyle/>
          <a:p>
            <a:pPr algn="ctr"/>
            <a:r>
              <a:rPr lang="en-US" sz="2000" b="1" dirty="0" err="1">
                <a:solidFill>
                  <a:srgbClr val="002060"/>
                </a:solidFill>
              </a:rPr>
              <a:t>Presentación</a:t>
            </a:r>
            <a:r>
              <a:rPr lang="en-US" sz="2000" b="1" dirty="0">
                <a:solidFill>
                  <a:srgbClr val="002060"/>
                </a:solidFill>
              </a:rPr>
              <a:t> </a:t>
            </a:r>
            <a:r>
              <a:rPr lang="en-US" sz="2000" b="1" dirty="0" err="1">
                <a:solidFill>
                  <a:srgbClr val="002060"/>
                </a:solidFill>
              </a:rPr>
              <a:t>para</a:t>
            </a:r>
            <a:r>
              <a:rPr lang="en-US" sz="2000" b="1" dirty="0">
                <a:solidFill>
                  <a:srgbClr val="002060"/>
                </a:solidFill>
              </a:rPr>
              <a:t> Padres</a:t>
            </a:r>
          </a:p>
          <a:p>
            <a:pPr algn="ctr"/>
            <a:r>
              <a:rPr lang="en-US" sz="1400" i="1" dirty="0">
                <a:solidFill>
                  <a:srgbClr val="002060"/>
                </a:solidFill>
              </a:rPr>
              <a:t>           </a:t>
            </a:r>
            <a:r>
              <a:rPr lang="en-US" sz="1400" i="1" dirty="0" smtClean="0">
                <a:solidFill>
                  <a:srgbClr val="002060"/>
                </a:solidFill>
              </a:rPr>
              <a:t>8 de </a:t>
            </a:r>
            <a:r>
              <a:rPr lang="en-US" sz="1400" i="1" dirty="0" err="1" smtClean="0">
                <a:solidFill>
                  <a:srgbClr val="002060"/>
                </a:solidFill>
              </a:rPr>
              <a:t>Octubre</a:t>
            </a:r>
            <a:r>
              <a:rPr lang="en-US" sz="1400" i="1" dirty="0" smtClean="0">
                <a:solidFill>
                  <a:srgbClr val="002060"/>
                </a:solidFill>
              </a:rPr>
              <a:t> del 2013 </a:t>
            </a:r>
            <a:r>
              <a:rPr lang="en-US" sz="1400" i="1" dirty="0">
                <a:solidFill>
                  <a:srgbClr val="002060"/>
                </a:solidFill>
              </a:rPr>
              <a:t>	</a:t>
            </a:r>
            <a:r>
              <a:rPr lang="en-US" sz="1400" i="1" dirty="0" smtClean="0">
                <a:solidFill>
                  <a:srgbClr val="002060"/>
                </a:solidFill>
              </a:rPr>
              <a:t>Oliveira Middle School</a:t>
            </a:r>
            <a:endParaRPr lang="en-US" sz="1400"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838200" y="762000"/>
            <a:ext cx="7620000" cy="738188"/>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Texas State Literacy Plan: </a:t>
            </a:r>
            <a:r>
              <a:rPr lang="en-US" sz="2400" b="1">
                <a:solidFill>
                  <a:schemeClr val="bg1"/>
                </a:solidFill>
                <a:latin typeface="Calibri" pitchFamily="34" charset="0"/>
              </a:rPr>
              <a:t>Implementation Tools</a:t>
            </a:r>
          </a:p>
          <a:p>
            <a:endParaRPr lang="en-US">
              <a:latin typeface="Calibri" pitchFamily="34" charset="0"/>
            </a:endParaRPr>
          </a:p>
        </p:txBody>
      </p:sp>
      <p:sp>
        <p:nvSpPr>
          <p:cNvPr id="21507" name="TextBox 3"/>
          <p:cNvSpPr txBox="1">
            <a:spLocks noChangeArrowheads="1"/>
          </p:cNvSpPr>
          <p:nvPr/>
        </p:nvSpPr>
        <p:spPr bwMode="auto">
          <a:xfrm>
            <a:off x="304800" y="909638"/>
            <a:ext cx="8686800" cy="1200150"/>
          </a:xfrm>
          <a:prstGeom prst="rect">
            <a:avLst/>
          </a:prstGeom>
          <a:solidFill>
            <a:schemeClr val="bg1"/>
          </a:solidFill>
          <a:ln w="9525">
            <a:noFill/>
            <a:miter lim="800000"/>
            <a:headEnd/>
            <a:tailEnd/>
          </a:ln>
        </p:spPr>
        <p:txBody>
          <a:bodyPr>
            <a:spAutoFit/>
          </a:bodyPr>
          <a:lstStyle/>
          <a:p>
            <a:pPr algn="ctr"/>
            <a:r>
              <a:rPr lang="en-US" sz="2400" b="1">
                <a:solidFill>
                  <a:srgbClr val="176DAD"/>
                </a:solidFill>
                <a:latin typeface="AbcPrint"/>
                <a:cs typeface="Arial" pitchFamily="34" charset="0"/>
              </a:rPr>
              <a:t>Texas State Literacy Plan: Implementation Tools/ Herramientas para la Implementación de la iniciativa de Alfabetización de Tejas</a:t>
            </a:r>
            <a:endParaRPr lang="en-US" sz="2400" b="1">
              <a:solidFill>
                <a:srgbClr val="176DAD"/>
              </a:solidFill>
              <a:latin typeface="AbcPrint"/>
            </a:endParaRPr>
          </a:p>
        </p:txBody>
      </p:sp>
      <p:sp>
        <p:nvSpPr>
          <p:cNvPr id="41988"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38A6914-0EAF-4EE6-80B6-FEC956605F20}" type="slidenum">
              <a:rPr lang="en-US" smtClean="0"/>
              <a:pPr fontAlgn="base">
                <a:spcBef>
                  <a:spcPct val="0"/>
                </a:spcBef>
                <a:spcAft>
                  <a:spcPct val="0"/>
                </a:spcAft>
                <a:defRPr/>
              </a:pPr>
              <a:t>10</a:t>
            </a:fld>
            <a:endParaRPr lang="en-US" smtClean="0"/>
          </a:p>
        </p:txBody>
      </p:sp>
      <p:pic>
        <p:nvPicPr>
          <p:cNvPr id="48135" name="Picture 9" descr="\\Uthsch-nas\devped\Shared_drives\TLI\A5 TLI Summit\FINAL TOT Files\PowerPoints\Implementation  Tools Graphics for Keith\arrow-right.jpg"/>
          <p:cNvPicPr>
            <a:picLocks noChangeAspect="1" noChangeArrowheads="1"/>
          </p:cNvPicPr>
          <p:nvPr/>
        </p:nvPicPr>
        <p:blipFill>
          <a:blip r:embed="rId3" cstate="print"/>
          <a:srcRect/>
          <a:stretch>
            <a:fillRect/>
          </a:stretch>
        </p:blipFill>
        <p:spPr bwMode="auto">
          <a:xfrm>
            <a:off x="6753225" y="2438400"/>
            <a:ext cx="1095375" cy="1381125"/>
          </a:xfrm>
          <a:prstGeom prst="rect">
            <a:avLst/>
          </a:prstGeom>
          <a:noFill/>
          <a:ln w="9525">
            <a:noFill/>
            <a:miter lim="800000"/>
            <a:headEnd/>
            <a:tailEnd/>
          </a:ln>
        </p:spPr>
      </p:pic>
      <p:sp>
        <p:nvSpPr>
          <p:cNvPr id="10" name="Rounded Rectangle 9"/>
          <p:cNvSpPr/>
          <p:nvPr/>
        </p:nvSpPr>
        <p:spPr>
          <a:xfrm>
            <a:off x="2895600" y="2133600"/>
            <a:ext cx="2895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err="1">
                <a:solidFill>
                  <a:schemeClr val="tx1"/>
                </a:solidFill>
              </a:rPr>
              <a:t>Inventario</a:t>
            </a:r>
            <a:r>
              <a:rPr lang="en-US" sz="1100" b="1" dirty="0">
                <a:solidFill>
                  <a:schemeClr val="tx1"/>
                </a:solidFill>
              </a:rPr>
              <a:t> de </a:t>
            </a:r>
            <a:r>
              <a:rPr lang="en-US" sz="1100" b="1" dirty="0" err="1">
                <a:solidFill>
                  <a:schemeClr val="tx1"/>
                </a:solidFill>
              </a:rPr>
              <a:t>Implementación</a:t>
            </a:r>
            <a:endParaRPr lang="en-US" sz="1100" b="1" dirty="0">
              <a:solidFill>
                <a:schemeClr val="tx1"/>
              </a:solidFill>
            </a:endParaRPr>
          </a:p>
          <a:p>
            <a:pPr>
              <a:defRPr/>
            </a:pPr>
            <a:r>
              <a:rPr lang="en-US" sz="1100" b="1" dirty="0"/>
              <a:t>-</a:t>
            </a:r>
            <a:r>
              <a:rPr lang="en-US" sz="1100" b="1" dirty="0" err="1"/>
              <a:t>completado</a:t>
            </a:r>
            <a:r>
              <a:rPr lang="en-US" sz="1100" b="1" dirty="0"/>
              <a:t> </a:t>
            </a:r>
            <a:r>
              <a:rPr lang="en-US" sz="1100" b="1" dirty="0" err="1"/>
              <a:t>por</a:t>
            </a:r>
            <a:r>
              <a:rPr lang="en-US" sz="1100" b="1" dirty="0"/>
              <a:t> </a:t>
            </a:r>
            <a:r>
              <a:rPr lang="en-US" sz="1100" b="1" dirty="0" err="1"/>
              <a:t>cada</a:t>
            </a:r>
            <a:r>
              <a:rPr lang="en-US" sz="1100" b="1" dirty="0"/>
              <a:t> </a:t>
            </a:r>
            <a:r>
              <a:rPr lang="en-US" sz="1100" b="1" dirty="0" err="1"/>
              <a:t>comité</a:t>
            </a:r>
            <a:r>
              <a:rPr lang="en-US" sz="1100" b="1" dirty="0"/>
              <a:t> de </a:t>
            </a:r>
            <a:r>
              <a:rPr lang="en-US" sz="1100" b="1" dirty="0" err="1"/>
              <a:t>Liderazgo</a:t>
            </a:r>
            <a:r>
              <a:rPr lang="en-US" sz="1100" b="1" dirty="0"/>
              <a:t> </a:t>
            </a:r>
            <a:r>
              <a:rPr lang="en-US" sz="1100" b="1" dirty="0" err="1"/>
              <a:t>escolar</a:t>
            </a:r>
            <a:r>
              <a:rPr lang="en-US" sz="1100" b="1" dirty="0"/>
              <a:t> ( CBLT)</a:t>
            </a:r>
          </a:p>
          <a:p>
            <a:pPr>
              <a:defRPr/>
            </a:pPr>
            <a:r>
              <a:rPr lang="en-US" sz="1100" b="1" dirty="0"/>
              <a:t>-</a:t>
            </a:r>
            <a:r>
              <a:rPr lang="en-US" sz="1100" b="1" dirty="0" err="1"/>
              <a:t>Proporciona</a:t>
            </a:r>
            <a:r>
              <a:rPr lang="en-US" sz="1100" b="1" dirty="0"/>
              <a:t> los </a:t>
            </a:r>
            <a:r>
              <a:rPr lang="en-US" sz="1100" b="1" dirty="0" err="1"/>
              <a:t>niveles</a:t>
            </a:r>
            <a:r>
              <a:rPr lang="en-US" sz="1100" b="1" dirty="0"/>
              <a:t> de </a:t>
            </a:r>
            <a:r>
              <a:rPr lang="en-US" sz="1100" b="1" dirty="0" err="1"/>
              <a:t>implementación</a:t>
            </a:r>
            <a:r>
              <a:rPr lang="en-US" sz="1100" b="1" dirty="0"/>
              <a:t> </a:t>
            </a:r>
            <a:r>
              <a:rPr lang="en-US" sz="1100" b="1" dirty="0" err="1"/>
              <a:t>para</a:t>
            </a:r>
            <a:r>
              <a:rPr lang="en-US" sz="1100" b="1" dirty="0"/>
              <a:t> </a:t>
            </a:r>
            <a:r>
              <a:rPr lang="en-US" sz="1100" b="1" dirty="0" err="1"/>
              <a:t>cada</a:t>
            </a:r>
            <a:r>
              <a:rPr lang="en-US" sz="1100" b="1" dirty="0"/>
              <a:t> </a:t>
            </a:r>
            <a:r>
              <a:rPr lang="en-US" sz="1100" b="1" dirty="0" err="1"/>
              <a:t>medida</a:t>
            </a:r>
            <a:r>
              <a:rPr lang="en-US" sz="1100" b="1" dirty="0"/>
              <a:t> de </a:t>
            </a:r>
            <a:r>
              <a:rPr lang="en-US" sz="1100" b="1" dirty="0" err="1"/>
              <a:t>acción</a:t>
            </a:r>
            <a:r>
              <a:rPr lang="en-US" sz="1100" b="1" dirty="0"/>
              <a:t> y los </a:t>
            </a:r>
            <a:r>
              <a:rPr lang="en-US" sz="1100" b="1" dirty="0" err="1"/>
              <a:t>recursos</a:t>
            </a:r>
            <a:r>
              <a:rPr lang="en-US" sz="1100" b="1" dirty="0"/>
              <a:t> </a:t>
            </a:r>
            <a:r>
              <a:rPr lang="en-US" sz="1100" b="1" dirty="0" err="1"/>
              <a:t>necesarios</a:t>
            </a:r>
            <a:r>
              <a:rPr lang="en-US" sz="1100" b="1" dirty="0"/>
              <a:t> </a:t>
            </a:r>
            <a:r>
              <a:rPr lang="en-US" sz="1100" b="1" dirty="0" err="1"/>
              <a:t>para</a:t>
            </a:r>
            <a:r>
              <a:rPr lang="en-US" sz="1100" b="1" dirty="0"/>
              <a:t> </a:t>
            </a:r>
            <a:r>
              <a:rPr lang="en-US" sz="1100" b="1" dirty="0" err="1"/>
              <a:t>obtener</a:t>
            </a:r>
            <a:r>
              <a:rPr lang="en-US" sz="1100" b="1" dirty="0"/>
              <a:t> el </a:t>
            </a:r>
            <a:r>
              <a:rPr lang="en-US" sz="1100" b="1" dirty="0" err="1"/>
              <a:t>nivel</a:t>
            </a:r>
            <a:r>
              <a:rPr lang="en-US" sz="1100" b="1" dirty="0"/>
              <a:t> </a:t>
            </a:r>
            <a:r>
              <a:rPr lang="en-US" sz="1100" b="1" dirty="0" err="1"/>
              <a:t>deseado</a:t>
            </a:r>
            <a:r>
              <a:rPr lang="en-US" sz="1100" b="1" dirty="0"/>
              <a:t>.</a:t>
            </a:r>
          </a:p>
          <a:p>
            <a:pPr>
              <a:defRPr/>
            </a:pPr>
            <a:endParaRPr lang="en-US" sz="1100" dirty="0"/>
          </a:p>
        </p:txBody>
      </p:sp>
      <p:sp>
        <p:nvSpPr>
          <p:cNvPr id="11" name="Rounded Rectangle 10"/>
          <p:cNvSpPr/>
          <p:nvPr/>
        </p:nvSpPr>
        <p:spPr>
          <a:xfrm>
            <a:off x="5181600" y="3886200"/>
            <a:ext cx="28194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Mapa</a:t>
            </a:r>
            <a:r>
              <a:rPr lang="en-US" dirty="0"/>
              <a:t> de </a:t>
            </a:r>
            <a:r>
              <a:rPr lang="en-US" dirty="0" err="1"/>
              <a:t>Implementación</a:t>
            </a:r>
            <a:endParaRPr lang="en-US" dirty="0"/>
          </a:p>
          <a:p>
            <a:pPr algn="ctr">
              <a:defRPr/>
            </a:pPr>
            <a:r>
              <a:rPr lang="en-US" dirty="0"/>
              <a:t>-</a:t>
            </a:r>
            <a:r>
              <a:rPr lang="en-US" dirty="0" err="1"/>
              <a:t>Creado</a:t>
            </a:r>
            <a:r>
              <a:rPr lang="en-US" dirty="0"/>
              <a:t> al </a:t>
            </a:r>
            <a:r>
              <a:rPr lang="en-US" dirty="0" err="1"/>
              <a:t>completar</a:t>
            </a:r>
            <a:r>
              <a:rPr lang="en-US" dirty="0"/>
              <a:t> el </a:t>
            </a:r>
            <a:r>
              <a:rPr lang="en-US" dirty="0" err="1"/>
              <a:t>inventario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a:defRPr/>
            </a:pPr>
            <a:fld id="{29054B2C-12EC-46A8-A6C6-B26ABC625A0E}" type="slidenum">
              <a:rPr lang="en-US" smtClean="0"/>
              <a:pPr>
                <a:defRPr/>
              </a:pPr>
              <a:t>11</a:t>
            </a:fld>
            <a:endParaRPr lang="en-US" dirty="0" smtClean="0"/>
          </a:p>
        </p:txBody>
      </p:sp>
      <p:pic>
        <p:nvPicPr>
          <p:cNvPr id="22531" name="Picture 6" descr="way1.png"/>
          <p:cNvPicPr>
            <a:picLocks noChangeAspect="1"/>
          </p:cNvPicPr>
          <p:nvPr/>
        </p:nvPicPr>
        <p:blipFill>
          <a:blip r:embed="rId3" cstate="print"/>
          <a:srcRect/>
          <a:stretch>
            <a:fillRect/>
          </a:stretch>
        </p:blipFill>
        <p:spPr bwMode="auto">
          <a:xfrm>
            <a:off x="1752600" y="838200"/>
            <a:ext cx="5581650" cy="5181600"/>
          </a:xfrm>
          <a:prstGeom prst="rect">
            <a:avLst/>
          </a:prstGeom>
          <a:noFill/>
          <a:ln w="9525">
            <a:noFill/>
            <a:miter lim="800000"/>
            <a:headEnd/>
            <a:tailEnd/>
          </a:ln>
        </p:spPr>
      </p:pic>
      <p:sp>
        <p:nvSpPr>
          <p:cNvPr id="8" name="Right Arrow 7"/>
          <p:cNvSpPr/>
          <p:nvPr/>
        </p:nvSpPr>
        <p:spPr>
          <a:xfrm>
            <a:off x="762000" y="1524000"/>
            <a:ext cx="9144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grpSp>
        <p:nvGrpSpPr>
          <p:cNvPr id="2" name="Group 12"/>
          <p:cNvGrpSpPr>
            <a:grpSpLocks/>
          </p:cNvGrpSpPr>
          <p:nvPr/>
        </p:nvGrpSpPr>
        <p:grpSpPr bwMode="auto">
          <a:xfrm>
            <a:off x="304800" y="2438400"/>
            <a:ext cx="1295400" cy="3048000"/>
            <a:chOff x="304800" y="2438400"/>
            <a:chExt cx="1295400" cy="3048000"/>
          </a:xfrm>
        </p:grpSpPr>
        <p:sp>
          <p:nvSpPr>
            <p:cNvPr id="9" name="Right Arrow 8"/>
            <p:cNvSpPr/>
            <p:nvPr/>
          </p:nvSpPr>
          <p:spPr>
            <a:xfrm>
              <a:off x="304800" y="3581400"/>
              <a:ext cx="9144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0" name="Left Brace 9"/>
            <p:cNvSpPr/>
            <p:nvPr/>
          </p:nvSpPr>
          <p:spPr>
            <a:xfrm>
              <a:off x="1295400" y="2438400"/>
              <a:ext cx="304800" cy="3048000"/>
            </a:xfrm>
            <a:prstGeom prst="leftBrace">
              <a:avLst/>
            </a:prstGeom>
            <a:ln w="762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24"/>
          <p:cNvGrpSpPr>
            <a:grpSpLocks/>
          </p:cNvGrpSpPr>
          <p:nvPr/>
        </p:nvGrpSpPr>
        <p:grpSpPr bwMode="auto">
          <a:xfrm>
            <a:off x="4267200" y="304800"/>
            <a:ext cx="2819400" cy="1295400"/>
            <a:chOff x="4267200" y="304800"/>
            <a:chExt cx="2819400" cy="1295400"/>
          </a:xfrm>
        </p:grpSpPr>
        <p:sp>
          <p:nvSpPr>
            <p:cNvPr id="11" name="Right Arrow 10"/>
            <p:cNvSpPr/>
            <p:nvPr/>
          </p:nvSpPr>
          <p:spPr>
            <a:xfrm rot="5400000">
              <a:off x="5219700" y="419100"/>
              <a:ext cx="914400" cy="6858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2" name="Left Brace 11"/>
            <p:cNvSpPr/>
            <p:nvPr/>
          </p:nvSpPr>
          <p:spPr>
            <a:xfrm rot="5400000">
              <a:off x="5524500" y="38100"/>
              <a:ext cx="304800" cy="2819400"/>
            </a:xfrm>
            <a:prstGeom prst="leftBrace">
              <a:avLst/>
            </a:prstGeom>
            <a:ln w="762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4" name="Right Arrow 13"/>
          <p:cNvSpPr/>
          <p:nvPr/>
        </p:nvSpPr>
        <p:spPr>
          <a:xfrm flipH="1">
            <a:off x="7239000" y="2590800"/>
            <a:ext cx="9906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5" name="Right Arrow 14"/>
          <p:cNvSpPr/>
          <p:nvPr/>
        </p:nvSpPr>
        <p:spPr>
          <a:xfrm flipH="1">
            <a:off x="4876800" y="4495800"/>
            <a:ext cx="9906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grpSp>
        <p:nvGrpSpPr>
          <p:cNvPr id="4" name="Group 17"/>
          <p:cNvGrpSpPr>
            <a:grpSpLocks/>
          </p:cNvGrpSpPr>
          <p:nvPr/>
        </p:nvGrpSpPr>
        <p:grpSpPr bwMode="auto">
          <a:xfrm>
            <a:off x="1981200" y="3886200"/>
            <a:ext cx="1371600" cy="1219200"/>
            <a:chOff x="1981201" y="3886200"/>
            <a:chExt cx="1371599" cy="1219200"/>
          </a:xfrm>
        </p:grpSpPr>
        <p:sp>
          <p:nvSpPr>
            <p:cNvPr id="16" name="Right Arrow 15"/>
            <p:cNvSpPr/>
            <p:nvPr/>
          </p:nvSpPr>
          <p:spPr>
            <a:xfrm rot="10800000" flipH="1">
              <a:off x="1981201" y="4114800"/>
              <a:ext cx="990599"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7" name="Left Brace 16"/>
            <p:cNvSpPr/>
            <p:nvPr/>
          </p:nvSpPr>
          <p:spPr>
            <a:xfrm>
              <a:off x="3048000" y="3886200"/>
              <a:ext cx="304800" cy="1219200"/>
            </a:xfrm>
            <a:prstGeom prst="leftBrace">
              <a:avLst/>
            </a:prstGeom>
            <a:ln w="762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3" cstate="print"/>
          <a:srcRect/>
          <a:stretch>
            <a:fillRect/>
          </a:stretch>
        </p:blipFill>
        <p:spPr bwMode="auto">
          <a:xfrm>
            <a:off x="1524000" y="1524000"/>
            <a:ext cx="6248400" cy="4627563"/>
          </a:xfrm>
          <a:prstGeom prst="rect">
            <a:avLst/>
          </a:prstGeom>
          <a:noFill/>
          <a:ln w="9525">
            <a:solidFill>
              <a:schemeClr val="tx1"/>
            </a:solidFill>
            <a:miter lim="800000"/>
            <a:headEnd/>
            <a:tailEnd/>
          </a:ln>
        </p:spPr>
      </p:pic>
      <p:sp>
        <p:nvSpPr>
          <p:cNvPr id="50178"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994F637-A280-4CFE-A3C1-28B3A495D774}" type="slidenum">
              <a:rPr lang="en-US" smtClean="0"/>
              <a:pPr fontAlgn="base">
                <a:spcBef>
                  <a:spcPct val="0"/>
                </a:spcBef>
                <a:spcAft>
                  <a:spcPct val="0"/>
                </a:spcAft>
                <a:defRPr/>
              </a:pPr>
              <a:t>12</a:t>
            </a:fld>
            <a:endParaRPr lang="en-US" smtClean="0"/>
          </a:p>
        </p:txBody>
      </p:sp>
      <p:sp>
        <p:nvSpPr>
          <p:cNvPr id="6" name="Title 1"/>
          <p:cNvSpPr txBox="1">
            <a:spLocks/>
          </p:cNvSpPr>
          <p:nvPr/>
        </p:nvSpPr>
        <p:spPr>
          <a:xfrm>
            <a:off x="457200" y="762000"/>
            <a:ext cx="8229600" cy="808038"/>
          </a:xfrm>
          <a:prstGeom prst="rect">
            <a:avLst/>
          </a:prstGeom>
        </p:spPr>
        <p:txBody>
          <a:bodyPr/>
          <a:lstStyle/>
          <a:p>
            <a:pPr algn="ctr" fontAlgn="auto">
              <a:spcAft>
                <a:spcPts val="0"/>
              </a:spcAft>
              <a:defRPr/>
            </a:pPr>
            <a:r>
              <a:rPr lang="en-US" sz="3600" b="1" dirty="0">
                <a:solidFill>
                  <a:srgbClr val="176DAD"/>
                </a:solidFill>
                <a:latin typeface="Times New Roman" pitchFamily="18" charset="0"/>
                <a:ea typeface="+mj-ea"/>
                <a:cs typeface="Times New Roman" pitchFamily="18" charset="0"/>
              </a:rPr>
              <a:t>Data-informed Plan Template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685800"/>
            <a:ext cx="6934200" cy="990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Standards-based Instruction</a:t>
            </a:r>
          </a:p>
          <a:p>
            <a:pPr algn="ctr" fontAlgn="auto">
              <a:spcBef>
                <a:spcPts val="0"/>
              </a:spcBef>
              <a:spcAft>
                <a:spcPts val="0"/>
              </a:spcAft>
              <a:defRPr/>
            </a:pPr>
            <a:r>
              <a:rPr lang="en-US" sz="2400" b="1" dirty="0"/>
              <a:t>RESOURCES/ </a:t>
            </a:r>
            <a:r>
              <a:rPr lang="en-US" sz="2400" b="1" dirty="0" err="1"/>
              <a:t>Recursos</a:t>
            </a:r>
            <a:r>
              <a:rPr lang="en-US" sz="2400" b="1" dirty="0"/>
              <a:t> </a:t>
            </a:r>
            <a:r>
              <a:rPr lang="en-US" sz="2400" b="1" dirty="0" err="1"/>
              <a:t>para</a:t>
            </a:r>
            <a:r>
              <a:rPr lang="en-US" sz="2400" b="1" dirty="0"/>
              <a:t> la </a:t>
            </a:r>
            <a:r>
              <a:rPr lang="en-US" sz="2400" b="1" dirty="0" err="1"/>
              <a:t>Instrucción</a:t>
            </a:r>
            <a:r>
              <a:rPr lang="en-US" sz="2400" b="1" dirty="0"/>
              <a:t> </a:t>
            </a:r>
            <a:r>
              <a:rPr lang="en-US" sz="2400" b="1" dirty="0" err="1"/>
              <a:t>basada</a:t>
            </a:r>
            <a:r>
              <a:rPr lang="en-US" sz="2400" b="1" dirty="0"/>
              <a:t> en </a:t>
            </a:r>
            <a:r>
              <a:rPr lang="en-US" sz="2400" b="1" dirty="0" err="1"/>
              <a:t>Estándares</a:t>
            </a:r>
            <a:endParaRPr lang="en-US" sz="2400" b="1" dirty="0"/>
          </a:p>
        </p:txBody>
      </p:sp>
      <p:sp>
        <p:nvSpPr>
          <p:cNvPr id="19" name="Rounded Rectangle 18"/>
          <p:cNvSpPr/>
          <p:nvPr/>
        </p:nvSpPr>
        <p:spPr>
          <a:xfrm>
            <a:off x="3657600" y="5791200"/>
            <a:ext cx="18288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Return to RESOURCES</a:t>
            </a:r>
          </a:p>
        </p:txBody>
      </p:sp>
      <p:sp>
        <p:nvSpPr>
          <p:cNvPr id="22" name="Rounded Rectangle 21"/>
          <p:cNvSpPr/>
          <p:nvPr/>
        </p:nvSpPr>
        <p:spPr>
          <a:xfrm>
            <a:off x="1219200" y="35814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Textbook Adoption List – Proclamations 2010 and 2011</a:t>
            </a:r>
            <a:endParaRPr lang="en-US" sz="2000" dirty="0">
              <a:solidFill>
                <a:schemeClr val="tx2">
                  <a:lumMod val="75000"/>
                </a:schemeClr>
              </a:solidFill>
            </a:endParaRPr>
          </a:p>
        </p:txBody>
      </p:sp>
      <p:sp>
        <p:nvSpPr>
          <p:cNvPr id="23" name="Rounded Rectangle 22"/>
          <p:cNvSpPr/>
          <p:nvPr/>
        </p:nvSpPr>
        <p:spPr>
          <a:xfrm>
            <a:off x="1219200" y="19812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ELAR / SLAR Texas Essential Knowledge and Skills (TEKS)</a:t>
            </a:r>
            <a:endParaRPr lang="en-US" sz="2000" dirty="0">
              <a:solidFill>
                <a:schemeClr val="tx2">
                  <a:lumMod val="75000"/>
                </a:schemeClr>
              </a:solidFill>
            </a:endParaRPr>
          </a:p>
        </p:txBody>
      </p:sp>
      <p:sp>
        <p:nvSpPr>
          <p:cNvPr id="24" name="Rounded Rectangle 23"/>
          <p:cNvSpPr/>
          <p:nvPr/>
        </p:nvSpPr>
        <p:spPr>
          <a:xfrm>
            <a:off x="1219200" y="25146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English Language Proficiency Standards (ELPS)</a:t>
            </a:r>
            <a:endParaRPr lang="en-US" sz="2000" dirty="0">
              <a:solidFill>
                <a:schemeClr val="tx2">
                  <a:lumMod val="75000"/>
                </a:schemeClr>
              </a:solidFill>
            </a:endParaRPr>
          </a:p>
        </p:txBody>
      </p:sp>
      <p:sp>
        <p:nvSpPr>
          <p:cNvPr id="25" name="Rounded Rectangle 24"/>
          <p:cNvSpPr/>
          <p:nvPr/>
        </p:nvSpPr>
        <p:spPr>
          <a:xfrm>
            <a:off x="1219200" y="30480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College and Career Readiness Standards (CCRS)</a:t>
            </a:r>
            <a:endParaRPr lang="en-US" sz="2000" dirty="0">
              <a:solidFill>
                <a:schemeClr val="tx2">
                  <a:lumMod val="75000"/>
                </a:schemeClr>
              </a:solidFill>
            </a:endParaRPr>
          </a:p>
        </p:txBody>
      </p:sp>
      <p:sp>
        <p:nvSpPr>
          <p:cNvPr id="21" name="Rounded Rectangle 20"/>
          <p:cNvSpPr/>
          <p:nvPr/>
        </p:nvSpPr>
        <p:spPr>
          <a:xfrm>
            <a:off x="1219200" y="41148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FCRR: Reviewing a Reading Program K-12</a:t>
            </a:r>
            <a:endParaRPr lang="en-US" sz="2000" dirty="0">
              <a:solidFill>
                <a:schemeClr val="tx2">
                  <a:lumMod val="75000"/>
                </a:schemeClr>
              </a:solidFill>
            </a:endParaRPr>
          </a:p>
        </p:txBody>
      </p:sp>
      <p:sp>
        <p:nvSpPr>
          <p:cNvPr id="26" name="Rounded Rectangle 25"/>
          <p:cNvSpPr/>
          <p:nvPr/>
        </p:nvSpPr>
        <p:spPr>
          <a:xfrm>
            <a:off x="1219200" y="46482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Online Teacher Reading Academics (OTRAs)</a:t>
            </a:r>
            <a:endParaRPr lang="en-US" sz="2000" dirty="0">
              <a:solidFill>
                <a:schemeClr val="tx2">
                  <a:lumMod val="75000"/>
                </a:schemeClr>
              </a:solidFill>
            </a:endParaRPr>
          </a:p>
        </p:txBody>
      </p:sp>
      <p:sp>
        <p:nvSpPr>
          <p:cNvPr id="27" name="Rounded Rectangle 26"/>
          <p:cNvSpPr/>
          <p:nvPr/>
        </p:nvSpPr>
        <p:spPr>
          <a:xfrm>
            <a:off x="1219200" y="51816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Critical Elements Analysis</a:t>
            </a:r>
            <a:endParaRPr lang="en-US" sz="2000" dirty="0">
              <a:solidFill>
                <a:schemeClr val="tx2">
                  <a:lumMod val="75000"/>
                </a:schemeClr>
              </a:solidFill>
            </a:endParaRPr>
          </a:p>
        </p:txBody>
      </p:sp>
      <p:sp>
        <p:nvSpPr>
          <p:cNvPr id="16" name="Right Arrow 15"/>
          <p:cNvSpPr/>
          <p:nvPr/>
        </p:nvSpPr>
        <p:spPr>
          <a:xfrm rot="9207580">
            <a:off x="5789613" y="3676650"/>
            <a:ext cx="1609725"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7" name="Slide Number Placeholder 3"/>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a:defRPr/>
            </a:pPr>
            <a:fld id="{A67BB7A7-7655-468E-9073-AFC334FDCFAA}" type="slidenum">
              <a:rPr lang="en-US" smtClean="0"/>
              <a:pPr>
                <a:defRPr/>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Uthsch-nas\devped\Shared_drives\TLI\A5 TLI Summit\FINAL TOT Files\PowerPoints\Implementation  Tools Graphics for Keith\white-box-1.jpg"/>
          <p:cNvPicPr>
            <a:picLocks noChangeAspect="1" noChangeArrowheads="1"/>
          </p:cNvPicPr>
          <p:nvPr/>
        </p:nvPicPr>
        <p:blipFill>
          <a:blip r:embed="rId3" cstate="print"/>
          <a:srcRect/>
          <a:stretch>
            <a:fillRect/>
          </a:stretch>
        </p:blipFill>
        <p:spPr bwMode="auto">
          <a:xfrm>
            <a:off x="2471738" y="2057400"/>
            <a:ext cx="4200525" cy="1333500"/>
          </a:xfrm>
          <a:prstGeom prst="rect">
            <a:avLst/>
          </a:prstGeom>
          <a:noFill/>
          <a:ln w="9525">
            <a:noFill/>
            <a:miter lim="800000"/>
            <a:headEnd/>
            <a:tailEnd/>
          </a:ln>
        </p:spPr>
      </p:pic>
      <p:pic>
        <p:nvPicPr>
          <p:cNvPr id="25" name="Picture 7" descr="\\Uthsch-nas\devped\Shared_drives\TLI\A5 TLI Summit\FINAL TOT Files\PowerPoints\Implementation  Tools Graphics for Keith\white-box-2.jpg"/>
          <p:cNvPicPr>
            <a:picLocks noChangeAspect="1" noChangeArrowheads="1"/>
          </p:cNvPicPr>
          <p:nvPr/>
        </p:nvPicPr>
        <p:blipFill>
          <a:blip r:embed="rId4" cstate="print"/>
          <a:srcRect/>
          <a:stretch>
            <a:fillRect/>
          </a:stretch>
        </p:blipFill>
        <p:spPr bwMode="auto">
          <a:xfrm>
            <a:off x="5191125" y="3781425"/>
            <a:ext cx="3114675" cy="2000250"/>
          </a:xfrm>
          <a:prstGeom prst="rect">
            <a:avLst/>
          </a:prstGeom>
          <a:noFill/>
          <a:ln w="9525">
            <a:noFill/>
            <a:miter lim="800000"/>
            <a:headEnd/>
            <a:tailEnd/>
          </a:ln>
        </p:spPr>
      </p:pic>
      <p:pic>
        <p:nvPicPr>
          <p:cNvPr id="26" name="Picture 9" descr="\\Uthsch-nas\devped\Shared_drives\TLI\A5 TLI Summit\FINAL TOT Files\PowerPoints\Implementation  Tools Graphics for Keith\arrow-right.jpg"/>
          <p:cNvPicPr>
            <a:picLocks noChangeAspect="1" noChangeArrowheads="1"/>
          </p:cNvPicPr>
          <p:nvPr/>
        </p:nvPicPr>
        <p:blipFill>
          <a:blip r:embed="rId5" cstate="print"/>
          <a:srcRect/>
          <a:stretch>
            <a:fillRect/>
          </a:stretch>
        </p:blipFill>
        <p:spPr bwMode="auto">
          <a:xfrm>
            <a:off x="6753225" y="2428875"/>
            <a:ext cx="1095375" cy="1381125"/>
          </a:xfrm>
          <a:prstGeom prst="rect">
            <a:avLst/>
          </a:prstGeom>
          <a:noFill/>
          <a:ln w="9525">
            <a:noFill/>
            <a:miter lim="800000"/>
            <a:headEnd/>
            <a:tailEnd/>
          </a:ln>
        </p:spPr>
      </p:pic>
      <p:pic>
        <p:nvPicPr>
          <p:cNvPr id="27" name="Picture 7" descr="\\Uthsch-nas\devped\Shared_drives\TLI\A5 TLI Summit\FINAL TOT Files\PowerPoints\Implementation  Tools Graphics for Keith\gray-box-1.jpg"/>
          <p:cNvPicPr>
            <a:picLocks noChangeAspect="1" noChangeArrowheads="1"/>
          </p:cNvPicPr>
          <p:nvPr/>
        </p:nvPicPr>
        <p:blipFill>
          <a:blip r:embed="rId6" cstate="print"/>
          <a:srcRect/>
          <a:stretch>
            <a:fillRect/>
          </a:stretch>
        </p:blipFill>
        <p:spPr bwMode="auto">
          <a:xfrm>
            <a:off x="2471738" y="2057400"/>
            <a:ext cx="4200525" cy="1143000"/>
          </a:xfrm>
          <a:prstGeom prst="rect">
            <a:avLst/>
          </a:prstGeom>
          <a:noFill/>
          <a:ln w="9525">
            <a:noFill/>
            <a:miter lim="800000"/>
            <a:headEnd/>
            <a:tailEnd/>
          </a:ln>
        </p:spPr>
      </p:pic>
      <p:pic>
        <p:nvPicPr>
          <p:cNvPr id="28" name="Picture 8" descr="\\Uthsch-nas\devped\Shared_drives\TLI\A5 TLI Summit\FINAL TOT Files\PowerPoints\Implementation  Tools Graphics for Keith\white-box-3.jpg"/>
          <p:cNvPicPr>
            <a:picLocks noChangeAspect="1" noChangeArrowheads="1"/>
          </p:cNvPicPr>
          <p:nvPr/>
        </p:nvPicPr>
        <p:blipFill>
          <a:blip r:embed="rId7" cstate="print"/>
          <a:srcRect/>
          <a:stretch>
            <a:fillRect/>
          </a:stretch>
        </p:blipFill>
        <p:spPr bwMode="auto">
          <a:xfrm>
            <a:off x="990600" y="3724275"/>
            <a:ext cx="3076575" cy="2000250"/>
          </a:xfrm>
          <a:prstGeom prst="rect">
            <a:avLst/>
          </a:prstGeom>
          <a:noFill/>
          <a:ln w="9525">
            <a:noFill/>
            <a:miter lim="800000"/>
            <a:headEnd/>
            <a:tailEnd/>
          </a:ln>
        </p:spPr>
      </p:pic>
      <p:pic>
        <p:nvPicPr>
          <p:cNvPr id="29" name="Picture 10" descr="\\Uthsch-nas\devped\Shared_drives\TLI\A5 TLI Summit\FINAL TOT Files\PowerPoints\Implementation  Tools Graphics for Keith\arrow-bottom.jpg"/>
          <p:cNvPicPr>
            <a:picLocks noChangeAspect="1" noChangeArrowheads="1"/>
          </p:cNvPicPr>
          <p:nvPr/>
        </p:nvPicPr>
        <p:blipFill>
          <a:blip r:embed="rId8" cstate="print"/>
          <a:srcRect/>
          <a:stretch>
            <a:fillRect/>
          </a:stretch>
        </p:blipFill>
        <p:spPr bwMode="auto">
          <a:xfrm>
            <a:off x="3933825" y="5705475"/>
            <a:ext cx="1476375" cy="847725"/>
          </a:xfrm>
          <a:prstGeom prst="rect">
            <a:avLst/>
          </a:prstGeom>
          <a:noFill/>
          <a:ln w="9525">
            <a:noFill/>
            <a:miter lim="800000"/>
            <a:headEnd/>
            <a:tailEnd/>
          </a:ln>
        </p:spPr>
      </p:pic>
      <p:pic>
        <p:nvPicPr>
          <p:cNvPr id="30" name="Picture 11" descr="\\Uthsch-nas\devped\Shared_drives\TLI\A5 TLI Summit\FINAL TOT Files\PowerPoints\Implementation  Tools Graphics for Keith\arrow-left.jpg"/>
          <p:cNvPicPr>
            <a:picLocks noChangeAspect="1" noChangeArrowheads="1"/>
          </p:cNvPicPr>
          <p:nvPr/>
        </p:nvPicPr>
        <p:blipFill>
          <a:blip r:embed="rId9" cstate="print"/>
          <a:srcRect/>
          <a:stretch>
            <a:fillRect/>
          </a:stretch>
        </p:blipFill>
        <p:spPr bwMode="auto">
          <a:xfrm>
            <a:off x="1371600" y="2505075"/>
            <a:ext cx="1143000" cy="1247775"/>
          </a:xfrm>
          <a:prstGeom prst="rect">
            <a:avLst/>
          </a:prstGeom>
          <a:noFill/>
          <a:ln w="9525">
            <a:noFill/>
            <a:miter lim="800000"/>
            <a:headEnd/>
            <a:tailEnd/>
          </a:ln>
        </p:spPr>
      </p:pic>
      <p:pic>
        <p:nvPicPr>
          <p:cNvPr id="31" name="Picture 6" descr="\\Uthsch-nas\devped\Shared_drives\TLI\A5 TLI Summit\FINAL TOT Files\PowerPoints\Implementation  Tools Graphics for Keith\gray-box-2.jpg"/>
          <p:cNvPicPr>
            <a:picLocks noChangeAspect="1" noChangeArrowheads="1"/>
          </p:cNvPicPr>
          <p:nvPr/>
        </p:nvPicPr>
        <p:blipFill>
          <a:blip r:embed="rId10" cstate="print"/>
          <a:srcRect/>
          <a:stretch>
            <a:fillRect/>
          </a:stretch>
        </p:blipFill>
        <p:spPr bwMode="auto">
          <a:xfrm>
            <a:off x="5257800" y="3752850"/>
            <a:ext cx="3114675" cy="2000250"/>
          </a:xfrm>
          <a:prstGeom prst="rect">
            <a:avLst/>
          </a:prstGeom>
          <a:noFill/>
          <a:ln w="9525">
            <a:noFill/>
            <a:miter lim="800000"/>
            <a:headEnd/>
            <a:tailEnd/>
          </a:ln>
        </p:spPr>
      </p:pic>
      <p:sp>
        <p:nvSpPr>
          <p:cNvPr id="32" name="Title 1"/>
          <p:cNvSpPr txBox="1">
            <a:spLocks/>
          </p:cNvSpPr>
          <p:nvPr/>
        </p:nvSpPr>
        <p:spPr>
          <a:xfrm>
            <a:off x="457200" y="838200"/>
            <a:ext cx="8229600" cy="579438"/>
          </a:xfrm>
          <a:prstGeom prst="rect">
            <a:avLst/>
          </a:prstGeom>
        </p:spPr>
        <p:txBody>
          <a:bodyPr/>
          <a:lstStyle/>
          <a:p>
            <a:pPr algn="ctr" fontAlgn="auto">
              <a:spcAft>
                <a:spcPts val="0"/>
              </a:spcAft>
              <a:defRPr/>
            </a:pPr>
            <a:r>
              <a:rPr lang="en-US" sz="2000" b="1" dirty="0">
                <a:solidFill>
                  <a:srgbClr val="176DAD"/>
                </a:solidFill>
                <a:latin typeface="Times New Roman" pitchFamily="18" charset="0"/>
                <a:ea typeface="+mj-ea"/>
                <a:cs typeface="Times New Roman" pitchFamily="18" charset="0"/>
              </a:rPr>
              <a:t>Texas State Literacy Plan: </a:t>
            </a:r>
          </a:p>
          <a:p>
            <a:pPr algn="ctr" fontAlgn="auto">
              <a:spcAft>
                <a:spcPts val="0"/>
              </a:spcAft>
              <a:defRPr/>
            </a:pPr>
            <a:r>
              <a:rPr lang="en-US" sz="2000" b="1" dirty="0">
                <a:solidFill>
                  <a:srgbClr val="176DAD"/>
                </a:solidFill>
                <a:latin typeface="Times New Roman" pitchFamily="18" charset="0"/>
                <a:ea typeface="+mj-ea"/>
                <a:cs typeface="Times New Roman" pitchFamily="18" charset="0"/>
              </a:rPr>
              <a:t>Implementation Tools/  </a:t>
            </a:r>
            <a:r>
              <a:rPr lang="en-US" sz="2000" b="1" dirty="0" err="1">
                <a:solidFill>
                  <a:srgbClr val="176DAD"/>
                </a:solidFill>
                <a:latin typeface="Times New Roman" pitchFamily="18" charset="0"/>
                <a:ea typeface="+mj-ea"/>
                <a:cs typeface="Times New Roman" pitchFamily="18" charset="0"/>
              </a:rPr>
              <a:t>Herramientas</a:t>
            </a:r>
            <a:r>
              <a:rPr lang="en-US" sz="2000" b="1" dirty="0">
                <a:solidFill>
                  <a:srgbClr val="176DAD"/>
                </a:solidFill>
                <a:latin typeface="Times New Roman" pitchFamily="18" charset="0"/>
                <a:ea typeface="+mj-ea"/>
                <a:cs typeface="Times New Roman" pitchFamily="18" charset="0"/>
              </a:rPr>
              <a:t> </a:t>
            </a:r>
            <a:r>
              <a:rPr lang="en-US" sz="2000" b="1" dirty="0" err="1">
                <a:solidFill>
                  <a:srgbClr val="176DAD"/>
                </a:solidFill>
                <a:latin typeface="Times New Roman" pitchFamily="18" charset="0"/>
                <a:ea typeface="+mj-ea"/>
                <a:cs typeface="Times New Roman" pitchFamily="18" charset="0"/>
              </a:rPr>
              <a:t>para</a:t>
            </a:r>
            <a:r>
              <a:rPr lang="en-US" sz="2000" b="1" dirty="0">
                <a:solidFill>
                  <a:srgbClr val="176DAD"/>
                </a:solidFill>
                <a:latin typeface="Times New Roman" pitchFamily="18" charset="0"/>
                <a:ea typeface="+mj-ea"/>
                <a:cs typeface="Times New Roman" pitchFamily="18" charset="0"/>
              </a:rPr>
              <a:t> la </a:t>
            </a:r>
            <a:r>
              <a:rPr lang="en-US" sz="2000" b="1" dirty="0" err="1">
                <a:solidFill>
                  <a:srgbClr val="176DAD"/>
                </a:solidFill>
                <a:latin typeface="Times New Roman" pitchFamily="18" charset="0"/>
                <a:ea typeface="+mj-ea"/>
                <a:cs typeface="Times New Roman" pitchFamily="18" charset="0"/>
              </a:rPr>
              <a:t>Implementacion</a:t>
            </a:r>
            <a:r>
              <a:rPr lang="en-US" sz="2000" b="1" dirty="0">
                <a:solidFill>
                  <a:srgbClr val="176DAD"/>
                </a:solidFill>
                <a:latin typeface="Times New Roman" pitchFamily="18" charset="0"/>
                <a:ea typeface="+mj-ea"/>
                <a:cs typeface="Times New Roman" pitchFamily="18" charset="0"/>
              </a:rPr>
              <a:t> de la </a:t>
            </a:r>
            <a:r>
              <a:rPr lang="en-US" sz="2000" b="1" dirty="0" err="1">
                <a:solidFill>
                  <a:srgbClr val="176DAD"/>
                </a:solidFill>
                <a:latin typeface="Times New Roman" pitchFamily="18" charset="0"/>
                <a:ea typeface="+mj-ea"/>
                <a:cs typeface="Times New Roman" pitchFamily="18" charset="0"/>
              </a:rPr>
              <a:t>Iniciativa</a:t>
            </a:r>
            <a:r>
              <a:rPr lang="en-US" sz="2000" b="1" dirty="0">
                <a:solidFill>
                  <a:srgbClr val="176DAD"/>
                </a:solidFill>
                <a:latin typeface="Times New Roman" pitchFamily="18" charset="0"/>
                <a:ea typeface="+mj-ea"/>
                <a:cs typeface="Times New Roman" pitchFamily="18" charset="0"/>
              </a:rPr>
              <a:t> de </a:t>
            </a:r>
            <a:r>
              <a:rPr lang="en-US" sz="2000" b="1" dirty="0" err="1">
                <a:solidFill>
                  <a:srgbClr val="176DAD"/>
                </a:solidFill>
                <a:latin typeface="Times New Roman" pitchFamily="18" charset="0"/>
                <a:ea typeface="+mj-ea"/>
                <a:cs typeface="Times New Roman" pitchFamily="18" charset="0"/>
              </a:rPr>
              <a:t>Alfabetización</a:t>
            </a:r>
            <a:r>
              <a:rPr lang="en-US" sz="2000" b="1" dirty="0">
                <a:solidFill>
                  <a:srgbClr val="176DAD"/>
                </a:solidFill>
                <a:latin typeface="Times New Roman" pitchFamily="18" charset="0"/>
                <a:ea typeface="+mj-ea"/>
                <a:cs typeface="Times New Roman" pitchFamily="18" charset="0"/>
              </a:rPr>
              <a:t>  </a:t>
            </a:r>
            <a:r>
              <a:rPr lang="en-US" sz="2000" b="1" dirty="0" err="1">
                <a:solidFill>
                  <a:srgbClr val="176DAD"/>
                </a:solidFill>
                <a:latin typeface="Times New Roman" pitchFamily="18" charset="0"/>
                <a:ea typeface="+mj-ea"/>
                <a:cs typeface="Times New Roman" pitchFamily="18" charset="0"/>
              </a:rPr>
              <a:t>Tejas</a:t>
            </a:r>
            <a:endParaRPr lang="en-US" sz="2000" b="1" dirty="0">
              <a:solidFill>
                <a:srgbClr val="176DAD"/>
              </a:solidFill>
              <a:latin typeface="Times New Roman" pitchFamily="18" charset="0"/>
              <a:ea typeface="+mj-ea"/>
              <a:cs typeface="Times New Roman" pitchFamily="18" charset="0"/>
            </a:endParaRPr>
          </a:p>
        </p:txBody>
      </p:sp>
      <p:sp>
        <p:nvSpPr>
          <p:cNvPr id="52234"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11CE340-A5A5-45AB-926F-8DD04ACB87F8}" type="slidenum">
              <a:rPr lang="en-US" smtClean="0"/>
              <a:pPr fontAlgn="base">
                <a:spcBef>
                  <a:spcPct val="0"/>
                </a:spcBef>
                <a:spcAft>
                  <a:spcPct val="0"/>
                </a:spcAft>
                <a:defRPr/>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Professional Development in Project Share</a:t>
            </a:r>
          </a:p>
        </p:txBody>
      </p:sp>
      <p:sp>
        <p:nvSpPr>
          <p:cNvPr id="22531" name="Content Placeholder 2"/>
          <p:cNvSpPr>
            <a:spLocks noGrp="1"/>
          </p:cNvSpPr>
          <p:nvPr>
            <p:ph idx="1"/>
          </p:nvPr>
        </p:nvSpPr>
        <p:spPr/>
        <p:txBody>
          <a:bodyPr rtlCol="0"/>
          <a:lstStyle/>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sz="2400" dirty="0" smtClean="0"/>
          </a:p>
        </p:txBody>
      </p:sp>
      <p:pic>
        <p:nvPicPr>
          <p:cNvPr id="37892" name="Picture 2" descr="C:\Users\kkn64\Desktop\TLI Summit\PS_LOGO.png"/>
          <p:cNvPicPr>
            <a:picLocks noChangeAspect="1" noChangeArrowheads="1"/>
          </p:cNvPicPr>
          <p:nvPr/>
        </p:nvPicPr>
        <p:blipFill>
          <a:blip r:embed="rId3" cstate="print"/>
          <a:srcRect/>
          <a:stretch>
            <a:fillRect/>
          </a:stretch>
        </p:blipFill>
        <p:spPr bwMode="auto">
          <a:xfrm>
            <a:off x="2057400" y="1524000"/>
            <a:ext cx="4595813" cy="3902075"/>
          </a:xfrm>
          <a:prstGeom prst="rect">
            <a:avLst/>
          </a:prstGeom>
          <a:noFill/>
          <a:ln w="9525">
            <a:noFill/>
            <a:miter lim="800000"/>
            <a:headEnd/>
            <a:tailEnd/>
          </a:ln>
        </p:spPr>
      </p:pic>
      <p:sp>
        <p:nvSpPr>
          <p:cNvPr id="37893" name="TextBox 1"/>
          <p:cNvSpPr txBox="1">
            <a:spLocks noChangeArrowheads="1"/>
          </p:cNvSpPr>
          <p:nvPr/>
        </p:nvSpPr>
        <p:spPr bwMode="auto">
          <a:xfrm>
            <a:off x="2590800" y="5715000"/>
            <a:ext cx="3962400" cy="738188"/>
          </a:xfrm>
          <a:prstGeom prst="rect">
            <a:avLst/>
          </a:prstGeom>
          <a:noFill/>
          <a:ln w="9525">
            <a:noFill/>
            <a:miter lim="800000"/>
            <a:headEnd/>
            <a:tailEnd/>
          </a:ln>
        </p:spPr>
        <p:txBody>
          <a:bodyPr>
            <a:spAutoFit/>
          </a:bodyPr>
          <a:lstStyle/>
          <a:p>
            <a:r>
              <a:rPr lang="en-US" sz="2400">
                <a:latin typeface="Calibri" pitchFamily="34" charset="0"/>
                <a:hlinkClick r:id="rId4"/>
              </a:rPr>
              <a:t>www.projectsharetexas.org</a:t>
            </a:r>
            <a:endParaRPr lang="en-US" sz="2400">
              <a:latin typeface="Calibri" pitchFamily="34" charset="0"/>
            </a:endParaRPr>
          </a:p>
          <a:p>
            <a:endParaRPr lang="en-US">
              <a:latin typeface="Calibri" pitchFamily="34" charset="0"/>
            </a:endParaRPr>
          </a:p>
        </p:txBody>
      </p:sp>
      <p:sp>
        <p:nvSpPr>
          <p:cNvPr id="6" name="Slide Number Placeholder 3"/>
          <p:cNvSpPr>
            <a:spLocks noGrp="1"/>
          </p:cNvSpPr>
          <p:nvPr>
            <p:ph type="sldNum" sz="quarter" idx="11"/>
          </p:nvPr>
        </p:nvSpPr>
        <p:spPr/>
        <p:txBody>
          <a:bodyPr/>
          <a:lstStyle/>
          <a:p>
            <a:pPr>
              <a:defRPr/>
            </a:pPr>
            <a:fld id="{9B4BEE48-9013-466B-AA77-E2998E72B607}"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181600"/>
            <a:ext cx="8229600" cy="1143000"/>
          </a:xfrm>
        </p:spPr>
        <p:txBody>
          <a:bodyPr rtlCol="0"/>
          <a:lstStyle/>
          <a:p>
            <a:pPr eaLnBrk="1" fontAlgn="auto" hangingPunct="1">
              <a:spcAft>
                <a:spcPts val="0"/>
              </a:spcAft>
              <a:buFont typeface="Arial" pitchFamily="34" charset="0"/>
              <a:buNone/>
              <a:defRPr/>
            </a:pPr>
            <a:r>
              <a:rPr lang="en-US" sz="3600" dirty="0" smtClean="0">
                <a:latin typeface="+mn-lt"/>
                <a:hlinkClick r:id="rId3"/>
              </a:rPr>
              <a:t>http://www.tea.state.tx.us/literacy/tli</a:t>
            </a:r>
            <a:endParaRPr lang="en-US" sz="3600" dirty="0" smtClean="0">
              <a:latin typeface="+mn-lt"/>
            </a:endParaRPr>
          </a:p>
          <a:p>
            <a:pPr eaLnBrk="1" fontAlgn="auto" hangingPunct="1">
              <a:spcAft>
                <a:spcPts val="0"/>
              </a:spcAft>
              <a:buFont typeface="Arial" pitchFamily="34" charset="0"/>
              <a:buNone/>
              <a:defRPr/>
            </a:pPr>
            <a:endParaRPr lang="en-US" sz="1800" dirty="0"/>
          </a:p>
        </p:txBody>
      </p:sp>
      <p:sp>
        <p:nvSpPr>
          <p:cNvPr id="4" name="Slide Number Placeholder 3"/>
          <p:cNvSpPr>
            <a:spLocks noGrp="1"/>
          </p:cNvSpPr>
          <p:nvPr>
            <p:ph type="sldNum" sz="quarter" idx="11"/>
          </p:nvPr>
        </p:nvSpPr>
        <p:spPr/>
        <p:txBody>
          <a:bodyPr/>
          <a:lstStyle/>
          <a:p>
            <a:pPr>
              <a:defRPr/>
            </a:pPr>
            <a:fld id="{54105B53-D018-4C59-8CDF-2EB8E4C154BF}" type="slidenum">
              <a:rPr lang="en-US"/>
              <a:pPr>
                <a:defRPr/>
              </a:pPr>
              <a:t>16</a:t>
            </a:fld>
            <a:endParaRPr lang="en-US"/>
          </a:p>
        </p:txBody>
      </p:sp>
      <p:pic>
        <p:nvPicPr>
          <p:cNvPr id="74753" name="Picture 1" descr="C:\Documents and Settings\bpham\My Documents\TLIe.jpg"/>
          <p:cNvPicPr>
            <a:picLocks noChangeAspect="1" noChangeArrowheads="1"/>
          </p:cNvPicPr>
          <p:nvPr/>
        </p:nvPicPr>
        <p:blipFill>
          <a:blip r:embed="rId4" cstate="print"/>
          <a:srcRect/>
          <a:stretch>
            <a:fillRect/>
          </a:stretch>
        </p:blipFill>
        <p:spPr bwMode="auto">
          <a:xfrm>
            <a:off x="1295400" y="685800"/>
            <a:ext cx="6570663" cy="4495800"/>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52400" y="3276600"/>
            <a:ext cx="8991600" cy="2133600"/>
          </a:xfrm>
        </p:spPr>
        <p:txBody>
          <a:bodyPr/>
          <a:lstStyle/>
          <a:p>
            <a:pPr marL="0" indent="0" algn="ctr" eaLnBrk="1" hangingPunct="1">
              <a:buFont typeface="Arial" pitchFamily="34" charset="0"/>
              <a:buNone/>
            </a:pPr>
            <a:endParaRPr lang="en-US" sz="2800" smtClean="0"/>
          </a:p>
          <a:p>
            <a:pPr marL="0" indent="0" algn="ctr" eaLnBrk="1" hangingPunct="1">
              <a:buFont typeface="Arial" pitchFamily="34" charset="0"/>
              <a:buNone/>
            </a:pPr>
            <a:endParaRPr lang="en-US" sz="2400" smtClean="0"/>
          </a:p>
          <a:p>
            <a:pPr marL="0" indent="0" eaLnBrk="1" hangingPunct="1">
              <a:buFont typeface="Arial" pitchFamily="34" charset="0"/>
              <a:buNone/>
            </a:pPr>
            <a:r>
              <a:rPr lang="en-US" smtClean="0"/>
              <a:t> </a:t>
            </a:r>
          </a:p>
        </p:txBody>
      </p:sp>
      <p:sp>
        <p:nvSpPr>
          <p:cNvPr id="4" name="Slide Number Placeholder 3"/>
          <p:cNvSpPr>
            <a:spLocks noGrp="1"/>
          </p:cNvSpPr>
          <p:nvPr>
            <p:ph type="sldNum" sz="quarter" idx="11"/>
          </p:nvPr>
        </p:nvSpPr>
        <p:spPr/>
        <p:txBody>
          <a:bodyPr/>
          <a:lstStyle/>
          <a:p>
            <a:pPr>
              <a:defRPr/>
            </a:pPr>
            <a:fld id="{7B8CA441-8DCB-43E9-9172-6E325F325113}" type="slidenum">
              <a:rPr lang="en-US" smtClean="0">
                <a:solidFill>
                  <a:schemeClr val="tx1"/>
                </a:solidFill>
              </a:rPr>
              <a:pPr>
                <a:defRPr/>
              </a:pPr>
              <a:t>17</a:t>
            </a:fld>
            <a:endParaRPr lang="en-US" dirty="0">
              <a:solidFill>
                <a:schemeClr val="tx1"/>
              </a:solidFill>
            </a:endParaRPr>
          </a:p>
        </p:txBody>
      </p:sp>
      <p:sp>
        <p:nvSpPr>
          <p:cNvPr id="27652" name="TextBox 4"/>
          <p:cNvSpPr txBox="1">
            <a:spLocks noChangeArrowheads="1"/>
          </p:cNvSpPr>
          <p:nvPr/>
        </p:nvSpPr>
        <p:spPr bwMode="auto">
          <a:xfrm>
            <a:off x="990600" y="3352800"/>
            <a:ext cx="7543800" cy="369888"/>
          </a:xfrm>
          <a:prstGeom prst="rect">
            <a:avLst/>
          </a:prstGeom>
          <a:noFill/>
          <a:ln w="9525">
            <a:noFill/>
            <a:miter lim="800000"/>
            <a:headEnd/>
            <a:tailEnd/>
          </a:ln>
        </p:spPr>
        <p:txBody>
          <a:bodyPr>
            <a:spAutoFit/>
          </a:bodyPr>
          <a:lstStyle/>
          <a:p>
            <a:pPr algn="ctr"/>
            <a:r>
              <a:rPr lang="en-US" b="1" i="1">
                <a:solidFill>
                  <a:srgbClr val="002060"/>
                </a:solidFill>
              </a:rPr>
              <a:t> </a:t>
            </a:r>
            <a:endParaRPr lang="en-US"/>
          </a:p>
        </p:txBody>
      </p:sp>
      <p:sp>
        <p:nvSpPr>
          <p:cNvPr id="27653" name="TextBox 6"/>
          <p:cNvSpPr txBox="1">
            <a:spLocks noChangeArrowheads="1"/>
          </p:cNvSpPr>
          <p:nvPr/>
        </p:nvSpPr>
        <p:spPr bwMode="auto">
          <a:xfrm>
            <a:off x="1371600" y="990600"/>
            <a:ext cx="6781800" cy="646113"/>
          </a:xfrm>
          <a:prstGeom prst="rect">
            <a:avLst/>
          </a:prstGeom>
          <a:noFill/>
          <a:ln w="9525">
            <a:noFill/>
            <a:miter lim="800000"/>
            <a:headEnd/>
            <a:tailEnd/>
          </a:ln>
        </p:spPr>
        <p:txBody>
          <a:bodyPr>
            <a:spAutoFit/>
          </a:bodyPr>
          <a:lstStyle/>
          <a:p>
            <a:r>
              <a:rPr lang="en-US" b="1" dirty="0">
                <a:solidFill>
                  <a:srgbClr val="176DAD"/>
                </a:solidFill>
              </a:rPr>
              <a:t>Ideas </a:t>
            </a:r>
            <a:r>
              <a:rPr lang="en-US" b="1" dirty="0" err="1">
                <a:solidFill>
                  <a:srgbClr val="176DAD"/>
                </a:solidFill>
              </a:rPr>
              <a:t>para</a:t>
            </a:r>
            <a:r>
              <a:rPr lang="en-US" b="1" dirty="0">
                <a:solidFill>
                  <a:srgbClr val="176DAD"/>
                </a:solidFill>
              </a:rPr>
              <a:t> Padres de Como </a:t>
            </a:r>
            <a:r>
              <a:rPr lang="en-US" b="1" dirty="0" err="1">
                <a:solidFill>
                  <a:srgbClr val="176DAD"/>
                </a:solidFill>
              </a:rPr>
              <a:t>Apoyar</a:t>
            </a:r>
            <a:r>
              <a:rPr lang="en-US" b="1" dirty="0">
                <a:solidFill>
                  <a:srgbClr val="176DAD"/>
                </a:solidFill>
              </a:rPr>
              <a:t> la </a:t>
            </a:r>
            <a:r>
              <a:rPr lang="en-US" b="1" dirty="0" err="1">
                <a:solidFill>
                  <a:srgbClr val="176DAD"/>
                </a:solidFill>
              </a:rPr>
              <a:t>Iniciativa</a:t>
            </a:r>
            <a:r>
              <a:rPr lang="en-US" b="1" dirty="0">
                <a:solidFill>
                  <a:srgbClr val="176DAD"/>
                </a:solidFill>
              </a:rPr>
              <a:t> de </a:t>
            </a:r>
            <a:r>
              <a:rPr lang="en-US" b="1" dirty="0" err="1">
                <a:solidFill>
                  <a:srgbClr val="176DAD"/>
                </a:solidFill>
              </a:rPr>
              <a:t>Alfabetización</a:t>
            </a:r>
            <a:r>
              <a:rPr lang="en-US" b="1" dirty="0">
                <a:solidFill>
                  <a:srgbClr val="176DAD"/>
                </a:solidFill>
              </a:rPr>
              <a:t> </a:t>
            </a:r>
            <a:r>
              <a:rPr lang="en-US" b="1" dirty="0" err="1">
                <a:solidFill>
                  <a:srgbClr val="176DAD"/>
                </a:solidFill>
              </a:rPr>
              <a:t>deTejas</a:t>
            </a:r>
            <a:endParaRPr lang="en-US" b="1" dirty="0">
              <a:solidFill>
                <a:srgbClr val="176DAD"/>
              </a:solidFill>
            </a:endParaRPr>
          </a:p>
        </p:txBody>
      </p:sp>
      <p:sp>
        <p:nvSpPr>
          <p:cNvPr id="27654" name="TextBox 7"/>
          <p:cNvSpPr txBox="1">
            <a:spLocks noChangeArrowheads="1"/>
          </p:cNvSpPr>
          <p:nvPr/>
        </p:nvSpPr>
        <p:spPr bwMode="auto">
          <a:xfrm>
            <a:off x="1371600" y="533400"/>
            <a:ext cx="5562600" cy="6563335"/>
          </a:xfrm>
          <a:prstGeom prst="rect">
            <a:avLst/>
          </a:prstGeom>
          <a:noFill/>
          <a:ln w="9525">
            <a:noFill/>
            <a:miter lim="800000"/>
            <a:headEnd/>
            <a:tailEnd/>
          </a:ln>
        </p:spPr>
        <p:txBody>
          <a:bodyPr wrap="square">
            <a:spAutoFit/>
          </a:bodyPr>
          <a:lstStyle/>
          <a:p>
            <a:endParaRPr lang="en-US" dirty="0"/>
          </a:p>
          <a:p>
            <a:endParaRPr lang="en-US" dirty="0"/>
          </a:p>
          <a:p>
            <a:endParaRPr lang="en-US" dirty="0"/>
          </a:p>
          <a:p>
            <a:endParaRPr lang="en-US" dirty="0"/>
          </a:p>
          <a:p>
            <a:endParaRPr lang="en-US" sz="1100" dirty="0"/>
          </a:p>
          <a:p>
            <a:pPr>
              <a:lnSpc>
                <a:spcPct val="150000"/>
              </a:lnSpc>
            </a:pPr>
            <a:r>
              <a:rPr lang="en-US" sz="1100" b="1" dirty="0"/>
              <a:t>1.</a:t>
            </a:r>
            <a:r>
              <a:rPr lang="en-US" sz="1100" b="1" dirty="0">
                <a:solidFill>
                  <a:schemeClr val="tx2"/>
                </a:solidFill>
              </a:rPr>
              <a:t>Lleve a </a:t>
            </a:r>
            <a:r>
              <a:rPr lang="en-US" sz="1100" b="1" dirty="0" err="1">
                <a:solidFill>
                  <a:schemeClr val="tx2"/>
                </a:solidFill>
              </a:rPr>
              <a:t>sus</a:t>
            </a:r>
            <a:r>
              <a:rPr lang="en-US" sz="1100" b="1" dirty="0">
                <a:solidFill>
                  <a:schemeClr val="tx2"/>
                </a:solidFill>
              </a:rPr>
              <a:t> </a:t>
            </a:r>
            <a:r>
              <a:rPr lang="en-US" sz="1100" b="1" dirty="0" err="1">
                <a:solidFill>
                  <a:schemeClr val="tx2"/>
                </a:solidFill>
              </a:rPr>
              <a:t>hijos</a:t>
            </a:r>
            <a:r>
              <a:rPr lang="en-US" sz="1100" b="1" dirty="0">
                <a:solidFill>
                  <a:schemeClr val="tx2"/>
                </a:solidFill>
              </a:rPr>
              <a:t> a la </a:t>
            </a:r>
            <a:r>
              <a:rPr lang="en-US" sz="1100" b="1" dirty="0" err="1">
                <a:solidFill>
                  <a:schemeClr val="tx2"/>
                </a:solidFill>
              </a:rPr>
              <a:t>Biblioteca</a:t>
            </a:r>
            <a:r>
              <a:rPr lang="en-US" sz="1100" b="1" dirty="0">
                <a:solidFill>
                  <a:schemeClr val="tx2"/>
                </a:solidFill>
              </a:rPr>
              <a:t> </a:t>
            </a:r>
            <a:r>
              <a:rPr lang="en-US" sz="1100" b="1" dirty="0" err="1">
                <a:solidFill>
                  <a:schemeClr val="tx2"/>
                </a:solidFill>
              </a:rPr>
              <a:t>Pública</a:t>
            </a:r>
            <a:r>
              <a:rPr lang="en-US" sz="1100" b="1" dirty="0">
                <a:solidFill>
                  <a:schemeClr val="tx2"/>
                </a:solidFill>
              </a:rPr>
              <a:t> de Brownsville </a:t>
            </a:r>
            <a:r>
              <a:rPr lang="en-US" sz="1100" b="1" dirty="0" err="1">
                <a:solidFill>
                  <a:schemeClr val="tx2"/>
                </a:solidFill>
              </a:rPr>
              <a:t>regularmente</a:t>
            </a:r>
            <a:r>
              <a:rPr lang="en-US" sz="1100" b="1" dirty="0">
                <a:solidFill>
                  <a:schemeClr val="tx2"/>
                </a:solidFill>
              </a:rPr>
              <a:t>. La </a:t>
            </a:r>
            <a:r>
              <a:rPr lang="en-US" sz="1100" b="1" dirty="0" err="1">
                <a:solidFill>
                  <a:schemeClr val="tx2"/>
                </a:solidFill>
              </a:rPr>
              <a:t>mayoría</a:t>
            </a:r>
            <a:r>
              <a:rPr lang="en-US" sz="1100" b="1" dirty="0">
                <a:solidFill>
                  <a:schemeClr val="tx2"/>
                </a:solidFill>
              </a:rPr>
              <a:t> del </a:t>
            </a:r>
            <a:r>
              <a:rPr lang="en-US" sz="1100" b="1" dirty="0" err="1">
                <a:solidFill>
                  <a:schemeClr val="tx2"/>
                </a:solidFill>
              </a:rPr>
              <a:t>tiempo</a:t>
            </a:r>
            <a:r>
              <a:rPr lang="en-US" sz="1100" b="1" dirty="0">
                <a:solidFill>
                  <a:schemeClr val="tx2"/>
                </a:solidFill>
              </a:rPr>
              <a:t> la </a:t>
            </a:r>
            <a:r>
              <a:rPr lang="en-US" sz="1100" b="1" dirty="0" err="1">
                <a:solidFill>
                  <a:schemeClr val="tx2"/>
                </a:solidFill>
              </a:rPr>
              <a:t>biblioteca</a:t>
            </a:r>
            <a:r>
              <a:rPr lang="en-US" sz="1100" b="1" dirty="0">
                <a:solidFill>
                  <a:schemeClr val="tx2"/>
                </a:solidFill>
              </a:rPr>
              <a:t> </a:t>
            </a:r>
            <a:r>
              <a:rPr lang="en-US" sz="1100" b="1" dirty="0" err="1">
                <a:solidFill>
                  <a:schemeClr val="tx2"/>
                </a:solidFill>
              </a:rPr>
              <a:t>tiene</a:t>
            </a:r>
            <a:r>
              <a:rPr lang="en-US" sz="1100" b="1" dirty="0">
                <a:solidFill>
                  <a:schemeClr val="tx2"/>
                </a:solidFill>
              </a:rPr>
              <a:t> </a:t>
            </a:r>
            <a:r>
              <a:rPr lang="en-US" sz="1100" b="1" dirty="0" err="1">
                <a:solidFill>
                  <a:schemeClr val="tx2"/>
                </a:solidFill>
              </a:rPr>
              <a:t>varias</a:t>
            </a:r>
            <a:r>
              <a:rPr lang="en-US" sz="1100" b="1" dirty="0">
                <a:solidFill>
                  <a:schemeClr val="tx2"/>
                </a:solidFill>
              </a:rPr>
              <a:t> </a:t>
            </a:r>
            <a:r>
              <a:rPr lang="en-US" sz="1100" b="1" dirty="0" err="1">
                <a:solidFill>
                  <a:schemeClr val="tx2"/>
                </a:solidFill>
              </a:rPr>
              <a:t>actividades</a:t>
            </a:r>
            <a:r>
              <a:rPr lang="en-US" sz="1100" b="1" dirty="0">
                <a:solidFill>
                  <a:schemeClr val="tx2"/>
                </a:solidFill>
              </a:rPr>
              <a:t> </a:t>
            </a:r>
            <a:r>
              <a:rPr lang="en-US" sz="1100" b="1" dirty="0" err="1">
                <a:solidFill>
                  <a:schemeClr val="tx2"/>
                </a:solidFill>
              </a:rPr>
              <a:t>para</a:t>
            </a:r>
            <a:r>
              <a:rPr lang="en-US" sz="1100" b="1" dirty="0">
                <a:solidFill>
                  <a:schemeClr val="tx2"/>
                </a:solidFill>
              </a:rPr>
              <a:t> </a:t>
            </a:r>
            <a:r>
              <a:rPr lang="en-US" sz="1100" b="1" dirty="0" err="1">
                <a:solidFill>
                  <a:schemeClr val="tx2"/>
                </a:solidFill>
              </a:rPr>
              <a:t>formentar</a:t>
            </a:r>
            <a:r>
              <a:rPr lang="en-US" sz="1100" b="1" dirty="0">
                <a:solidFill>
                  <a:schemeClr val="tx2"/>
                </a:solidFill>
              </a:rPr>
              <a:t> la </a:t>
            </a:r>
            <a:r>
              <a:rPr lang="en-US" sz="1100" b="1" dirty="0" err="1">
                <a:solidFill>
                  <a:schemeClr val="tx2"/>
                </a:solidFill>
              </a:rPr>
              <a:t>lectura</a:t>
            </a:r>
            <a:r>
              <a:rPr lang="en-US" sz="1100" b="1" dirty="0">
                <a:solidFill>
                  <a:schemeClr val="tx2"/>
                </a:solidFill>
              </a:rPr>
              <a:t>. </a:t>
            </a:r>
            <a:r>
              <a:rPr lang="en-US" sz="1100" b="1" dirty="0" err="1">
                <a:solidFill>
                  <a:schemeClr val="tx2"/>
                </a:solidFill>
              </a:rPr>
              <a:t>Pregunte</a:t>
            </a:r>
            <a:r>
              <a:rPr lang="en-US" sz="1100" b="1" dirty="0">
                <a:solidFill>
                  <a:schemeClr val="tx2"/>
                </a:solidFill>
              </a:rPr>
              <a:t> </a:t>
            </a:r>
            <a:r>
              <a:rPr lang="en-US" sz="1100" b="1" dirty="0" err="1">
                <a:solidFill>
                  <a:schemeClr val="tx2"/>
                </a:solidFill>
              </a:rPr>
              <a:t>por</a:t>
            </a:r>
            <a:r>
              <a:rPr lang="en-US" sz="1100" b="1" dirty="0">
                <a:solidFill>
                  <a:schemeClr val="tx2"/>
                </a:solidFill>
              </a:rPr>
              <a:t> el </a:t>
            </a:r>
            <a:r>
              <a:rPr lang="en-US" sz="1100" b="1" dirty="0" err="1">
                <a:solidFill>
                  <a:schemeClr val="tx2"/>
                </a:solidFill>
              </a:rPr>
              <a:t>calendario</a:t>
            </a:r>
            <a:r>
              <a:rPr lang="en-US" sz="1100" b="1" dirty="0">
                <a:solidFill>
                  <a:schemeClr val="tx2"/>
                </a:solidFill>
              </a:rPr>
              <a:t> de </a:t>
            </a:r>
            <a:r>
              <a:rPr lang="en-US" sz="1100" b="1" dirty="0" err="1">
                <a:solidFill>
                  <a:schemeClr val="tx2"/>
                </a:solidFill>
              </a:rPr>
              <a:t>eventos</a:t>
            </a:r>
            <a:endParaRPr lang="en-US" sz="1100" b="1" dirty="0">
              <a:solidFill>
                <a:schemeClr val="tx2"/>
              </a:solidFill>
            </a:endParaRPr>
          </a:p>
          <a:p>
            <a:pPr>
              <a:lnSpc>
                <a:spcPct val="150000"/>
              </a:lnSpc>
            </a:pPr>
            <a:r>
              <a:rPr lang="en-US" sz="1100" b="1" dirty="0"/>
              <a:t>2.</a:t>
            </a:r>
            <a:r>
              <a:rPr lang="en-US" sz="1100" b="1" dirty="0">
                <a:solidFill>
                  <a:srgbClr val="EA0000"/>
                </a:solidFill>
              </a:rPr>
              <a:t>La </a:t>
            </a:r>
            <a:r>
              <a:rPr lang="en-US" sz="1100" b="1" dirty="0" err="1">
                <a:solidFill>
                  <a:srgbClr val="EA0000"/>
                </a:solidFill>
              </a:rPr>
              <a:t>Biblioteca</a:t>
            </a:r>
            <a:r>
              <a:rPr lang="en-US" sz="1100" b="1" dirty="0">
                <a:solidFill>
                  <a:srgbClr val="EA0000"/>
                </a:solidFill>
              </a:rPr>
              <a:t> </a:t>
            </a:r>
            <a:r>
              <a:rPr lang="en-US" sz="1100" b="1" dirty="0" err="1">
                <a:solidFill>
                  <a:srgbClr val="EA0000"/>
                </a:solidFill>
              </a:rPr>
              <a:t>Pública</a:t>
            </a:r>
            <a:r>
              <a:rPr lang="en-US" sz="1100" b="1" dirty="0">
                <a:solidFill>
                  <a:srgbClr val="EA0000"/>
                </a:solidFill>
              </a:rPr>
              <a:t> de Brownsville </a:t>
            </a:r>
            <a:r>
              <a:rPr lang="en-US" sz="1100" b="1" dirty="0" err="1">
                <a:solidFill>
                  <a:srgbClr val="EA0000"/>
                </a:solidFill>
              </a:rPr>
              <a:t>tiene</a:t>
            </a:r>
            <a:r>
              <a:rPr lang="en-US" sz="1100" b="1" dirty="0">
                <a:solidFill>
                  <a:srgbClr val="EA0000"/>
                </a:solidFill>
              </a:rPr>
              <a:t> un </a:t>
            </a:r>
            <a:r>
              <a:rPr lang="en-US" sz="1100" b="1" dirty="0" err="1">
                <a:solidFill>
                  <a:srgbClr val="EA0000"/>
                </a:solidFill>
              </a:rPr>
              <a:t>departamento</a:t>
            </a:r>
            <a:r>
              <a:rPr lang="en-US" sz="1100" b="1" dirty="0">
                <a:solidFill>
                  <a:srgbClr val="EA0000"/>
                </a:solidFill>
              </a:rPr>
              <a:t> </a:t>
            </a:r>
            <a:r>
              <a:rPr lang="en-US" sz="1100" b="1" dirty="0" err="1">
                <a:solidFill>
                  <a:srgbClr val="EA0000"/>
                </a:solidFill>
              </a:rPr>
              <a:t>llamado</a:t>
            </a:r>
            <a:r>
              <a:rPr lang="en-US" sz="1100" b="1" dirty="0">
                <a:solidFill>
                  <a:srgbClr val="EA0000"/>
                </a:solidFill>
              </a:rPr>
              <a:t> “Friends of the Library” /Amigos de la </a:t>
            </a:r>
            <a:r>
              <a:rPr lang="en-US" sz="1100" b="1" dirty="0" err="1">
                <a:solidFill>
                  <a:srgbClr val="EA0000"/>
                </a:solidFill>
              </a:rPr>
              <a:t>Biblioteca</a:t>
            </a:r>
            <a:r>
              <a:rPr lang="en-US" sz="1100" b="1" dirty="0">
                <a:solidFill>
                  <a:srgbClr val="EA0000"/>
                </a:solidFill>
              </a:rPr>
              <a:t> </a:t>
            </a:r>
            <a:r>
              <a:rPr lang="en-US" sz="1100" b="1" dirty="0" err="1">
                <a:solidFill>
                  <a:srgbClr val="EA0000"/>
                </a:solidFill>
              </a:rPr>
              <a:t>donde</a:t>
            </a:r>
            <a:r>
              <a:rPr lang="en-US" sz="1100" b="1" dirty="0">
                <a:solidFill>
                  <a:srgbClr val="EA0000"/>
                </a:solidFill>
              </a:rPr>
              <a:t> </a:t>
            </a:r>
            <a:r>
              <a:rPr lang="en-US" sz="1100" b="1" dirty="0" err="1">
                <a:solidFill>
                  <a:srgbClr val="EA0000"/>
                </a:solidFill>
              </a:rPr>
              <a:t>usted</a:t>
            </a:r>
            <a:r>
              <a:rPr lang="en-US" sz="1100" b="1" dirty="0">
                <a:solidFill>
                  <a:srgbClr val="EA0000"/>
                </a:solidFill>
              </a:rPr>
              <a:t> </a:t>
            </a:r>
            <a:r>
              <a:rPr lang="en-US" sz="1100" b="1" dirty="0" err="1">
                <a:solidFill>
                  <a:srgbClr val="EA0000"/>
                </a:solidFill>
              </a:rPr>
              <a:t>puede</a:t>
            </a:r>
            <a:r>
              <a:rPr lang="en-US" sz="1100" b="1" dirty="0">
                <a:solidFill>
                  <a:srgbClr val="EA0000"/>
                </a:solidFill>
              </a:rPr>
              <a:t> </a:t>
            </a:r>
            <a:r>
              <a:rPr lang="en-US" sz="1100" b="1" dirty="0" err="1">
                <a:solidFill>
                  <a:srgbClr val="EA0000"/>
                </a:solidFill>
              </a:rPr>
              <a:t>comprar</a:t>
            </a:r>
            <a:r>
              <a:rPr lang="en-US" sz="1100" b="1" dirty="0">
                <a:solidFill>
                  <a:srgbClr val="EA0000"/>
                </a:solidFill>
              </a:rPr>
              <a:t> </a:t>
            </a:r>
            <a:r>
              <a:rPr lang="en-US" sz="1100" b="1" dirty="0" err="1">
                <a:solidFill>
                  <a:srgbClr val="EA0000"/>
                </a:solidFill>
              </a:rPr>
              <a:t>libros</a:t>
            </a:r>
            <a:r>
              <a:rPr lang="en-US" sz="1100" b="1" dirty="0">
                <a:solidFill>
                  <a:srgbClr val="EA0000"/>
                </a:solidFill>
              </a:rPr>
              <a:t> o </a:t>
            </a:r>
            <a:r>
              <a:rPr lang="en-US" sz="1100" b="1" dirty="0" err="1">
                <a:solidFill>
                  <a:srgbClr val="EA0000"/>
                </a:solidFill>
              </a:rPr>
              <a:t>revistas</a:t>
            </a:r>
            <a:r>
              <a:rPr lang="en-US" sz="1100" b="1" dirty="0">
                <a:solidFill>
                  <a:srgbClr val="EA0000"/>
                </a:solidFill>
              </a:rPr>
              <a:t> </a:t>
            </a:r>
            <a:r>
              <a:rPr lang="en-US" sz="1100" b="1" dirty="0" err="1">
                <a:solidFill>
                  <a:srgbClr val="EA0000"/>
                </a:solidFill>
              </a:rPr>
              <a:t>desde</a:t>
            </a:r>
            <a:r>
              <a:rPr lang="en-US" sz="1100" b="1" dirty="0">
                <a:solidFill>
                  <a:srgbClr val="EA0000"/>
                </a:solidFill>
              </a:rPr>
              <a:t> </a:t>
            </a:r>
            <a:r>
              <a:rPr lang="en-US" sz="1100" b="1" dirty="0" err="1">
                <a:solidFill>
                  <a:srgbClr val="EA0000"/>
                </a:solidFill>
              </a:rPr>
              <a:t>diez</a:t>
            </a:r>
            <a:r>
              <a:rPr lang="en-US" sz="1100" b="1" dirty="0">
                <a:solidFill>
                  <a:srgbClr val="EA0000"/>
                </a:solidFill>
              </a:rPr>
              <a:t> centavos.</a:t>
            </a:r>
          </a:p>
          <a:p>
            <a:pPr>
              <a:lnSpc>
                <a:spcPct val="150000"/>
              </a:lnSpc>
            </a:pPr>
            <a:r>
              <a:rPr lang="en-US" sz="1100" b="1" dirty="0">
                <a:solidFill>
                  <a:srgbClr val="EA0000"/>
                </a:solidFill>
              </a:rPr>
              <a:t>3.Mantenga </a:t>
            </a:r>
            <a:r>
              <a:rPr lang="en-US" sz="1100" b="1" dirty="0" err="1">
                <a:solidFill>
                  <a:srgbClr val="EA0000"/>
                </a:solidFill>
              </a:rPr>
              <a:t>contacto</a:t>
            </a:r>
            <a:r>
              <a:rPr lang="en-US" sz="1100" b="1" dirty="0">
                <a:solidFill>
                  <a:srgbClr val="EA0000"/>
                </a:solidFill>
              </a:rPr>
              <a:t> con la </a:t>
            </a:r>
            <a:r>
              <a:rPr lang="en-US" sz="1100" b="1" dirty="0" err="1">
                <a:solidFill>
                  <a:srgbClr val="EA0000"/>
                </a:solidFill>
              </a:rPr>
              <a:t>maestra</a:t>
            </a:r>
            <a:r>
              <a:rPr lang="en-US" sz="1100" b="1" dirty="0">
                <a:solidFill>
                  <a:srgbClr val="EA0000"/>
                </a:solidFill>
              </a:rPr>
              <a:t> de </a:t>
            </a:r>
            <a:r>
              <a:rPr lang="en-US" sz="1100" b="1" dirty="0" err="1">
                <a:solidFill>
                  <a:srgbClr val="EA0000"/>
                </a:solidFill>
              </a:rPr>
              <a:t>sus</a:t>
            </a:r>
            <a:r>
              <a:rPr lang="en-US" sz="1100" b="1" dirty="0">
                <a:solidFill>
                  <a:srgbClr val="EA0000"/>
                </a:solidFill>
              </a:rPr>
              <a:t> </a:t>
            </a:r>
            <a:r>
              <a:rPr lang="en-US" sz="1100" b="1" dirty="0" err="1">
                <a:solidFill>
                  <a:srgbClr val="EA0000"/>
                </a:solidFill>
              </a:rPr>
              <a:t>hijos</a:t>
            </a:r>
            <a:r>
              <a:rPr lang="en-US" sz="1100" b="1" dirty="0">
                <a:solidFill>
                  <a:srgbClr val="EA0000"/>
                </a:solidFill>
              </a:rPr>
              <a:t> </a:t>
            </a:r>
            <a:r>
              <a:rPr lang="en-US" sz="1100" b="1" dirty="0" err="1">
                <a:solidFill>
                  <a:srgbClr val="EA0000"/>
                </a:solidFill>
              </a:rPr>
              <a:t>para</a:t>
            </a:r>
            <a:r>
              <a:rPr lang="en-US" sz="1100" b="1" dirty="0">
                <a:solidFill>
                  <a:srgbClr val="EA0000"/>
                </a:solidFill>
              </a:rPr>
              <a:t> </a:t>
            </a:r>
            <a:r>
              <a:rPr lang="en-US" sz="1100" b="1" dirty="0" err="1">
                <a:solidFill>
                  <a:srgbClr val="EA0000"/>
                </a:solidFill>
              </a:rPr>
              <a:t>que</a:t>
            </a:r>
            <a:r>
              <a:rPr lang="en-US" sz="1100" b="1" dirty="0">
                <a:solidFill>
                  <a:srgbClr val="EA0000"/>
                </a:solidFill>
              </a:rPr>
              <a:t> </a:t>
            </a:r>
            <a:r>
              <a:rPr lang="en-US" sz="1100" b="1" dirty="0" err="1">
                <a:solidFill>
                  <a:srgbClr val="EA0000"/>
                </a:solidFill>
              </a:rPr>
              <a:t>sepa</a:t>
            </a:r>
            <a:r>
              <a:rPr lang="en-US" sz="1100" b="1" dirty="0">
                <a:solidFill>
                  <a:srgbClr val="EA0000"/>
                </a:solidFill>
              </a:rPr>
              <a:t> el </a:t>
            </a:r>
            <a:r>
              <a:rPr lang="en-US" sz="1100" b="1" dirty="0" err="1">
                <a:solidFill>
                  <a:srgbClr val="EA0000"/>
                </a:solidFill>
              </a:rPr>
              <a:t>nivel</a:t>
            </a:r>
            <a:r>
              <a:rPr lang="en-US" sz="1100" b="1" dirty="0">
                <a:solidFill>
                  <a:srgbClr val="EA0000"/>
                </a:solidFill>
              </a:rPr>
              <a:t> de </a:t>
            </a:r>
            <a:r>
              <a:rPr lang="en-US" sz="1100" b="1" dirty="0" err="1">
                <a:solidFill>
                  <a:srgbClr val="EA0000"/>
                </a:solidFill>
              </a:rPr>
              <a:t>fluídez</a:t>
            </a:r>
            <a:r>
              <a:rPr lang="en-US" sz="1100" b="1" dirty="0">
                <a:solidFill>
                  <a:srgbClr val="EA0000"/>
                </a:solidFill>
              </a:rPr>
              <a:t> de </a:t>
            </a:r>
            <a:r>
              <a:rPr lang="en-US" sz="1100" b="1" dirty="0" err="1">
                <a:solidFill>
                  <a:srgbClr val="EA0000"/>
                </a:solidFill>
              </a:rPr>
              <a:t>ellos</a:t>
            </a:r>
            <a:r>
              <a:rPr lang="en-US" sz="1100" b="1" dirty="0">
                <a:solidFill>
                  <a:srgbClr val="EA0000"/>
                </a:solidFill>
              </a:rPr>
              <a:t>.</a:t>
            </a:r>
          </a:p>
          <a:p>
            <a:pPr>
              <a:lnSpc>
                <a:spcPct val="150000"/>
              </a:lnSpc>
            </a:pPr>
            <a:r>
              <a:rPr lang="en-US" sz="1100" b="1" dirty="0">
                <a:solidFill>
                  <a:srgbClr val="0070C0"/>
                </a:solidFill>
              </a:rPr>
              <a:t>4. </a:t>
            </a:r>
            <a:r>
              <a:rPr lang="en-US" sz="1100" b="1" dirty="0" err="1">
                <a:solidFill>
                  <a:srgbClr val="0070C0"/>
                </a:solidFill>
              </a:rPr>
              <a:t>Tenga</a:t>
            </a:r>
            <a:r>
              <a:rPr lang="en-US" sz="1100" b="1" dirty="0">
                <a:solidFill>
                  <a:srgbClr val="0070C0"/>
                </a:solidFill>
              </a:rPr>
              <a:t>  </a:t>
            </a:r>
            <a:r>
              <a:rPr lang="en-US" sz="1100" b="1" dirty="0" err="1">
                <a:solidFill>
                  <a:srgbClr val="0070C0"/>
                </a:solidFill>
              </a:rPr>
              <a:t>tiempo</a:t>
            </a:r>
            <a:r>
              <a:rPr lang="en-US" sz="1100" b="1" dirty="0">
                <a:solidFill>
                  <a:srgbClr val="0070C0"/>
                </a:solidFill>
              </a:rPr>
              <a:t> de </a:t>
            </a:r>
            <a:r>
              <a:rPr lang="en-US" sz="1100" b="1" dirty="0" err="1">
                <a:solidFill>
                  <a:srgbClr val="0070C0"/>
                </a:solidFill>
              </a:rPr>
              <a:t>deja</a:t>
            </a:r>
            <a:r>
              <a:rPr lang="en-US" sz="1100" b="1" dirty="0">
                <a:solidFill>
                  <a:srgbClr val="0070C0"/>
                </a:solidFill>
              </a:rPr>
              <a:t> </a:t>
            </a:r>
            <a:r>
              <a:rPr lang="en-US" sz="1100" b="1" dirty="0" err="1">
                <a:solidFill>
                  <a:srgbClr val="0070C0"/>
                </a:solidFill>
              </a:rPr>
              <a:t>todo</a:t>
            </a:r>
            <a:r>
              <a:rPr lang="en-US" sz="1100" b="1" dirty="0">
                <a:solidFill>
                  <a:srgbClr val="0070C0"/>
                </a:solidFill>
              </a:rPr>
              <a:t> y lee (D.E.A.R.   (Drop Everything and Read</a:t>
            </a:r>
            <a:r>
              <a:rPr lang="en-US" sz="1100" b="1" dirty="0" smtClean="0">
                <a:solidFill>
                  <a:srgbClr val="0070C0"/>
                </a:solidFill>
              </a:rPr>
              <a:t>) (</a:t>
            </a:r>
            <a:r>
              <a:rPr lang="en-US" sz="1100" b="1" dirty="0" smtClean="0">
                <a:hlinkClick r:id="rId3"/>
              </a:rPr>
              <a:t>http://www.dropeverythingandread.com</a:t>
            </a:r>
            <a:r>
              <a:rPr lang="en-US" sz="1100" b="1" dirty="0" smtClean="0"/>
              <a:t>)</a:t>
            </a:r>
            <a:r>
              <a:rPr lang="en-US" sz="1100" b="1" dirty="0" smtClean="0">
                <a:solidFill>
                  <a:srgbClr val="0070C0"/>
                </a:solidFill>
              </a:rPr>
              <a:t> </a:t>
            </a:r>
            <a:r>
              <a:rPr lang="en-US" sz="1100" b="1" dirty="0">
                <a:solidFill>
                  <a:srgbClr val="0070C0"/>
                </a:solidFill>
              </a:rPr>
              <a:t>en </a:t>
            </a:r>
            <a:r>
              <a:rPr lang="en-US" sz="1100" b="1" dirty="0" err="1">
                <a:solidFill>
                  <a:srgbClr val="0070C0"/>
                </a:solidFill>
              </a:rPr>
              <a:t>su</a:t>
            </a:r>
            <a:r>
              <a:rPr lang="en-US" sz="1100" b="1" dirty="0">
                <a:solidFill>
                  <a:srgbClr val="0070C0"/>
                </a:solidFill>
              </a:rPr>
              <a:t> casa </a:t>
            </a:r>
            <a:r>
              <a:rPr lang="en-US" sz="1100" b="1" dirty="0" err="1">
                <a:solidFill>
                  <a:srgbClr val="0070C0"/>
                </a:solidFill>
              </a:rPr>
              <a:t>por</a:t>
            </a:r>
            <a:r>
              <a:rPr lang="en-US" sz="1100" b="1" dirty="0">
                <a:solidFill>
                  <a:srgbClr val="0070C0"/>
                </a:solidFill>
              </a:rPr>
              <a:t> 15 </a:t>
            </a:r>
            <a:r>
              <a:rPr lang="en-US" sz="1100" b="1" dirty="0" err="1">
                <a:solidFill>
                  <a:srgbClr val="0070C0"/>
                </a:solidFill>
              </a:rPr>
              <a:t>minutos</a:t>
            </a:r>
            <a:r>
              <a:rPr lang="en-US" sz="1100" b="1" dirty="0">
                <a:solidFill>
                  <a:srgbClr val="0070C0"/>
                </a:solidFill>
              </a:rPr>
              <a:t> </a:t>
            </a:r>
            <a:r>
              <a:rPr lang="en-US" sz="1100" b="1" dirty="0" err="1">
                <a:solidFill>
                  <a:srgbClr val="0070C0"/>
                </a:solidFill>
              </a:rPr>
              <a:t>cada</a:t>
            </a:r>
            <a:r>
              <a:rPr lang="en-US" sz="1100" b="1" dirty="0">
                <a:solidFill>
                  <a:srgbClr val="0070C0"/>
                </a:solidFill>
              </a:rPr>
              <a:t> </a:t>
            </a:r>
            <a:r>
              <a:rPr lang="en-US" sz="1100" b="1" dirty="0" err="1">
                <a:solidFill>
                  <a:srgbClr val="0070C0"/>
                </a:solidFill>
              </a:rPr>
              <a:t>día</a:t>
            </a:r>
            <a:r>
              <a:rPr lang="en-US" sz="1100" b="1" dirty="0">
                <a:solidFill>
                  <a:srgbClr val="0070C0"/>
                </a:solidFill>
              </a:rPr>
              <a:t>, </a:t>
            </a:r>
            <a:r>
              <a:rPr lang="en-US" sz="1100" b="1" dirty="0" err="1">
                <a:solidFill>
                  <a:srgbClr val="0070C0"/>
                </a:solidFill>
              </a:rPr>
              <a:t>Apague</a:t>
            </a:r>
            <a:r>
              <a:rPr lang="en-US" sz="1100" b="1" dirty="0">
                <a:solidFill>
                  <a:srgbClr val="0070C0"/>
                </a:solidFill>
              </a:rPr>
              <a:t> la </a:t>
            </a:r>
            <a:r>
              <a:rPr lang="en-US" sz="1100" b="1" dirty="0" err="1">
                <a:solidFill>
                  <a:srgbClr val="0070C0"/>
                </a:solidFill>
              </a:rPr>
              <a:t>televisión</a:t>
            </a:r>
            <a:r>
              <a:rPr lang="en-US" sz="1100" b="1" dirty="0">
                <a:solidFill>
                  <a:srgbClr val="0070C0"/>
                </a:solidFill>
              </a:rPr>
              <a:t>, radios, </a:t>
            </a:r>
            <a:r>
              <a:rPr lang="en-US" sz="1100" b="1" dirty="0" err="1">
                <a:solidFill>
                  <a:srgbClr val="0070C0"/>
                </a:solidFill>
              </a:rPr>
              <a:t>juegos</a:t>
            </a:r>
            <a:r>
              <a:rPr lang="en-US" sz="1100" b="1" dirty="0">
                <a:solidFill>
                  <a:srgbClr val="0070C0"/>
                </a:solidFill>
              </a:rPr>
              <a:t> </a:t>
            </a:r>
            <a:r>
              <a:rPr lang="en-US" sz="1100" b="1" dirty="0" err="1">
                <a:solidFill>
                  <a:srgbClr val="0070C0"/>
                </a:solidFill>
              </a:rPr>
              <a:t>electronicos</a:t>
            </a:r>
            <a:r>
              <a:rPr lang="en-US" sz="1100" b="1" dirty="0">
                <a:solidFill>
                  <a:srgbClr val="0070C0"/>
                </a:solidFill>
              </a:rPr>
              <a:t> etc.  </a:t>
            </a:r>
          </a:p>
          <a:p>
            <a:pPr>
              <a:lnSpc>
                <a:spcPct val="150000"/>
              </a:lnSpc>
            </a:pPr>
            <a:r>
              <a:rPr lang="en-US" sz="1100" b="1" dirty="0"/>
              <a:t>5.Trate de </a:t>
            </a:r>
            <a:r>
              <a:rPr lang="en-US" sz="1100" b="1" dirty="0" err="1"/>
              <a:t>leerle</a:t>
            </a:r>
            <a:r>
              <a:rPr lang="en-US" sz="1100" b="1" dirty="0"/>
              <a:t> a </a:t>
            </a:r>
            <a:r>
              <a:rPr lang="en-US" sz="1100" b="1" dirty="0" err="1"/>
              <a:t>sus</a:t>
            </a:r>
            <a:r>
              <a:rPr lang="en-US" sz="1100" b="1" dirty="0"/>
              <a:t> </a:t>
            </a:r>
            <a:r>
              <a:rPr lang="en-US" sz="1100" b="1" dirty="0" err="1"/>
              <a:t>hijos</a:t>
            </a:r>
            <a:r>
              <a:rPr lang="en-US" sz="1100" b="1" dirty="0"/>
              <a:t> y </a:t>
            </a:r>
            <a:r>
              <a:rPr lang="en-US" sz="1100" b="1" dirty="0" err="1"/>
              <a:t>hagales</a:t>
            </a:r>
            <a:r>
              <a:rPr lang="en-US" sz="1100" b="1" dirty="0"/>
              <a:t> </a:t>
            </a:r>
            <a:r>
              <a:rPr lang="en-US" sz="1100" b="1" dirty="0" err="1"/>
              <a:t>preguntas</a:t>
            </a:r>
            <a:r>
              <a:rPr lang="en-US" sz="1100" b="1" dirty="0"/>
              <a:t> de </a:t>
            </a:r>
            <a:r>
              <a:rPr lang="en-US" sz="1100" b="1" dirty="0" err="1"/>
              <a:t>comprención</a:t>
            </a:r>
            <a:endParaRPr lang="en-US" sz="1100" b="1" dirty="0"/>
          </a:p>
          <a:p>
            <a:pPr>
              <a:lnSpc>
                <a:spcPct val="150000"/>
              </a:lnSpc>
            </a:pPr>
            <a:r>
              <a:rPr lang="en-US" sz="1100" b="1" dirty="0"/>
              <a:t>6. Si </a:t>
            </a:r>
            <a:r>
              <a:rPr lang="en-US" sz="1100" b="1" dirty="0" err="1"/>
              <a:t>tiene</a:t>
            </a:r>
            <a:r>
              <a:rPr lang="en-US" sz="1100" b="1" dirty="0"/>
              <a:t> </a:t>
            </a:r>
            <a:r>
              <a:rPr lang="en-US" sz="1100" b="1" dirty="0" err="1"/>
              <a:t>computadora</a:t>
            </a:r>
            <a:r>
              <a:rPr lang="en-US" sz="1100" b="1" dirty="0"/>
              <a:t> en casa, </a:t>
            </a:r>
            <a:r>
              <a:rPr lang="en-US" sz="1100" b="1" dirty="0" err="1"/>
              <a:t>puede</a:t>
            </a:r>
            <a:r>
              <a:rPr lang="en-US" sz="1100" b="1" dirty="0"/>
              <a:t> </a:t>
            </a:r>
            <a:r>
              <a:rPr lang="en-US" sz="1100" b="1" dirty="0" err="1"/>
              <a:t>utilizar</a:t>
            </a:r>
            <a:r>
              <a:rPr lang="en-US" sz="1100" b="1" dirty="0"/>
              <a:t> los </a:t>
            </a:r>
            <a:r>
              <a:rPr lang="en-US" sz="1100" b="1" dirty="0" err="1"/>
              <a:t>siguientes</a:t>
            </a:r>
            <a:r>
              <a:rPr lang="en-US" sz="1100" b="1" dirty="0"/>
              <a:t> </a:t>
            </a:r>
            <a:r>
              <a:rPr lang="en-US" sz="1100" b="1" dirty="0" err="1"/>
              <a:t>recursos</a:t>
            </a:r>
            <a:r>
              <a:rPr lang="en-US" sz="1100" b="1" dirty="0"/>
              <a:t> de </a:t>
            </a:r>
            <a:r>
              <a:rPr lang="en-US" sz="1100" b="1" dirty="0" err="1" smtClean="0"/>
              <a:t>lectura</a:t>
            </a:r>
            <a:r>
              <a:rPr lang="en-US" sz="1100" b="1" dirty="0" smtClean="0"/>
              <a:t>.</a:t>
            </a:r>
            <a:endParaRPr lang="en-US" sz="1100" b="1" dirty="0"/>
          </a:p>
          <a:p>
            <a:pPr>
              <a:lnSpc>
                <a:spcPct val="150000"/>
              </a:lnSpc>
            </a:pPr>
            <a:r>
              <a:rPr lang="en-US" sz="1100" b="1" dirty="0"/>
              <a:t> </a:t>
            </a:r>
            <a:r>
              <a:rPr lang="en-US" sz="1100" b="1" dirty="0">
                <a:hlinkClick r:id="rId4"/>
              </a:rPr>
              <a:t>www.starfall.com</a:t>
            </a:r>
            <a:endParaRPr lang="en-US" sz="1100" b="1" dirty="0"/>
          </a:p>
          <a:p>
            <a:pPr>
              <a:lnSpc>
                <a:spcPct val="150000"/>
              </a:lnSpc>
            </a:pPr>
            <a:r>
              <a:rPr lang="en-US" sz="1100" b="1" dirty="0"/>
              <a:t> </a:t>
            </a:r>
            <a:r>
              <a:rPr lang="en-US" sz="1100" b="1" dirty="0">
                <a:hlinkClick r:id="rId5"/>
              </a:rPr>
              <a:t>www.ereadingworksheets.com/</a:t>
            </a:r>
            <a:endParaRPr lang="en-US" sz="1100" b="1" dirty="0"/>
          </a:p>
          <a:p>
            <a:pPr>
              <a:lnSpc>
                <a:spcPct val="150000"/>
              </a:lnSpc>
            </a:pPr>
            <a:r>
              <a:rPr lang="en-US" sz="1100" b="1" dirty="0">
                <a:hlinkClick r:id="rId6"/>
              </a:rPr>
              <a:t>www.ctlreadingclinic.uoregon.edu/home_activities.html</a:t>
            </a:r>
            <a:endParaRPr lang="en-US" sz="1100" b="1" dirty="0"/>
          </a:p>
          <a:p>
            <a:pPr>
              <a:lnSpc>
                <a:spcPct val="150000"/>
              </a:lnSpc>
            </a:pPr>
            <a:endParaRPr lang="en-US" sz="1100" dirty="0"/>
          </a:p>
          <a:p>
            <a:pPr>
              <a:lnSpc>
                <a:spcPct val="150000"/>
              </a:lnSpc>
            </a:pPr>
            <a:r>
              <a:rPr lang="en-US" sz="1100" dirty="0"/>
              <a:t> </a:t>
            </a:r>
          </a:p>
          <a:p>
            <a:pPr>
              <a:buFontTx/>
              <a:buChar char="-"/>
            </a:pPr>
            <a:endParaRPr lang="en-US" sz="1200" dirty="0"/>
          </a:p>
          <a:p>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52400" y="3200400"/>
            <a:ext cx="8991600" cy="1828800"/>
          </a:xfrm>
        </p:spPr>
        <p:txBody>
          <a:bodyPr>
            <a:normAutofit fontScale="92500" lnSpcReduction="10000"/>
          </a:bodyPr>
          <a:lstStyle/>
          <a:p>
            <a:pPr marL="0" indent="0" algn="ctr" eaLnBrk="1" hangingPunct="1">
              <a:buFont typeface="Arial" pitchFamily="34" charset="0"/>
              <a:buNone/>
              <a:defRPr/>
            </a:pPr>
            <a:endParaRPr lang="en-US" sz="2800" dirty="0" smtClean="0"/>
          </a:p>
          <a:p>
            <a:pPr marL="0" indent="0" algn="ctr" eaLnBrk="1" hangingPunct="1">
              <a:buNone/>
              <a:defRPr/>
            </a:pPr>
            <a:r>
              <a:rPr lang="es-ES" sz="2200" b="1" dirty="0" smtClean="0">
                <a:solidFill>
                  <a:srgbClr val="C00000"/>
                </a:solidFill>
                <a:latin typeface="+mn-lt"/>
              </a:rPr>
              <a:t>"Alfabetización eficaz menudo monta una asociación, una colaboración</a:t>
            </a:r>
          </a:p>
          <a:p>
            <a:pPr marL="0" indent="0" algn="ctr" eaLnBrk="1" hangingPunct="1">
              <a:buNone/>
              <a:defRPr/>
            </a:pPr>
            <a:r>
              <a:rPr lang="es-ES" sz="2200" b="1" dirty="0" smtClean="0">
                <a:solidFill>
                  <a:srgbClr val="C00000"/>
                </a:solidFill>
                <a:latin typeface="+mn-lt"/>
              </a:rPr>
              <a:t>entre todas las partes interesadas, y la coordinación estratégica de la enseñanza</a:t>
            </a:r>
          </a:p>
          <a:p>
            <a:pPr marL="0" indent="0" algn="ctr" eaLnBrk="1" hangingPunct="1">
              <a:buNone/>
              <a:defRPr/>
            </a:pPr>
            <a:r>
              <a:rPr lang="es-ES" sz="2200" b="1" dirty="0" smtClean="0">
                <a:solidFill>
                  <a:srgbClr val="C00000"/>
                </a:solidFill>
                <a:latin typeface="+mn-lt"/>
              </a:rPr>
              <a:t>para satisfacer las necesidades del estudiante. "</a:t>
            </a:r>
            <a:r>
              <a:rPr lang="en-US" sz="2200" b="1" dirty="0" smtClean="0">
                <a:solidFill>
                  <a:srgbClr val="C00000"/>
                </a:solidFill>
                <a:latin typeface="+mn-lt"/>
              </a:rPr>
              <a:t>   --Murphy, 2004</a:t>
            </a:r>
            <a:endParaRPr lang="en-US" sz="2200" dirty="0" smtClean="0"/>
          </a:p>
          <a:p>
            <a:pPr marL="0" indent="0" eaLnBrk="1" hangingPunct="1">
              <a:buFont typeface="Arial" pitchFamily="34" charset="0"/>
              <a:buNone/>
              <a:defRPr/>
            </a:pPr>
            <a:r>
              <a:rPr lang="en-US" dirty="0" smtClean="0"/>
              <a:t> </a:t>
            </a:r>
          </a:p>
        </p:txBody>
      </p:sp>
      <p:pic>
        <p:nvPicPr>
          <p:cNvPr id="28675" name="Picture 2" descr="C:\Users\kkn64\AppData\Local\Microsoft\Windows\Temporary Internet Files\Content.Outlook\N2R8KI9G\iStock_000019033569Large.jpg"/>
          <p:cNvPicPr>
            <a:picLocks noChangeAspect="1" noChangeArrowheads="1"/>
          </p:cNvPicPr>
          <p:nvPr/>
        </p:nvPicPr>
        <p:blipFill>
          <a:blip r:embed="rId3" cstate="print"/>
          <a:srcRect/>
          <a:stretch>
            <a:fillRect/>
          </a:stretch>
        </p:blipFill>
        <p:spPr bwMode="auto">
          <a:xfrm>
            <a:off x="2590800" y="533400"/>
            <a:ext cx="4724400" cy="2995613"/>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9EC0251D-EA56-4D81-9355-EA8D87D62909}" type="slidenum">
              <a:rPr lang="en-US" smtClean="0">
                <a:solidFill>
                  <a:schemeClr val="tx1"/>
                </a:solidFill>
              </a:rPr>
              <a:pPr>
                <a:defRPr/>
              </a:pPr>
              <a:t>18</a:t>
            </a:fld>
            <a:endParaRPr lang="en-US" dirty="0">
              <a:solidFill>
                <a:schemeClr val="tx1"/>
              </a:solidFill>
            </a:endParaRPr>
          </a:p>
        </p:txBody>
      </p:sp>
      <p:sp>
        <p:nvSpPr>
          <p:cNvPr id="28677" name="TextBox 4"/>
          <p:cNvSpPr txBox="1">
            <a:spLocks noChangeArrowheads="1"/>
          </p:cNvSpPr>
          <p:nvPr/>
        </p:nvSpPr>
        <p:spPr bwMode="auto">
          <a:xfrm>
            <a:off x="990600" y="5410200"/>
            <a:ext cx="7543800" cy="1354138"/>
          </a:xfrm>
          <a:prstGeom prst="rect">
            <a:avLst/>
          </a:prstGeom>
          <a:noFill/>
          <a:ln w="9525">
            <a:noFill/>
            <a:miter lim="800000"/>
            <a:headEnd/>
            <a:tailEnd/>
          </a:ln>
        </p:spPr>
        <p:txBody>
          <a:bodyPr>
            <a:spAutoFit/>
          </a:bodyPr>
          <a:lstStyle/>
          <a:p>
            <a:pPr algn="ctr"/>
            <a:r>
              <a:rPr lang="en-US" b="1" i="1" dirty="0">
                <a:solidFill>
                  <a:srgbClr val="002060"/>
                </a:solidFill>
              </a:rPr>
              <a:t> </a:t>
            </a:r>
            <a:r>
              <a:rPr lang="en-US" i="1" dirty="0">
                <a:solidFill>
                  <a:srgbClr val="002060"/>
                </a:solidFill>
              </a:rPr>
              <a:t>Maria V. Gonzales, TLI Project </a:t>
            </a:r>
            <a:r>
              <a:rPr lang="en-US" i="1" dirty="0" smtClean="0">
                <a:solidFill>
                  <a:srgbClr val="002060"/>
                </a:solidFill>
              </a:rPr>
              <a:t>Director –  </a:t>
            </a:r>
            <a:r>
              <a:rPr lang="en-US" sz="1600" i="1" dirty="0">
                <a:hlinkClick r:id="rId4"/>
              </a:rPr>
              <a:t>mvgonzales@bisd.us</a:t>
            </a:r>
            <a:endParaRPr lang="en-US" sz="1600" i="1" dirty="0"/>
          </a:p>
          <a:p>
            <a:pPr algn="ctr"/>
            <a:r>
              <a:rPr lang="en-US" sz="1600" i="1" dirty="0">
                <a:solidFill>
                  <a:srgbClr val="002060"/>
                </a:solidFill>
              </a:rPr>
              <a:t>Sonia Perales, TLI Project </a:t>
            </a:r>
            <a:r>
              <a:rPr lang="en-US" sz="1600" i="1" dirty="0" smtClean="0">
                <a:solidFill>
                  <a:srgbClr val="002060"/>
                </a:solidFill>
              </a:rPr>
              <a:t>Secretary –</a:t>
            </a:r>
            <a:r>
              <a:rPr lang="en-US" sz="1600" i="1" dirty="0" smtClean="0"/>
              <a:t> </a:t>
            </a:r>
            <a:r>
              <a:rPr lang="en-US" sz="1600" i="1" dirty="0">
                <a:hlinkClick r:id="rId5"/>
              </a:rPr>
              <a:t>sperales@bisd.us</a:t>
            </a:r>
            <a:r>
              <a:rPr lang="en-US" sz="1600" i="1" dirty="0"/>
              <a:t>    </a:t>
            </a:r>
          </a:p>
          <a:p>
            <a:pPr algn="ctr"/>
            <a:r>
              <a:rPr lang="en-US" sz="1600" i="1" dirty="0" smtClean="0"/>
              <a:t>Jason Galvan, TLI Specialist – jgalvan@bisd.us</a:t>
            </a:r>
            <a:endParaRPr lang="en-US" sz="1600" i="1" dirty="0"/>
          </a:p>
          <a:p>
            <a:pPr algn="ctr"/>
            <a:r>
              <a:rPr lang="en-US" sz="1400" b="1" i="1" dirty="0"/>
              <a:t> TLI </a:t>
            </a:r>
            <a:r>
              <a:rPr lang="en-US" sz="1400" b="1" i="1" dirty="0">
                <a:solidFill>
                  <a:srgbClr val="002060"/>
                </a:solidFill>
              </a:rPr>
              <a:t>Project Office     1900 Price Road --  Suite 208  956-698-1650      </a:t>
            </a:r>
          </a:p>
          <a:p>
            <a:pPr algn="ctr"/>
            <a:endParaRPr lang="en-US" dirty="0"/>
          </a:p>
        </p:txBody>
      </p:sp>
      <p:sp>
        <p:nvSpPr>
          <p:cNvPr id="6" name="TextBox 5"/>
          <p:cNvSpPr txBox="1"/>
          <p:nvPr/>
        </p:nvSpPr>
        <p:spPr>
          <a:xfrm>
            <a:off x="1219200" y="4648200"/>
            <a:ext cx="6858000" cy="677108"/>
          </a:xfrm>
          <a:prstGeom prst="rect">
            <a:avLst/>
          </a:prstGeom>
          <a:noFill/>
        </p:spPr>
        <p:txBody>
          <a:bodyPr wrap="square" rtlCol="0">
            <a:spAutoFit/>
          </a:bodyPr>
          <a:lstStyle/>
          <a:p>
            <a:pPr algn="ctr"/>
            <a:r>
              <a:rPr lang="en-US" sz="2000" dirty="0" smtClean="0">
                <a:hlinkClick r:id="rId6"/>
              </a:rPr>
              <a:t>Oliveira Middle School TLI Webpage:  </a:t>
            </a:r>
          </a:p>
          <a:p>
            <a:pPr algn="ctr"/>
            <a:r>
              <a:rPr lang="en-US" dirty="0" smtClean="0">
                <a:hlinkClick r:id="rId6"/>
              </a:rPr>
              <a:t>http://oliveirabisd-tli.weebly.com/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defRPr/>
            </a:pPr>
            <a:r>
              <a:rPr lang="en-US" dirty="0" err="1" smtClean="0">
                <a:latin typeface="Times New Roman" pitchFamily="18" charset="0"/>
                <a:cs typeface="Times New Roman" pitchFamily="18" charset="0"/>
              </a:rPr>
              <a:t>Metas</a:t>
            </a:r>
            <a:r>
              <a:rPr lang="en-US" dirty="0" smtClean="0">
                <a:latin typeface="Times New Roman" pitchFamily="18" charset="0"/>
                <a:cs typeface="Times New Roman" pitchFamily="18" charset="0"/>
              </a:rPr>
              <a:t> de la </a:t>
            </a:r>
            <a:r>
              <a:rPr lang="en-US" dirty="0" err="1" smtClean="0">
                <a:latin typeface="Times New Roman" pitchFamily="18" charset="0"/>
                <a:cs typeface="Times New Roman" pitchFamily="18" charset="0"/>
              </a:rPr>
              <a:t>Iniciativa</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Capacidad</a:t>
            </a:r>
            <a:r>
              <a:rPr lang="en-US" dirty="0" smtClean="0">
                <a:latin typeface="Times New Roman" pitchFamily="18" charset="0"/>
                <a:cs typeface="Times New Roman" pitchFamily="18" charset="0"/>
              </a:rPr>
              <a:t> de Leer y </a:t>
            </a:r>
            <a:r>
              <a:rPr lang="en-US" dirty="0" err="1" smtClean="0">
                <a:latin typeface="Times New Roman" pitchFamily="18" charset="0"/>
                <a:cs typeface="Times New Roman" pitchFamily="18" charset="0"/>
              </a:rPr>
              <a:t>Escribir</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Tejas</a:t>
            </a:r>
            <a:endParaRPr lang="en-US" dirty="0" smtClean="0">
              <a:latin typeface="Times New Roman" pitchFamily="18" charset="0"/>
              <a:cs typeface="Times New Roman" pitchFamily="18" charset="0"/>
            </a:endParaRPr>
          </a:p>
        </p:txBody>
      </p:sp>
      <p:sp>
        <p:nvSpPr>
          <p:cNvPr id="13315" name="Content Placeholder 2"/>
          <p:cNvSpPr>
            <a:spLocks noGrp="1"/>
          </p:cNvSpPr>
          <p:nvPr>
            <p:ph idx="1"/>
          </p:nvPr>
        </p:nvSpPr>
        <p:spPr>
          <a:xfrm>
            <a:off x="304800" y="1752600"/>
            <a:ext cx="8534400" cy="4800600"/>
          </a:xfrm>
        </p:spPr>
        <p:txBody>
          <a:bodyPr>
            <a:normAutofit fontScale="62500" lnSpcReduction="20000"/>
          </a:bodyPr>
          <a:lstStyle/>
          <a:p>
            <a:pPr>
              <a:buFont typeface="Arial" pitchFamily="34" charset="0"/>
              <a:buNone/>
              <a:defRPr/>
            </a:pPr>
            <a:r>
              <a:rPr lang="es-ES" sz="2700" dirty="0" smtClean="0"/>
              <a:t>La meta de esta iniciativa de Tejas es asegurar que todo estudiante de Tejas este preparado para las demandas académicas a nivel universitario o carrera al termino  de graduación de  preparatoria.       Por lo tanto, el  distrito escolar de Brownsville tiene las siguientes metas : </a:t>
            </a:r>
          </a:p>
          <a:p>
            <a:pPr>
              <a:buFont typeface="Arial" pitchFamily="34" charset="0"/>
              <a:buNone/>
              <a:defRPr/>
            </a:pPr>
            <a:endParaRPr lang="es-ES" sz="2700" dirty="0" smtClean="0"/>
          </a:p>
          <a:p>
            <a:pPr marL="514350" indent="-514350">
              <a:buFont typeface="+mj-lt"/>
              <a:buAutoNum type="arabicPeriod"/>
              <a:defRPr/>
            </a:pPr>
            <a:r>
              <a:rPr lang="es-ES" sz="2700" dirty="0" smtClean="0"/>
              <a:t>Incrementar la expresión oral y las habilidades de pre-alfabetización en niños de preescolar participantes.</a:t>
            </a:r>
          </a:p>
          <a:p>
            <a:pPr marL="514350" indent="-514350">
              <a:buFont typeface="+mj-lt"/>
              <a:buAutoNum type="arabicPeriod"/>
              <a:defRPr/>
            </a:pPr>
            <a:r>
              <a:rPr lang="es-ES" sz="2700" dirty="0" smtClean="0"/>
              <a:t>Mejorar el desempeño de los alumnos de K-2 participantes en las evaluaciones de lectura prematura.</a:t>
            </a:r>
          </a:p>
          <a:p>
            <a:pPr marL="514350" indent="-514350">
              <a:buFont typeface="+mj-lt"/>
              <a:buAutoNum type="arabicPeriod"/>
              <a:defRPr/>
            </a:pPr>
            <a:r>
              <a:rPr lang="es-ES" sz="2700" dirty="0" smtClean="0"/>
              <a:t>Incrementar el porcentaje de alumnos participantes que logren o excedan el dominio del idioma inglés en las evaluaciones del estado en artes de lenguaje, desde el tercero al doceavo año.</a:t>
            </a:r>
          </a:p>
          <a:p>
            <a:pPr marL="514350" indent="-514350">
              <a:buFont typeface="+mj-lt"/>
              <a:buAutoNum type="arabicPeriod"/>
              <a:defRPr/>
            </a:pPr>
            <a:r>
              <a:rPr lang="es-ES" sz="2700" dirty="0" smtClean="0"/>
              <a:t>Incrementar el uso y análisis a base de datos para informar a los distritos participantes, escuelas, aulas, espacios de aprendizaje preescolar de toda toma de decisiones.</a:t>
            </a:r>
          </a:p>
          <a:p>
            <a:pPr marL="514350" indent="-514350">
              <a:buFont typeface="+mj-lt"/>
              <a:buAutoNum type="arabicPeriod"/>
              <a:defRPr/>
            </a:pPr>
            <a:r>
              <a:rPr lang="es-ES" sz="2700" dirty="0" smtClean="0"/>
              <a:t>Incrementar la </a:t>
            </a:r>
            <a:r>
              <a:rPr lang="es-ES" sz="2700" dirty="0" err="1" smtClean="0"/>
              <a:t>aplicaciٕón</a:t>
            </a:r>
            <a:r>
              <a:rPr lang="es-ES" sz="2700" dirty="0" smtClean="0"/>
              <a:t> de la alfabetización efectiva a través de líneas de comunicación de instrucción.</a:t>
            </a:r>
          </a:p>
          <a:p>
            <a:pPr>
              <a:buFont typeface="Arial" pitchFamily="34" charset="0"/>
              <a:buNone/>
              <a:defRPr/>
            </a:pPr>
            <a:endParaRPr lang="es-ES" sz="1800" dirty="0" smtClean="0"/>
          </a:p>
          <a:p>
            <a:pPr>
              <a:defRPr/>
            </a:pPr>
            <a:endParaRPr lang="es-ES" sz="1800" dirty="0" smtClean="0"/>
          </a:p>
          <a:p>
            <a:pPr>
              <a:defRPr/>
            </a:pPr>
            <a:endParaRPr lang="es-ES" sz="1800" dirty="0" smtClean="0"/>
          </a:p>
          <a:p>
            <a:pPr>
              <a:defRPr/>
            </a:pPr>
            <a:endParaRPr lang="es-ES" sz="1800" dirty="0" smtClean="0"/>
          </a:p>
          <a:p>
            <a:pPr>
              <a:buFont typeface="Arial" pitchFamily="34" charset="0"/>
              <a:buNone/>
              <a:defRPr/>
            </a:pPr>
            <a:r>
              <a:rPr lang="es-ES" sz="1800" dirty="0" smtClean="0"/>
              <a:t> </a:t>
            </a:r>
          </a:p>
          <a:p>
            <a:pPr eaLnBrk="1" hangingPunct="1">
              <a:lnSpc>
                <a:spcPct val="90000"/>
              </a:lnSpc>
              <a:buFont typeface="Arial" charset="0"/>
              <a:buChar char="•"/>
              <a:defRPr/>
            </a:pPr>
            <a:endParaRPr lang="en-US" sz="1900" dirty="0" smtClean="0"/>
          </a:p>
        </p:txBody>
      </p:sp>
      <p:sp>
        <p:nvSpPr>
          <p:cNvPr id="4" name="Slide Number Placeholder 3"/>
          <p:cNvSpPr>
            <a:spLocks noGrp="1"/>
          </p:cNvSpPr>
          <p:nvPr>
            <p:ph type="sldNum" sz="quarter" idx="11"/>
          </p:nvPr>
        </p:nvSpPr>
        <p:spPr/>
        <p:txBody>
          <a:bodyPr/>
          <a:lstStyle/>
          <a:p>
            <a:pPr>
              <a:defRPr/>
            </a:pPr>
            <a:fld id="{D4C4EEEB-91F2-43A6-B29E-8198E6231118}" type="slidenum">
              <a:rPr lang="en-US" smtClean="0">
                <a:solidFill>
                  <a:schemeClr val="tx1"/>
                </a:solidFill>
              </a:rPr>
              <a:pPr>
                <a:defRPr/>
              </a:pPr>
              <a:t>2</a:t>
            </a:fld>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xfrm>
            <a:off x="3581400" y="64166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8E2A1E0-D9EB-4460-B58B-41DBCC517581}" type="slidenum">
              <a:rPr lang="en-US" smtClean="0"/>
              <a:pPr fontAlgn="base">
                <a:spcBef>
                  <a:spcPct val="0"/>
                </a:spcBef>
                <a:spcAft>
                  <a:spcPct val="0"/>
                </a:spcAft>
                <a:defRPr/>
              </a:pPr>
              <a:t>3</a:t>
            </a:fld>
            <a:endParaRPr lang="en-US" smtClean="0"/>
          </a:p>
        </p:txBody>
      </p:sp>
      <p:sp>
        <p:nvSpPr>
          <p:cNvPr id="6" name="Title 1"/>
          <p:cNvSpPr txBox="1">
            <a:spLocks/>
          </p:cNvSpPr>
          <p:nvPr/>
        </p:nvSpPr>
        <p:spPr>
          <a:xfrm>
            <a:off x="990600" y="762000"/>
            <a:ext cx="7696200" cy="990600"/>
          </a:xfrm>
          <a:prstGeom prst="rect">
            <a:avLst/>
          </a:prstGeom>
        </p:spPr>
        <p:txBody>
          <a:bodyPr/>
          <a:lstStyle/>
          <a:p>
            <a:pPr algn="ctr" fontAlgn="auto">
              <a:spcAft>
                <a:spcPts val="0"/>
              </a:spcAft>
              <a:defRPr/>
            </a:pPr>
            <a:r>
              <a:rPr lang="en-US" sz="3600" dirty="0" err="1">
                <a:latin typeface="Times New Roman" pitchFamily="18" charset="0"/>
                <a:cs typeface="Times New Roman" pitchFamily="18" charset="0"/>
              </a:rPr>
              <a:t>Números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Preliminares</a:t>
            </a:r>
            <a:r>
              <a:rPr lang="en-US" sz="3600" dirty="0">
                <a:latin typeface="Times New Roman" pitchFamily="18" charset="0"/>
                <a:cs typeface="Times New Roman" pitchFamily="18" charset="0"/>
              </a:rPr>
              <a:t> de la </a:t>
            </a:r>
            <a:r>
              <a:rPr lang="en-US" sz="3600" dirty="0" err="1">
                <a:latin typeface="Times New Roman" pitchFamily="18" charset="0"/>
                <a:cs typeface="Times New Roman" pitchFamily="18" charset="0"/>
              </a:rPr>
              <a:t>Iniciativa</a:t>
            </a:r>
            <a:r>
              <a:rPr lang="en-US" sz="3600" dirty="0">
                <a:latin typeface="Times New Roman" pitchFamily="18" charset="0"/>
                <a:cs typeface="Times New Roman" pitchFamily="18" charset="0"/>
              </a:rPr>
              <a:t> de </a:t>
            </a:r>
            <a:r>
              <a:rPr lang="en-US" sz="3600" dirty="0" err="1">
                <a:latin typeface="Times New Roman" pitchFamily="18" charset="0"/>
                <a:cs typeface="Times New Roman" pitchFamily="18" charset="0"/>
              </a:rPr>
              <a:t>Capacidad</a:t>
            </a:r>
            <a:r>
              <a:rPr lang="en-US" sz="3600" dirty="0">
                <a:latin typeface="Times New Roman" pitchFamily="18" charset="0"/>
                <a:cs typeface="Times New Roman" pitchFamily="18" charset="0"/>
              </a:rPr>
              <a:t> de Leer y </a:t>
            </a:r>
            <a:r>
              <a:rPr lang="en-US" sz="3600" dirty="0" err="1">
                <a:latin typeface="Times New Roman" pitchFamily="18" charset="0"/>
                <a:cs typeface="Times New Roman" pitchFamily="18" charset="0"/>
              </a:rPr>
              <a:t>Escribir</a:t>
            </a:r>
            <a:r>
              <a:rPr lang="en-US" sz="3600" dirty="0">
                <a:latin typeface="Times New Roman" pitchFamily="18" charset="0"/>
                <a:cs typeface="Times New Roman" pitchFamily="18" charset="0"/>
              </a:rPr>
              <a:t> de </a:t>
            </a:r>
            <a:r>
              <a:rPr lang="en-US" sz="3600" dirty="0" err="1">
                <a:latin typeface="Times New Roman" pitchFamily="18" charset="0"/>
                <a:cs typeface="Times New Roman" pitchFamily="18" charset="0"/>
              </a:rPr>
              <a:t>Tejas</a:t>
            </a:r>
            <a:endParaRPr lang="en-US" sz="3600" b="1" dirty="0">
              <a:solidFill>
                <a:srgbClr val="004BBC"/>
              </a:solidFill>
              <a:latin typeface="AbcPrint" pitchFamily="2" charset="0"/>
              <a:ea typeface="+mj-ea"/>
              <a:cs typeface="+mj-cs"/>
            </a:endParaRPr>
          </a:p>
        </p:txBody>
      </p:sp>
      <p:sp>
        <p:nvSpPr>
          <p:cNvPr id="28" name="Rectangle 27"/>
          <p:cNvSpPr/>
          <p:nvPr/>
        </p:nvSpPr>
        <p:spPr>
          <a:xfrm>
            <a:off x="533400" y="2209800"/>
            <a:ext cx="8153400" cy="609600"/>
          </a:xfrm>
          <a:prstGeom prst="rect">
            <a:avLst/>
          </a:prstGeom>
          <a:solidFill>
            <a:srgbClr val="176D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t>Tejas</a:t>
            </a:r>
            <a:r>
              <a:rPr lang="en-US" sz="3200" b="1" dirty="0"/>
              <a:t> </a:t>
            </a:r>
            <a:r>
              <a:rPr lang="en-US" sz="3200" b="1" dirty="0" err="1"/>
              <a:t>otorgó</a:t>
            </a:r>
            <a:r>
              <a:rPr lang="en-US" sz="3200" b="1" dirty="0"/>
              <a:t> 30 </a:t>
            </a:r>
            <a:r>
              <a:rPr lang="en-US" sz="3200" b="1" dirty="0" err="1"/>
              <a:t>fondos</a:t>
            </a:r>
            <a:r>
              <a:rPr lang="en-US" sz="3200" b="1" dirty="0"/>
              <a:t> </a:t>
            </a:r>
            <a:r>
              <a:rPr lang="en-US" sz="3200" b="1" dirty="0" err="1"/>
              <a:t>económicos</a:t>
            </a:r>
            <a:endParaRPr lang="en-US" sz="3200" b="1" dirty="0"/>
          </a:p>
        </p:txBody>
      </p:sp>
      <p:sp>
        <p:nvSpPr>
          <p:cNvPr id="29" name="Rectangle 28"/>
          <p:cNvSpPr/>
          <p:nvPr/>
        </p:nvSpPr>
        <p:spPr>
          <a:xfrm>
            <a:off x="533400" y="3048000"/>
            <a:ext cx="8229600" cy="2286000"/>
          </a:xfrm>
          <a:prstGeom prst="rect">
            <a:avLst/>
          </a:prstGeom>
          <a:solidFill>
            <a:srgbClr val="13588B"/>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457200" rIns="640080" bIns="182880" anchor="ctr"/>
          <a:lstStyle/>
          <a:p>
            <a:pPr algn="ctr" fontAlgn="auto">
              <a:spcBef>
                <a:spcPts val="0"/>
              </a:spcBef>
              <a:spcAft>
                <a:spcPts val="0"/>
              </a:spcAft>
              <a:defRPr/>
            </a:pPr>
            <a:r>
              <a:rPr lang="en-US" sz="2400" b="1" dirty="0" err="1"/>
              <a:t>Representando</a:t>
            </a:r>
            <a:r>
              <a:rPr lang="en-US" sz="2400" b="1" dirty="0"/>
              <a:t>  30  </a:t>
            </a:r>
            <a:r>
              <a:rPr lang="en-US" sz="2400" b="1" dirty="0" err="1"/>
              <a:t>Líneas</a:t>
            </a:r>
            <a:r>
              <a:rPr lang="en-US" sz="2400" b="1" dirty="0"/>
              <a:t> de </a:t>
            </a:r>
            <a:r>
              <a:rPr lang="en-US" sz="2400" b="1" dirty="0" err="1"/>
              <a:t>Liderazgo</a:t>
            </a:r>
            <a:r>
              <a:rPr lang="en-US" sz="2400" b="1" dirty="0"/>
              <a:t> </a:t>
            </a:r>
            <a:r>
              <a:rPr lang="en-US" sz="2400" b="1" dirty="0" err="1"/>
              <a:t>escolar</a:t>
            </a:r>
            <a:r>
              <a:rPr lang="en-US" sz="2400" b="1" dirty="0"/>
              <a:t> (421 to 49,625 </a:t>
            </a:r>
            <a:r>
              <a:rPr lang="en-US" sz="2400" b="1" dirty="0" err="1"/>
              <a:t>estudiantes</a:t>
            </a:r>
            <a:r>
              <a:rPr lang="en-US" sz="2400" b="1" dirty="0"/>
              <a:t>)</a:t>
            </a:r>
          </a:p>
          <a:p>
            <a:pPr lvl="1" algn="ctr" fontAlgn="auto">
              <a:spcBef>
                <a:spcPts val="0"/>
              </a:spcBef>
              <a:spcAft>
                <a:spcPts val="0"/>
              </a:spcAft>
              <a:defRPr/>
            </a:pPr>
            <a:r>
              <a:rPr lang="en-US" sz="2400" b="1" dirty="0"/>
              <a:t>~121+ </a:t>
            </a:r>
            <a:r>
              <a:rPr lang="en-US" sz="2400" b="1" dirty="0" smtClean="0"/>
              <a:t>(</a:t>
            </a:r>
            <a:r>
              <a:rPr lang="en-US" sz="2400" b="1" dirty="0" err="1"/>
              <a:t>Provedores</a:t>
            </a:r>
            <a:r>
              <a:rPr lang="en-US" sz="2400" b="1" dirty="0"/>
              <a:t> </a:t>
            </a:r>
            <a:r>
              <a:rPr lang="en-US" sz="2400" b="1" dirty="0" smtClean="0"/>
              <a:t>de </a:t>
            </a:r>
            <a:r>
              <a:rPr lang="en-US" sz="2400" b="1" dirty="0" err="1" smtClean="0"/>
              <a:t>educación</a:t>
            </a:r>
            <a:r>
              <a:rPr lang="en-US" sz="2400" b="1" dirty="0" smtClean="0"/>
              <a:t> </a:t>
            </a:r>
            <a:r>
              <a:rPr lang="en-US" sz="2400" b="1" dirty="0" err="1" smtClean="0"/>
              <a:t>prematura</a:t>
            </a:r>
            <a:r>
              <a:rPr lang="en-US" sz="2400" b="1" dirty="0" smtClean="0"/>
              <a:t> y </a:t>
            </a:r>
          </a:p>
          <a:p>
            <a:pPr lvl="1" algn="ctr" fontAlgn="auto">
              <a:spcBef>
                <a:spcPts val="0"/>
              </a:spcBef>
              <a:spcAft>
                <a:spcPts val="0"/>
              </a:spcAft>
              <a:defRPr/>
            </a:pPr>
            <a:r>
              <a:rPr lang="en-US" sz="2400" b="1" smtClean="0"/>
              <a:t>Preescolar)</a:t>
            </a:r>
            <a:endParaRPr lang="en-US" sz="2400" b="1" dirty="0"/>
          </a:p>
          <a:p>
            <a:pPr lvl="1" algn="ctr" fontAlgn="auto">
              <a:spcBef>
                <a:spcPts val="0"/>
              </a:spcBef>
              <a:spcAft>
                <a:spcPts val="0"/>
              </a:spcAft>
              <a:defRPr/>
            </a:pPr>
            <a:r>
              <a:rPr lang="en-US" sz="2400" b="1" dirty="0"/>
              <a:t> ~259+ K-5</a:t>
            </a:r>
          </a:p>
          <a:p>
            <a:pPr lvl="1" algn="ctr" fontAlgn="auto">
              <a:spcBef>
                <a:spcPts val="0"/>
              </a:spcBef>
              <a:spcAft>
                <a:spcPts val="0"/>
              </a:spcAft>
              <a:defRPr/>
            </a:pPr>
            <a:r>
              <a:rPr lang="en-US" sz="2400" b="1" dirty="0"/>
              <a:t> ~120+  6-12</a:t>
            </a:r>
          </a:p>
        </p:txBody>
      </p:sp>
      <p:sp>
        <p:nvSpPr>
          <p:cNvPr id="30" name="Rectangle 29"/>
          <p:cNvSpPr/>
          <p:nvPr/>
        </p:nvSpPr>
        <p:spPr>
          <a:xfrm>
            <a:off x="457200" y="5410200"/>
            <a:ext cx="7848600" cy="685800"/>
          </a:xfrm>
          <a:prstGeom prst="rect">
            <a:avLst/>
          </a:prstGeom>
          <a:solidFill>
            <a:srgbClr val="0F446B"/>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Ins="731520" anchor="ctr"/>
          <a:lstStyle/>
          <a:p>
            <a:pPr algn="ctr" fontAlgn="auto">
              <a:spcBef>
                <a:spcPts val="0"/>
              </a:spcBef>
              <a:spcAft>
                <a:spcPts val="0"/>
              </a:spcAft>
              <a:defRPr/>
            </a:pPr>
            <a:r>
              <a:rPr lang="en-US" sz="2800" b="1" dirty="0"/>
              <a:t> </a:t>
            </a:r>
            <a:r>
              <a:rPr lang="en-US" sz="2800" b="1" dirty="0" err="1"/>
              <a:t>Esto</a:t>
            </a:r>
            <a:r>
              <a:rPr lang="en-US" sz="2800" b="1" dirty="0"/>
              <a:t> </a:t>
            </a:r>
            <a:r>
              <a:rPr lang="en-US" sz="2800" b="1" dirty="0" err="1"/>
              <a:t>apoyará</a:t>
            </a:r>
            <a:r>
              <a:rPr lang="en-US" sz="2800" b="1" dirty="0"/>
              <a:t> un total de  221,248+ </a:t>
            </a:r>
            <a:r>
              <a:rPr lang="en-US" sz="2800" b="1" dirty="0" err="1"/>
              <a:t>estudiantes</a:t>
            </a:r>
            <a:r>
              <a:rPr lang="en-US" sz="2800" b="1" dirty="0"/>
              <a:t> en  </a:t>
            </a:r>
            <a:r>
              <a:rPr lang="en-US" sz="2800" b="1" dirty="0" err="1"/>
              <a:t>Tejas</a:t>
            </a:r>
            <a:r>
              <a:rPr lang="en-US" sz="2800" b="1" dirty="0"/>
              <a:t>!!!!!</a:t>
            </a:r>
          </a:p>
        </p:txBody>
      </p:sp>
      <p:sp>
        <p:nvSpPr>
          <p:cNvPr id="32" name="Down Arrow 31"/>
          <p:cNvSpPr/>
          <p:nvPr/>
        </p:nvSpPr>
        <p:spPr>
          <a:xfrm rot="16200000">
            <a:off x="495300" y="4914900"/>
            <a:ext cx="914400" cy="9906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368" name="Picture 2" descr="C:\Documents and Settings\bpham\My Documents\WEW.png"/>
          <p:cNvPicPr>
            <a:picLocks noChangeAspect="1" noChangeArrowheads="1"/>
          </p:cNvPicPr>
          <p:nvPr/>
        </p:nvPicPr>
        <p:blipFill>
          <a:blip r:embed="rId3" cstate="print"/>
          <a:srcRect/>
          <a:stretch>
            <a:fillRect/>
          </a:stretch>
        </p:blipFill>
        <p:spPr bwMode="auto">
          <a:xfrm>
            <a:off x="7010400" y="5638800"/>
            <a:ext cx="381000" cy="533400"/>
          </a:xfrm>
          <a:prstGeom prst="rect">
            <a:avLst/>
          </a:prstGeom>
          <a:noFill/>
          <a:ln w="9525">
            <a:noFill/>
            <a:miter lim="800000"/>
            <a:headEnd/>
            <a:tailEnd/>
          </a:ln>
        </p:spPr>
      </p:pic>
      <p:pic>
        <p:nvPicPr>
          <p:cNvPr id="15369" name="Picture 3" descr="C:\Documents and Settings\bpham\My Documents\343.png"/>
          <p:cNvPicPr>
            <a:picLocks noChangeAspect="1" noChangeArrowheads="1"/>
          </p:cNvPicPr>
          <p:nvPr/>
        </p:nvPicPr>
        <p:blipFill>
          <a:blip r:embed="rId4" cstate="print"/>
          <a:srcRect/>
          <a:stretch>
            <a:fillRect/>
          </a:stretch>
        </p:blipFill>
        <p:spPr bwMode="auto">
          <a:xfrm>
            <a:off x="7383463" y="5486400"/>
            <a:ext cx="528637" cy="838200"/>
          </a:xfrm>
          <a:prstGeom prst="rect">
            <a:avLst/>
          </a:prstGeom>
          <a:noFill/>
          <a:ln w="9525">
            <a:noFill/>
            <a:miter lim="800000"/>
            <a:headEnd/>
            <a:tailEnd/>
          </a:ln>
        </p:spPr>
      </p:pic>
      <p:pic>
        <p:nvPicPr>
          <p:cNvPr id="15370" name="Picture 4" descr="C:\Documents and Settings\bpham\My Documents\ERE.png"/>
          <p:cNvPicPr>
            <a:picLocks noChangeAspect="1" noChangeArrowheads="1"/>
          </p:cNvPicPr>
          <p:nvPr/>
        </p:nvPicPr>
        <p:blipFill>
          <a:blip r:embed="rId5" cstate="print"/>
          <a:srcRect/>
          <a:stretch>
            <a:fillRect/>
          </a:stretch>
        </p:blipFill>
        <p:spPr bwMode="auto">
          <a:xfrm>
            <a:off x="6248400" y="5715000"/>
            <a:ext cx="685800" cy="50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 </a:t>
            </a:r>
            <a:endParaRPr lang="en-US" sz="2400" i="1" smtClean="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D48CA955-A8F5-4647-BDF5-900A8D2AE950}" type="slidenum">
              <a:rPr lang="en-US" smtClean="0">
                <a:solidFill>
                  <a:schemeClr val="tx1"/>
                </a:solidFill>
              </a:rPr>
              <a:pPr>
                <a:defRPr/>
              </a:pPr>
              <a:t>4</a:t>
            </a:fld>
            <a:endParaRPr lang="en-US">
              <a:solidFill>
                <a:schemeClr val="tx1"/>
              </a:solidFill>
            </a:endParaRPr>
          </a:p>
        </p:txBody>
      </p:sp>
      <p:sp>
        <p:nvSpPr>
          <p:cNvPr id="16388" name="TextBox 4"/>
          <p:cNvSpPr txBox="1">
            <a:spLocks noChangeArrowheads="1"/>
          </p:cNvSpPr>
          <p:nvPr/>
        </p:nvSpPr>
        <p:spPr bwMode="auto">
          <a:xfrm>
            <a:off x="533400" y="838200"/>
            <a:ext cx="7848600" cy="830263"/>
          </a:xfrm>
          <a:prstGeom prst="rect">
            <a:avLst/>
          </a:prstGeom>
          <a:noFill/>
          <a:ln w="9525">
            <a:noFill/>
            <a:miter lim="800000"/>
            <a:headEnd/>
            <a:tailEnd/>
          </a:ln>
        </p:spPr>
        <p:txBody>
          <a:bodyPr>
            <a:spAutoFit/>
          </a:bodyPr>
          <a:lstStyle/>
          <a:p>
            <a:pPr algn="ctr"/>
            <a:r>
              <a:rPr lang="en-US" sz="2400" b="1">
                <a:solidFill>
                  <a:srgbClr val="176DAD"/>
                </a:solidFill>
              </a:rPr>
              <a:t>Infraestructura de Apoyo para la Iniciativa de Capacidad de Leer y Escribir de Tejas</a:t>
            </a:r>
          </a:p>
        </p:txBody>
      </p:sp>
      <p:sp>
        <p:nvSpPr>
          <p:cNvPr id="16389" name="TextBox 5"/>
          <p:cNvSpPr txBox="1">
            <a:spLocks noChangeArrowheads="1"/>
          </p:cNvSpPr>
          <p:nvPr/>
        </p:nvSpPr>
        <p:spPr bwMode="auto">
          <a:xfrm>
            <a:off x="838200" y="2133600"/>
            <a:ext cx="7010400" cy="369888"/>
          </a:xfrm>
          <a:prstGeom prst="rect">
            <a:avLst/>
          </a:prstGeom>
          <a:noFill/>
          <a:ln w="9525">
            <a:noFill/>
            <a:miter lim="800000"/>
            <a:headEnd/>
            <a:tailEnd/>
          </a:ln>
        </p:spPr>
        <p:txBody>
          <a:bodyPr>
            <a:spAutoFit/>
          </a:bodyPr>
          <a:lstStyle/>
          <a:p>
            <a:endParaRPr lang="en-US"/>
          </a:p>
        </p:txBody>
      </p:sp>
      <p:sp>
        <p:nvSpPr>
          <p:cNvPr id="7" name="Cube 6"/>
          <p:cNvSpPr/>
          <p:nvPr/>
        </p:nvSpPr>
        <p:spPr>
          <a:xfrm>
            <a:off x="228600" y="4495800"/>
            <a:ext cx="3810000" cy="1905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rgbClr val="FFFF00"/>
                </a:solidFill>
              </a:rPr>
              <a:t>Línea</a:t>
            </a:r>
            <a:r>
              <a:rPr lang="en-US" sz="1200" b="1" dirty="0">
                <a:solidFill>
                  <a:srgbClr val="FFFF00"/>
                </a:solidFill>
              </a:rPr>
              <a:t> de  </a:t>
            </a:r>
            <a:r>
              <a:rPr lang="en-US" sz="1200" b="1" dirty="0" err="1">
                <a:solidFill>
                  <a:srgbClr val="FFFF00"/>
                </a:solidFill>
              </a:rPr>
              <a:t>Alfabetización</a:t>
            </a:r>
            <a:r>
              <a:rPr lang="en-US" sz="1200" b="1" dirty="0">
                <a:solidFill>
                  <a:srgbClr val="FFFF00"/>
                </a:solidFill>
              </a:rPr>
              <a:t>.</a:t>
            </a:r>
          </a:p>
          <a:p>
            <a:pPr algn="ctr">
              <a:defRPr/>
            </a:pPr>
            <a:r>
              <a:rPr lang="en-US" sz="1200" b="1" dirty="0" err="1">
                <a:solidFill>
                  <a:srgbClr val="FFFF00"/>
                </a:solidFill>
              </a:rPr>
              <a:t>Edad</a:t>
            </a:r>
            <a:r>
              <a:rPr lang="en-US" sz="1200" b="1" dirty="0">
                <a:solidFill>
                  <a:srgbClr val="FFFF00"/>
                </a:solidFill>
              </a:rPr>
              <a:t> de O a  </a:t>
            </a:r>
            <a:r>
              <a:rPr lang="en-US" sz="1200" b="1" dirty="0" err="1">
                <a:solidFill>
                  <a:srgbClr val="FFFF00"/>
                </a:solidFill>
              </a:rPr>
              <a:t>nivel</a:t>
            </a:r>
            <a:r>
              <a:rPr lang="en-US" sz="1200" b="1" dirty="0">
                <a:solidFill>
                  <a:srgbClr val="FFFF00"/>
                </a:solidFill>
              </a:rPr>
              <a:t> 12</a:t>
            </a:r>
          </a:p>
          <a:p>
            <a:pPr algn="ctr">
              <a:defRPr/>
            </a:pPr>
            <a:r>
              <a:rPr lang="en-US" sz="1200" b="1" dirty="0"/>
              <a:t>+</a:t>
            </a:r>
            <a:r>
              <a:rPr lang="en-US" sz="1200" b="1" dirty="0" err="1"/>
              <a:t>Provedores</a:t>
            </a:r>
            <a:r>
              <a:rPr lang="en-US" sz="1200" b="1" dirty="0"/>
              <a:t> de </a:t>
            </a:r>
            <a:r>
              <a:rPr lang="en-US" sz="1200" b="1" dirty="0" err="1"/>
              <a:t>Educación</a:t>
            </a:r>
            <a:r>
              <a:rPr lang="en-US" sz="1200" b="1" dirty="0"/>
              <a:t>  </a:t>
            </a:r>
            <a:r>
              <a:rPr lang="en-US" sz="1200" b="1" dirty="0" err="1"/>
              <a:t>Prematura</a:t>
            </a:r>
            <a:r>
              <a:rPr lang="en-US" sz="1200" b="1" dirty="0"/>
              <a:t>/</a:t>
            </a:r>
            <a:r>
              <a:rPr lang="en-US" sz="1200" b="1" dirty="0" err="1"/>
              <a:t>Preescolar</a:t>
            </a:r>
            <a:endParaRPr lang="en-US" sz="1200" b="1" dirty="0"/>
          </a:p>
          <a:p>
            <a:pPr algn="ctr">
              <a:defRPr/>
            </a:pPr>
            <a:r>
              <a:rPr lang="en-US" sz="1200" b="1" dirty="0"/>
              <a:t>+</a:t>
            </a:r>
            <a:r>
              <a:rPr lang="en-US" sz="1200" b="1" dirty="0" err="1"/>
              <a:t>Escuelas</a:t>
            </a:r>
            <a:r>
              <a:rPr lang="en-US" sz="1200" b="1" dirty="0"/>
              <a:t> </a:t>
            </a:r>
            <a:r>
              <a:rPr lang="en-US" sz="1200" b="1" dirty="0" err="1"/>
              <a:t>Primarias</a:t>
            </a:r>
            <a:endParaRPr lang="en-US" sz="1200" b="1" dirty="0"/>
          </a:p>
          <a:p>
            <a:pPr algn="ctr">
              <a:defRPr/>
            </a:pPr>
            <a:r>
              <a:rPr lang="en-US" sz="1200" b="1" dirty="0"/>
              <a:t>+</a:t>
            </a:r>
            <a:r>
              <a:rPr lang="en-US" sz="1200" b="1" dirty="0" err="1"/>
              <a:t>Escuelas</a:t>
            </a:r>
            <a:r>
              <a:rPr lang="en-US" sz="1200" b="1" dirty="0"/>
              <a:t> </a:t>
            </a:r>
            <a:r>
              <a:rPr lang="en-US" sz="1200" b="1" dirty="0" err="1"/>
              <a:t>Secundarias</a:t>
            </a:r>
            <a:r>
              <a:rPr lang="en-US" sz="1200" b="1" dirty="0"/>
              <a:t>/ </a:t>
            </a:r>
          </a:p>
          <a:p>
            <a:pPr algn="ctr">
              <a:defRPr/>
            </a:pPr>
            <a:r>
              <a:rPr lang="en-US" sz="1200" b="1" dirty="0"/>
              <a:t>+ </a:t>
            </a:r>
            <a:r>
              <a:rPr lang="en-US" sz="1200" b="1" dirty="0" err="1"/>
              <a:t>Escuelas</a:t>
            </a:r>
            <a:r>
              <a:rPr lang="en-US" sz="1200" b="1" dirty="0"/>
              <a:t> </a:t>
            </a:r>
            <a:r>
              <a:rPr lang="en-US" sz="1200" b="1" dirty="0" err="1"/>
              <a:t>Preparatorias</a:t>
            </a:r>
            <a:endParaRPr lang="en-US" sz="1200" b="1" dirty="0"/>
          </a:p>
          <a:p>
            <a:pPr algn="ctr">
              <a:defRPr/>
            </a:pPr>
            <a:endParaRPr lang="en-US" sz="1200" dirty="0"/>
          </a:p>
        </p:txBody>
      </p:sp>
      <p:sp>
        <p:nvSpPr>
          <p:cNvPr id="8" name="Cube 7"/>
          <p:cNvSpPr/>
          <p:nvPr/>
        </p:nvSpPr>
        <p:spPr>
          <a:xfrm>
            <a:off x="1905000" y="2514600"/>
            <a:ext cx="3352800" cy="1905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err="1">
                <a:solidFill>
                  <a:srgbClr val="FFFF00"/>
                </a:solidFill>
              </a:rPr>
              <a:t>Línea</a:t>
            </a:r>
            <a:r>
              <a:rPr lang="en-US" sz="1400" b="1" dirty="0">
                <a:solidFill>
                  <a:srgbClr val="FFFF00"/>
                </a:solidFill>
              </a:rPr>
              <a:t>  local de </a:t>
            </a:r>
            <a:r>
              <a:rPr lang="en-US" sz="1400" b="1" dirty="0" err="1">
                <a:solidFill>
                  <a:srgbClr val="FFFF00"/>
                </a:solidFill>
              </a:rPr>
              <a:t>Apoyo</a:t>
            </a:r>
            <a:r>
              <a:rPr lang="en-US" sz="1400" b="1" dirty="0">
                <a:solidFill>
                  <a:srgbClr val="FFFF00"/>
                </a:solidFill>
              </a:rPr>
              <a:t>  </a:t>
            </a:r>
            <a:r>
              <a:rPr lang="en-US" sz="1400" b="1" dirty="0" err="1">
                <a:solidFill>
                  <a:srgbClr val="FFFF00"/>
                </a:solidFill>
              </a:rPr>
              <a:t>para</a:t>
            </a:r>
            <a:r>
              <a:rPr lang="en-US" sz="1400" b="1" dirty="0">
                <a:solidFill>
                  <a:srgbClr val="FFFF00"/>
                </a:solidFill>
              </a:rPr>
              <a:t> la de </a:t>
            </a:r>
            <a:r>
              <a:rPr lang="en-US" sz="1400" b="1" dirty="0" err="1">
                <a:solidFill>
                  <a:srgbClr val="FFFF00"/>
                </a:solidFill>
              </a:rPr>
              <a:t>Alfabetización</a:t>
            </a:r>
            <a:endParaRPr lang="en-US" sz="1400" b="1" dirty="0">
              <a:solidFill>
                <a:srgbClr val="FFFF00"/>
              </a:solidFill>
            </a:endParaRPr>
          </a:p>
          <a:p>
            <a:pPr>
              <a:buFont typeface="Arial" pitchFamily="34" charset="0"/>
              <a:buChar char="•"/>
              <a:defRPr/>
            </a:pPr>
            <a:r>
              <a:rPr lang="en-US" sz="1200" b="1" dirty="0">
                <a:solidFill>
                  <a:schemeClr val="bg1"/>
                </a:solidFill>
              </a:rPr>
              <a:t> </a:t>
            </a:r>
            <a:r>
              <a:rPr lang="en-US" sz="1000" b="1" dirty="0">
                <a:solidFill>
                  <a:schemeClr val="bg1"/>
                </a:solidFill>
              </a:rPr>
              <a:t>El </a:t>
            </a:r>
            <a:r>
              <a:rPr lang="en-US" sz="1000" b="1" dirty="0" err="1">
                <a:solidFill>
                  <a:schemeClr val="bg1"/>
                </a:solidFill>
              </a:rPr>
              <a:t>Comité</a:t>
            </a:r>
            <a:r>
              <a:rPr lang="en-US" sz="1000" b="1" dirty="0">
                <a:solidFill>
                  <a:schemeClr val="bg1"/>
                </a:solidFill>
              </a:rPr>
              <a:t> de </a:t>
            </a:r>
            <a:r>
              <a:rPr lang="en-US" sz="1000" b="1" dirty="0" err="1">
                <a:solidFill>
                  <a:schemeClr val="bg1"/>
                </a:solidFill>
              </a:rPr>
              <a:t>liderazgo</a:t>
            </a:r>
            <a:r>
              <a:rPr lang="en-US" sz="1000" b="1" dirty="0">
                <a:solidFill>
                  <a:schemeClr val="bg1"/>
                </a:solidFill>
              </a:rPr>
              <a:t> del </a:t>
            </a:r>
            <a:r>
              <a:rPr lang="en-US" sz="1000" b="1" dirty="0" err="1">
                <a:solidFill>
                  <a:schemeClr val="bg1"/>
                </a:solidFill>
              </a:rPr>
              <a:t>distrito</a:t>
            </a:r>
            <a:endParaRPr lang="en-US" sz="1000" b="1" dirty="0">
              <a:solidFill>
                <a:schemeClr val="bg1"/>
              </a:solidFill>
            </a:endParaRPr>
          </a:p>
          <a:p>
            <a:pPr>
              <a:defRPr/>
            </a:pPr>
            <a:r>
              <a:rPr lang="en-US" sz="1000" b="1" dirty="0">
                <a:solidFill>
                  <a:schemeClr val="bg1"/>
                </a:solidFill>
              </a:rPr>
              <a:t> (GI T)</a:t>
            </a:r>
          </a:p>
          <a:p>
            <a:pPr>
              <a:buFont typeface="Arial" pitchFamily="34" charset="0"/>
              <a:buChar char="•"/>
              <a:defRPr/>
            </a:pPr>
            <a:r>
              <a:rPr lang="en-US" sz="1000" b="1" dirty="0">
                <a:solidFill>
                  <a:schemeClr val="bg1"/>
                </a:solidFill>
              </a:rPr>
              <a:t> El Director del </a:t>
            </a:r>
            <a:r>
              <a:rPr lang="en-US" sz="1000" b="1" dirty="0" err="1">
                <a:solidFill>
                  <a:schemeClr val="bg1"/>
                </a:solidFill>
              </a:rPr>
              <a:t>departamento</a:t>
            </a:r>
            <a:r>
              <a:rPr lang="en-US" sz="1000" b="1" dirty="0">
                <a:solidFill>
                  <a:schemeClr val="bg1"/>
                </a:solidFill>
              </a:rPr>
              <a:t> de la </a:t>
            </a:r>
            <a:r>
              <a:rPr lang="en-US" sz="1000" b="1" dirty="0" err="1">
                <a:solidFill>
                  <a:schemeClr val="bg1"/>
                </a:solidFill>
              </a:rPr>
              <a:t>Iniciativa</a:t>
            </a:r>
            <a:r>
              <a:rPr lang="en-US" sz="1000" b="1" dirty="0">
                <a:solidFill>
                  <a:schemeClr val="bg1"/>
                </a:solidFill>
              </a:rPr>
              <a:t> de </a:t>
            </a:r>
            <a:r>
              <a:rPr lang="en-US" sz="1000" b="1" dirty="0" err="1">
                <a:solidFill>
                  <a:schemeClr val="bg1"/>
                </a:solidFill>
              </a:rPr>
              <a:t>Tejas</a:t>
            </a:r>
            <a:r>
              <a:rPr lang="en-US" sz="1000" b="1" dirty="0">
                <a:solidFill>
                  <a:schemeClr val="bg1"/>
                </a:solidFill>
              </a:rPr>
              <a:t> (TLI)</a:t>
            </a:r>
          </a:p>
          <a:p>
            <a:pPr>
              <a:buFont typeface="Arial" pitchFamily="34" charset="0"/>
              <a:buChar char="•"/>
              <a:defRPr/>
            </a:pPr>
            <a:r>
              <a:rPr lang="en-US" sz="1000" b="1" dirty="0">
                <a:solidFill>
                  <a:schemeClr val="bg1"/>
                </a:solidFill>
              </a:rPr>
              <a:t>El </a:t>
            </a:r>
            <a:r>
              <a:rPr lang="en-US" sz="1000" b="1" dirty="0" err="1">
                <a:solidFill>
                  <a:schemeClr val="bg1"/>
                </a:solidFill>
              </a:rPr>
              <a:t>Superintendente</a:t>
            </a:r>
            <a:r>
              <a:rPr lang="en-US" sz="1000" b="1" dirty="0">
                <a:solidFill>
                  <a:schemeClr val="bg1"/>
                </a:solidFill>
              </a:rPr>
              <a:t> del Distrito </a:t>
            </a:r>
            <a:r>
              <a:rPr lang="en-US" sz="1000" b="1" dirty="0" err="1">
                <a:solidFill>
                  <a:schemeClr val="bg1"/>
                </a:solidFill>
              </a:rPr>
              <a:t>Escolar</a:t>
            </a:r>
            <a:r>
              <a:rPr lang="en-US" sz="1000" b="1" dirty="0">
                <a:solidFill>
                  <a:schemeClr val="bg1"/>
                </a:solidFill>
              </a:rPr>
              <a:t> de Brownsville</a:t>
            </a:r>
          </a:p>
          <a:p>
            <a:pPr>
              <a:buFont typeface="Arial" pitchFamily="34" charset="0"/>
              <a:buChar char="•"/>
              <a:defRPr/>
            </a:pPr>
            <a:r>
              <a:rPr lang="en-US" sz="1000" b="1" dirty="0" err="1">
                <a:solidFill>
                  <a:schemeClr val="bg1"/>
                </a:solidFill>
              </a:rPr>
              <a:t>Directores</a:t>
            </a:r>
            <a:r>
              <a:rPr lang="en-US" sz="1000" b="1" dirty="0">
                <a:solidFill>
                  <a:schemeClr val="bg1"/>
                </a:solidFill>
              </a:rPr>
              <a:t>/</a:t>
            </a:r>
            <a:r>
              <a:rPr lang="en-US" sz="1000" b="1" dirty="0" err="1">
                <a:solidFill>
                  <a:schemeClr val="bg1"/>
                </a:solidFill>
              </a:rPr>
              <a:t>Liderez</a:t>
            </a:r>
            <a:r>
              <a:rPr lang="en-US" sz="1000" b="1" dirty="0">
                <a:solidFill>
                  <a:schemeClr val="bg1"/>
                </a:solidFill>
              </a:rPr>
              <a:t> de </a:t>
            </a:r>
            <a:r>
              <a:rPr lang="en-US" sz="1000" b="1" dirty="0" err="1">
                <a:solidFill>
                  <a:schemeClr val="bg1"/>
                </a:solidFill>
              </a:rPr>
              <a:t>Programas</a:t>
            </a:r>
            <a:r>
              <a:rPr lang="en-US" sz="1000" b="1" dirty="0">
                <a:solidFill>
                  <a:schemeClr val="bg1"/>
                </a:solidFill>
              </a:rPr>
              <a:t> pre-</a:t>
            </a:r>
            <a:r>
              <a:rPr lang="en-US" sz="1000" b="1" dirty="0" err="1">
                <a:solidFill>
                  <a:schemeClr val="bg1"/>
                </a:solidFill>
              </a:rPr>
              <a:t>escolares</a:t>
            </a:r>
            <a:r>
              <a:rPr lang="en-US" sz="1000" b="1" dirty="0">
                <a:solidFill>
                  <a:schemeClr val="bg1"/>
                </a:solidFill>
              </a:rPr>
              <a:t> (ECE)</a:t>
            </a:r>
          </a:p>
          <a:p>
            <a:pPr>
              <a:defRPr/>
            </a:pPr>
            <a:r>
              <a:rPr lang="en-US" sz="1000" b="1" dirty="0">
                <a:solidFill>
                  <a:schemeClr val="bg1"/>
                </a:solidFill>
              </a:rPr>
              <a:t>El </a:t>
            </a:r>
            <a:r>
              <a:rPr lang="en-US" sz="1000" b="1" dirty="0" err="1">
                <a:solidFill>
                  <a:schemeClr val="bg1"/>
                </a:solidFill>
              </a:rPr>
              <a:t>comité</a:t>
            </a:r>
            <a:r>
              <a:rPr lang="en-US" sz="1000" b="1" dirty="0">
                <a:solidFill>
                  <a:schemeClr val="bg1"/>
                </a:solidFill>
              </a:rPr>
              <a:t> de </a:t>
            </a:r>
            <a:r>
              <a:rPr lang="en-US" sz="1000" b="1" dirty="0" err="1">
                <a:solidFill>
                  <a:schemeClr val="bg1"/>
                </a:solidFill>
              </a:rPr>
              <a:t>liderazgo</a:t>
            </a:r>
            <a:r>
              <a:rPr lang="en-US" sz="1000" b="1" dirty="0">
                <a:solidFill>
                  <a:schemeClr val="bg1"/>
                </a:solidFill>
              </a:rPr>
              <a:t>  </a:t>
            </a:r>
            <a:r>
              <a:rPr lang="en-US" sz="1000" b="1" dirty="0" err="1">
                <a:solidFill>
                  <a:schemeClr val="bg1"/>
                </a:solidFill>
              </a:rPr>
              <a:t>escolar</a:t>
            </a:r>
            <a:r>
              <a:rPr lang="en-US" sz="1000" b="1" dirty="0">
                <a:solidFill>
                  <a:schemeClr val="bg1"/>
                </a:solidFill>
              </a:rPr>
              <a:t> (CBLT)</a:t>
            </a:r>
          </a:p>
          <a:p>
            <a:pPr>
              <a:defRPr/>
            </a:pPr>
            <a:endParaRPr lang="en-US" sz="1000" dirty="0">
              <a:solidFill>
                <a:schemeClr val="bg1"/>
              </a:solidFill>
            </a:endParaRPr>
          </a:p>
          <a:p>
            <a:pPr>
              <a:defRPr/>
            </a:pPr>
            <a:endParaRPr lang="en-US" sz="1000" dirty="0">
              <a:solidFill>
                <a:schemeClr val="bg1"/>
              </a:solidFill>
            </a:endParaRPr>
          </a:p>
        </p:txBody>
      </p:sp>
      <p:sp>
        <p:nvSpPr>
          <p:cNvPr id="9" name="Cube 8"/>
          <p:cNvSpPr/>
          <p:nvPr/>
        </p:nvSpPr>
        <p:spPr>
          <a:xfrm>
            <a:off x="5791200" y="1828800"/>
            <a:ext cx="3124200" cy="1524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0000"/>
              </a:solidFill>
            </a:endParaRPr>
          </a:p>
          <a:p>
            <a:pPr algn="ctr">
              <a:defRPr/>
            </a:pPr>
            <a:endParaRPr lang="en-US" sz="1400" dirty="0">
              <a:solidFill>
                <a:srgbClr val="FF0000"/>
              </a:solidFill>
            </a:endParaRPr>
          </a:p>
          <a:p>
            <a:pPr algn="ctr">
              <a:defRPr/>
            </a:pPr>
            <a:endParaRPr lang="en-US" sz="1400" dirty="0">
              <a:solidFill>
                <a:srgbClr val="FF0000"/>
              </a:solidFill>
            </a:endParaRPr>
          </a:p>
          <a:p>
            <a:pPr algn="ctr">
              <a:defRPr/>
            </a:pPr>
            <a:endParaRPr lang="en-US" sz="1400" dirty="0">
              <a:solidFill>
                <a:srgbClr val="FF0000"/>
              </a:solidFill>
            </a:endParaRPr>
          </a:p>
          <a:p>
            <a:pPr algn="ctr">
              <a:defRPr/>
            </a:pPr>
            <a:r>
              <a:rPr lang="en-US" sz="1400" b="1" dirty="0">
                <a:solidFill>
                  <a:srgbClr val="FFFF00"/>
                </a:solidFill>
              </a:rPr>
              <a:t>Los </a:t>
            </a:r>
            <a:r>
              <a:rPr lang="en-US" sz="1400" b="1" dirty="0" err="1">
                <a:solidFill>
                  <a:srgbClr val="FFFF00"/>
                </a:solidFill>
              </a:rPr>
              <a:t>Líderez</a:t>
            </a:r>
            <a:r>
              <a:rPr lang="en-US" sz="1400" b="1" dirty="0">
                <a:solidFill>
                  <a:srgbClr val="FFFF00"/>
                </a:solidFill>
              </a:rPr>
              <a:t> de la  </a:t>
            </a:r>
            <a:r>
              <a:rPr lang="en-US" sz="1400" b="1" dirty="0" err="1">
                <a:solidFill>
                  <a:srgbClr val="FFFF00"/>
                </a:solidFill>
              </a:rPr>
              <a:t>Agencia</a:t>
            </a:r>
            <a:r>
              <a:rPr lang="en-US" sz="1400" b="1" dirty="0">
                <a:solidFill>
                  <a:srgbClr val="FFFF00"/>
                </a:solidFill>
              </a:rPr>
              <a:t> </a:t>
            </a:r>
            <a:r>
              <a:rPr lang="en-US" sz="1400" b="1" dirty="0" err="1">
                <a:solidFill>
                  <a:srgbClr val="FFFF00"/>
                </a:solidFill>
              </a:rPr>
              <a:t>Educativa</a:t>
            </a:r>
            <a:r>
              <a:rPr lang="en-US" sz="1400" b="1" dirty="0">
                <a:solidFill>
                  <a:srgbClr val="FFFF00"/>
                </a:solidFill>
              </a:rPr>
              <a:t> de </a:t>
            </a:r>
            <a:r>
              <a:rPr lang="en-US" sz="1400" b="1" dirty="0" err="1">
                <a:solidFill>
                  <a:srgbClr val="FFFF00"/>
                </a:solidFill>
              </a:rPr>
              <a:t>Tejas</a:t>
            </a:r>
            <a:r>
              <a:rPr lang="en-US" sz="1400" b="1" dirty="0">
                <a:solidFill>
                  <a:srgbClr val="FFFF00"/>
                </a:solidFill>
              </a:rPr>
              <a:t> (TEA)</a:t>
            </a:r>
          </a:p>
          <a:p>
            <a:pPr algn="ctr">
              <a:defRPr/>
            </a:pPr>
            <a:r>
              <a:rPr lang="en-US" sz="1000" b="1" dirty="0"/>
              <a:t>-</a:t>
            </a:r>
            <a:r>
              <a:rPr lang="en-US" sz="1000" b="1" dirty="0" err="1"/>
              <a:t>Centros</a:t>
            </a:r>
            <a:r>
              <a:rPr lang="en-US" sz="1000" b="1" dirty="0"/>
              <a:t> de </a:t>
            </a:r>
            <a:r>
              <a:rPr lang="en-US" sz="1000" b="1" dirty="0" err="1"/>
              <a:t>Sistemas</a:t>
            </a:r>
            <a:r>
              <a:rPr lang="en-US" sz="1000" b="1" dirty="0"/>
              <a:t> </a:t>
            </a:r>
            <a:r>
              <a:rPr lang="en-US" sz="1000" b="1" dirty="0" err="1"/>
              <a:t>Educativos</a:t>
            </a:r>
            <a:endParaRPr lang="en-US" sz="1000" b="1" dirty="0"/>
          </a:p>
          <a:p>
            <a:pPr algn="ctr">
              <a:defRPr/>
            </a:pPr>
            <a:r>
              <a:rPr lang="en-US" sz="1000" b="1" dirty="0"/>
              <a:t>-Universidad de Texas de </a:t>
            </a:r>
            <a:r>
              <a:rPr lang="en-US" sz="1000" b="1" dirty="0" err="1"/>
              <a:t>Salud</a:t>
            </a:r>
            <a:r>
              <a:rPr lang="en-US" sz="1000" b="1" dirty="0"/>
              <a:t> (UT Health)</a:t>
            </a:r>
          </a:p>
          <a:p>
            <a:pPr algn="ctr">
              <a:defRPr/>
            </a:pPr>
            <a:r>
              <a:rPr lang="en-US" sz="1000" b="1" dirty="0"/>
              <a:t>_</a:t>
            </a:r>
            <a:r>
              <a:rPr lang="en-US" sz="1000" b="1" dirty="0" err="1"/>
              <a:t>Instituto</a:t>
            </a:r>
            <a:r>
              <a:rPr lang="en-US" sz="1000" b="1" dirty="0"/>
              <a:t> </a:t>
            </a:r>
            <a:r>
              <a:rPr lang="en-US" sz="1000" b="1" dirty="0" err="1"/>
              <a:t>para</a:t>
            </a:r>
            <a:r>
              <a:rPr lang="en-US" sz="1000" b="1" dirty="0"/>
              <a:t> </a:t>
            </a:r>
            <a:r>
              <a:rPr lang="en-US" sz="1000" b="1" dirty="0" err="1"/>
              <a:t>Iniciativas</a:t>
            </a:r>
            <a:r>
              <a:rPr lang="en-US" sz="1000" b="1" dirty="0"/>
              <a:t> de </a:t>
            </a:r>
            <a:r>
              <a:rPr lang="en-US" sz="1000" b="1" dirty="0" err="1"/>
              <a:t>Escuelas</a:t>
            </a:r>
            <a:r>
              <a:rPr lang="en-US" sz="1000" b="1" dirty="0"/>
              <a:t> </a:t>
            </a:r>
            <a:r>
              <a:rPr lang="en-US" sz="1000" b="1" dirty="0" err="1"/>
              <a:t>Publicas</a:t>
            </a:r>
            <a:endParaRPr lang="en-US" sz="1000" b="1" dirty="0"/>
          </a:p>
          <a:p>
            <a:pPr algn="ctr">
              <a:defRPr/>
            </a:pPr>
            <a:r>
              <a:rPr lang="en-US" sz="1000" b="1" dirty="0"/>
              <a:t>_Centro de </a:t>
            </a:r>
            <a:r>
              <a:rPr lang="en-US" sz="1000" b="1" dirty="0" err="1"/>
              <a:t>Lectura</a:t>
            </a:r>
            <a:r>
              <a:rPr lang="en-US" sz="1000" b="1" dirty="0"/>
              <a:t>  y </a:t>
            </a:r>
            <a:r>
              <a:rPr lang="en-US" sz="1000" b="1" dirty="0" err="1"/>
              <a:t>Artes</a:t>
            </a:r>
            <a:r>
              <a:rPr lang="en-US" sz="1000" b="1" dirty="0"/>
              <a:t> de </a:t>
            </a:r>
            <a:r>
              <a:rPr lang="en-US" sz="1000" b="1" dirty="0" err="1"/>
              <a:t>Lenguaje</a:t>
            </a:r>
            <a:r>
              <a:rPr lang="en-US" sz="1000" b="1" dirty="0"/>
              <a:t> de Vaughn Gross </a:t>
            </a:r>
          </a:p>
          <a:p>
            <a:pPr>
              <a:defRPr/>
            </a:pPr>
            <a:endParaRPr lang="en-US" sz="1000" dirty="0"/>
          </a:p>
          <a:p>
            <a:pPr algn="ctr">
              <a:defRPr/>
            </a:pPr>
            <a:endParaRPr lang="en-US" sz="1000" dirty="0"/>
          </a:p>
          <a:p>
            <a:pPr algn="ctr">
              <a:defRPr/>
            </a:pPr>
            <a:endParaRPr lang="en-US" dirty="0"/>
          </a:p>
          <a:p>
            <a:pPr>
              <a:defRPr/>
            </a:pPr>
            <a:endParaRPr lang="en-US" dirty="0"/>
          </a:p>
          <a:p>
            <a:pPr algn="ctr">
              <a:defRPr/>
            </a:pPr>
            <a:endParaRPr lang="en-US" dirty="0"/>
          </a:p>
          <a:p>
            <a:pPr algn="ctr">
              <a:defRPr/>
            </a:pPr>
            <a:endParaRPr lang="en-US" sz="1100" dirty="0"/>
          </a:p>
        </p:txBody>
      </p:sp>
      <p:pic>
        <p:nvPicPr>
          <p:cNvPr id="16393" name="Picture 2"/>
          <p:cNvPicPr>
            <a:picLocks noChangeAspect="1" noChangeArrowheads="1"/>
          </p:cNvPicPr>
          <p:nvPr/>
        </p:nvPicPr>
        <p:blipFill>
          <a:blip r:embed="rId3" cstate="print"/>
          <a:srcRect l="-139" t="36639" r="77649" b="27069"/>
          <a:stretch>
            <a:fillRect/>
          </a:stretch>
        </p:blipFill>
        <p:spPr bwMode="auto">
          <a:xfrm>
            <a:off x="685800" y="1828800"/>
            <a:ext cx="1657350" cy="468313"/>
          </a:xfrm>
          <a:prstGeom prst="rect">
            <a:avLst/>
          </a:prstGeom>
          <a:noFill/>
          <a:ln w="9525" algn="in">
            <a:noFill/>
            <a:miter lim="800000"/>
            <a:headEnd/>
            <a:tailEnd/>
          </a:ln>
        </p:spPr>
      </p:pic>
      <p:sp>
        <p:nvSpPr>
          <p:cNvPr id="16394" name="Line 3"/>
          <p:cNvSpPr>
            <a:spLocks noChangeShapeType="1"/>
          </p:cNvSpPr>
          <p:nvPr/>
        </p:nvSpPr>
        <p:spPr bwMode="auto">
          <a:xfrm flipH="1">
            <a:off x="2362200" y="2133600"/>
            <a:ext cx="3429000" cy="0"/>
          </a:xfrm>
          <a:prstGeom prst="line">
            <a:avLst/>
          </a:prstGeom>
          <a:noFill/>
          <a:ln w="28575" algn="ctr">
            <a:solidFill>
              <a:srgbClr val="E3212C"/>
            </a:solidFill>
            <a:round/>
            <a:headEnd/>
            <a:tailEnd/>
          </a:ln>
        </p:spPr>
        <p:txBody>
          <a:bodyPr lIns="36576" tIns="36576" rIns="36576" bIns="36576"/>
          <a:lstStyle/>
          <a:p>
            <a:endParaRPr lang="en-US"/>
          </a:p>
        </p:txBody>
      </p:sp>
      <p:sp>
        <p:nvSpPr>
          <p:cNvPr id="16395" name="Line 3"/>
          <p:cNvSpPr>
            <a:spLocks noChangeShapeType="1"/>
          </p:cNvSpPr>
          <p:nvPr/>
        </p:nvSpPr>
        <p:spPr bwMode="auto">
          <a:xfrm flipV="1">
            <a:off x="5257800" y="3048000"/>
            <a:ext cx="457200" cy="0"/>
          </a:xfrm>
          <a:prstGeom prst="line">
            <a:avLst/>
          </a:prstGeom>
          <a:noFill/>
          <a:ln w="28575" algn="ctr">
            <a:solidFill>
              <a:srgbClr val="E3212C"/>
            </a:solidFill>
            <a:round/>
            <a:headEnd/>
            <a:tailEnd/>
          </a:ln>
        </p:spPr>
        <p:txBody>
          <a:bodyPr lIns="36576" tIns="36576" rIns="36576" bIns="36576"/>
          <a:lstStyle/>
          <a:p>
            <a:endParaRPr lang="en-US"/>
          </a:p>
        </p:txBody>
      </p:sp>
      <p:sp>
        <p:nvSpPr>
          <p:cNvPr id="16396" name="Line 3"/>
          <p:cNvSpPr>
            <a:spLocks noChangeShapeType="1"/>
          </p:cNvSpPr>
          <p:nvPr/>
        </p:nvSpPr>
        <p:spPr bwMode="auto">
          <a:xfrm flipH="1">
            <a:off x="1066800" y="3276600"/>
            <a:ext cx="838200" cy="0"/>
          </a:xfrm>
          <a:prstGeom prst="line">
            <a:avLst/>
          </a:prstGeom>
          <a:noFill/>
          <a:ln w="28575" algn="ctr">
            <a:solidFill>
              <a:srgbClr val="E3212C"/>
            </a:solidFill>
            <a:round/>
            <a:headEnd/>
            <a:tailEnd/>
          </a:ln>
        </p:spPr>
        <p:txBody>
          <a:bodyPr lIns="36576" tIns="36576" rIns="36576" bIns="36576"/>
          <a:lstStyle/>
          <a:p>
            <a:endParaRPr lang="en-US"/>
          </a:p>
        </p:txBody>
      </p:sp>
      <p:sp>
        <p:nvSpPr>
          <p:cNvPr id="16397" name="Line 3"/>
          <p:cNvSpPr>
            <a:spLocks noChangeShapeType="1"/>
          </p:cNvSpPr>
          <p:nvPr/>
        </p:nvSpPr>
        <p:spPr bwMode="auto">
          <a:xfrm flipH="1">
            <a:off x="1066800" y="3276600"/>
            <a:ext cx="0" cy="1219200"/>
          </a:xfrm>
          <a:prstGeom prst="line">
            <a:avLst/>
          </a:prstGeom>
          <a:noFill/>
          <a:ln w="28575" algn="ctr">
            <a:solidFill>
              <a:srgbClr val="E3212C"/>
            </a:solidFill>
            <a:round/>
            <a:headEnd/>
            <a:tailEnd/>
          </a:ln>
        </p:spPr>
        <p:txBody>
          <a:bodyPr lIns="36576" tIns="36576" rIns="36576" bIns="36576"/>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838200"/>
            <a:ext cx="8229600" cy="5410200"/>
          </a:xfrm>
        </p:spPr>
        <p:txBody>
          <a:bodyPr/>
          <a:lstStyle/>
          <a:p>
            <a:endParaRPr lang="en-US" smtClean="0"/>
          </a:p>
        </p:txBody>
      </p:sp>
      <p:sp>
        <p:nvSpPr>
          <p:cNvPr id="4" name="Slide Number Placeholder 3"/>
          <p:cNvSpPr>
            <a:spLocks noGrp="1"/>
          </p:cNvSpPr>
          <p:nvPr>
            <p:ph type="sldNum" sz="quarter" idx="11"/>
          </p:nvPr>
        </p:nvSpPr>
        <p:spPr/>
        <p:txBody>
          <a:bodyPr/>
          <a:lstStyle/>
          <a:p>
            <a:pPr>
              <a:defRPr/>
            </a:pPr>
            <a:fld id="{E7897FE8-E9A7-4C2B-90DD-E581A61DB6A8}" type="slidenum">
              <a:rPr lang="en-US" smtClean="0"/>
              <a:pPr>
                <a:defRPr/>
              </a:pPr>
              <a:t>5</a:t>
            </a:fld>
            <a:endParaRPr lang="en-US"/>
          </a:p>
        </p:txBody>
      </p:sp>
      <p:pic>
        <p:nvPicPr>
          <p:cNvPr id="17412" name="Picture 4"/>
          <p:cNvPicPr>
            <a:picLocks noChangeAspect="1" noChangeArrowheads="1"/>
          </p:cNvPicPr>
          <p:nvPr/>
        </p:nvPicPr>
        <p:blipFill>
          <a:blip r:embed="rId3" cstate="print"/>
          <a:srcRect l="22890" t="21970" r="22568" b="7079"/>
          <a:stretch>
            <a:fillRect/>
          </a:stretch>
        </p:blipFill>
        <p:spPr bwMode="auto">
          <a:xfrm>
            <a:off x="0" y="30480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1800" y="533400"/>
            <a:ext cx="8229600" cy="808038"/>
          </a:xfrm>
        </p:spPr>
        <p:txBody>
          <a:bodyPr>
            <a:normAutofit fontScale="90000"/>
          </a:bodyPr>
          <a:lstStyle/>
          <a:p>
            <a:pPr eaLnBrk="1" hangingPunct="1">
              <a:defRPr/>
            </a:pPr>
            <a:r>
              <a:rPr lang="en-US" dirty="0" smtClean="0">
                <a:latin typeface="AbcPrint"/>
              </a:rPr>
              <a:t>Texas State Literacy Plan/  Plan de </a:t>
            </a:r>
            <a:r>
              <a:rPr lang="en-US" dirty="0" err="1" smtClean="0">
                <a:latin typeface="AbcPrint"/>
              </a:rPr>
              <a:t>Iniciativa</a:t>
            </a:r>
            <a:r>
              <a:rPr lang="en-US" dirty="0" smtClean="0">
                <a:latin typeface="AbcPrint"/>
              </a:rPr>
              <a:t> de </a:t>
            </a:r>
            <a:r>
              <a:rPr lang="en-US" dirty="0" err="1" smtClean="0">
                <a:latin typeface="AbcPrint"/>
              </a:rPr>
              <a:t>Alfabetización</a:t>
            </a:r>
            <a:r>
              <a:rPr lang="en-US" dirty="0" smtClean="0">
                <a:latin typeface="AbcPrint"/>
              </a:rPr>
              <a:t> del Estado de </a:t>
            </a:r>
            <a:r>
              <a:rPr lang="en-US" dirty="0" err="1" smtClean="0">
                <a:latin typeface="AbcPrint"/>
              </a:rPr>
              <a:t>Tejas</a:t>
            </a:r>
            <a:endParaRPr lang="en-US" dirty="0" smtClean="0">
              <a:latin typeface="AbcPrint"/>
            </a:endParaRPr>
          </a:p>
        </p:txBody>
      </p:sp>
      <p:sp>
        <p:nvSpPr>
          <p:cNvPr id="15363" name="Content Placeholder 2"/>
          <p:cNvSpPr>
            <a:spLocks noGrp="1"/>
          </p:cNvSpPr>
          <p:nvPr>
            <p:ph idx="1"/>
          </p:nvPr>
        </p:nvSpPr>
        <p:spPr>
          <a:xfrm>
            <a:off x="609600" y="1371600"/>
            <a:ext cx="7937500" cy="5486400"/>
          </a:xfrm>
        </p:spPr>
        <p:txBody>
          <a:bodyPr rtlCol="0"/>
          <a:lstStyle/>
          <a:p>
            <a:pPr algn="ctr" eaLnBrk="1" fontAlgn="auto" hangingPunct="1">
              <a:spcAft>
                <a:spcPts val="0"/>
              </a:spcAft>
              <a:buFont typeface="Arial" pitchFamily="34" charset="0"/>
              <a:buNone/>
              <a:defRPr/>
            </a:pPr>
            <a:r>
              <a:rPr lang="en-US" sz="2800" dirty="0" smtClean="0"/>
              <a:t> Part 1: Overview/ </a:t>
            </a:r>
            <a:r>
              <a:rPr lang="en-US" sz="2800" dirty="0" err="1" smtClean="0"/>
              <a:t>Información</a:t>
            </a:r>
            <a:r>
              <a:rPr lang="en-US" sz="2800" dirty="0" smtClean="0"/>
              <a:t> General</a:t>
            </a:r>
          </a:p>
          <a:p>
            <a:pPr algn="ctr" eaLnBrk="1" fontAlgn="auto" hangingPunct="1">
              <a:spcAft>
                <a:spcPts val="0"/>
              </a:spcAft>
              <a:buFont typeface="Arial" pitchFamily="34" charset="0"/>
              <a:buNone/>
              <a:defRPr/>
            </a:pPr>
            <a:endParaRPr lang="en-US" sz="3200" dirty="0" smtClean="0"/>
          </a:p>
          <a:p>
            <a:pPr algn="ctr" eaLnBrk="1" fontAlgn="auto" hangingPunct="1">
              <a:spcAft>
                <a:spcPts val="0"/>
              </a:spcAft>
              <a:buFont typeface="Arial" pitchFamily="34" charset="0"/>
              <a:buNone/>
              <a:defRPr/>
            </a:pPr>
            <a:endParaRPr lang="en-US" sz="4400" dirty="0" smtClean="0"/>
          </a:p>
          <a:p>
            <a:pPr algn="ctr" eaLnBrk="1" fontAlgn="auto" hangingPunct="1">
              <a:spcAft>
                <a:spcPts val="0"/>
              </a:spcAft>
              <a:buFont typeface="Arial" pitchFamily="34" charset="0"/>
              <a:buNone/>
              <a:defRPr/>
            </a:pPr>
            <a:endParaRPr lang="en-US" sz="3200" dirty="0" smtClean="0">
              <a:solidFill>
                <a:srgbClr val="FF0000"/>
              </a:solidFill>
            </a:endParaRPr>
          </a:p>
          <a:p>
            <a:pPr marL="0" indent="0" algn="ctr" eaLnBrk="1" fontAlgn="auto" hangingPunct="1">
              <a:spcAft>
                <a:spcPts val="0"/>
              </a:spcAft>
              <a:buFont typeface="Arial" pitchFamily="34" charset="0"/>
              <a:buNone/>
              <a:defRPr/>
            </a:pPr>
            <a:endParaRPr lang="en-US" sz="3200" u="sng" dirty="0" smtClean="0">
              <a:hlinkClick r:id="rId3"/>
            </a:endParaRPr>
          </a:p>
          <a:p>
            <a:pPr marL="0" indent="0" algn="ctr" eaLnBrk="1" fontAlgn="auto" hangingPunct="1">
              <a:spcAft>
                <a:spcPts val="0"/>
              </a:spcAft>
              <a:buFont typeface="Arial" pitchFamily="34" charset="0"/>
              <a:buNone/>
              <a:defRPr/>
            </a:pPr>
            <a:endParaRPr lang="en-US" sz="3200" u="sng" dirty="0">
              <a:hlinkClick r:id="rId3"/>
            </a:endParaRPr>
          </a:p>
          <a:p>
            <a:pPr marL="0" indent="0" algn="ctr" eaLnBrk="1" fontAlgn="auto" hangingPunct="1">
              <a:spcAft>
                <a:spcPts val="0"/>
              </a:spcAft>
              <a:buFont typeface="Arial" pitchFamily="34" charset="0"/>
              <a:buNone/>
              <a:defRPr/>
            </a:pPr>
            <a:endParaRPr lang="en-US" sz="3200" u="sng" dirty="0" smtClean="0">
              <a:hlinkClick r:id="rId3"/>
            </a:endParaRPr>
          </a:p>
        </p:txBody>
      </p:sp>
      <p:sp>
        <p:nvSpPr>
          <p:cNvPr id="3077" name="Slide Number Placeholder 2"/>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07B9B9ED-CD19-4052-994E-CE75E4F53930}" type="slidenum">
              <a:rPr lang="en-US"/>
              <a:pPr>
                <a:defRPr/>
              </a:pPr>
              <a:t>6</a:t>
            </a:fld>
            <a:endParaRPr lang="en-US"/>
          </a:p>
        </p:txBody>
      </p:sp>
      <p:pic>
        <p:nvPicPr>
          <p:cNvPr id="18437" name="Picture 8"/>
          <p:cNvPicPr>
            <a:picLocks noChangeAspect="1" noChangeArrowheads="1"/>
          </p:cNvPicPr>
          <p:nvPr/>
        </p:nvPicPr>
        <p:blipFill>
          <a:blip r:embed="rId4" cstate="print"/>
          <a:srcRect/>
          <a:stretch>
            <a:fillRect/>
          </a:stretch>
        </p:blipFill>
        <p:spPr bwMode="auto">
          <a:xfrm rot="686512">
            <a:off x="3541713" y="2203450"/>
            <a:ext cx="2060575" cy="3109913"/>
          </a:xfrm>
          <a:prstGeom prst="rect">
            <a:avLst/>
          </a:prstGeom>
          <a:noFill/>
          <a:ln w="3175">
            <a:solidFill>
              <a:schemeClr val="tx1"/>
            </a:solidFill>
            <a:miter lim="800000"/>
            <a:headEnd/>
            <a:tailEnd/>
          </a:ln>
        </p:spPr>
      </p:pic>
      <p:sp>
        <p:nvSpPr>
          <p:cNvPr id="18438" name="Content Placeholder 2"/>
          <p:cNvSpPr txBox="1">
            <a:spLocks/>
          </p:cNvSpPr>
          <p:nvPr/>
        </p:nvSpPr>
        <p:spPr bwMode="auto">
          <a:xfrm>
            <a:off x="1143000" y="5562600"/>
            <a:ext cx="8229600" cy="1143000"/>
          </a:xfrm>
          <a:prstGeom prst="rect">
            <a:avLst/>
          </a:prstGeom>
          <a:noFill/>
          <a:ln w="9525">
            <a:noFill/>
            <a:miter lim="800000"/>
            <a:headEnd/>
            <a:tailEnd/>
          </a:ln>
        </p:spPr>
        <p:txBody>
          <a:bodyPr/>
          <a:lstStyle/>
          <a:p>
            <a:pPr marL="342900" indent="-342900">
              <a:spcBef>
                <a:spcPct val="20000"/>
              </a:spcBef>
              <a:buFont typeface="Arial" pitchFamily="34" charset="0"/>
              <a:buNone/>
            </a:pPr>
            <a:r>
              <a:rPr lang="en-US" sz="3200">
                <a:latin typeface="Calibri" pitchFamily="34" charset="0"/>
                <a:cs typeface="Arial" pitchFamily="34" charset="0"/>
                <a:hlinkClick r:id="rId5"/>
              </a:rPr>
              <a:t>http://www.tea.state.tx.us/literacy/tli</a:t>
            </a:r>
            <a:endParaRPr lang="en-US" sz="3200">
              <a:latin typeface="Calibri" pitchFamily="34" charset="0"/>
              <a:cs typeface="Arial" pitchFamily="34" charset="0"/>
            </a:endParaRPr>
          </a:p>
          <a:p>
            <a:pPr marL="342900" indent="-342900">
              <a:spcBef>
                <a:spcPct val="20000"/>
              </a:spcBef>
              <a:buFont typeface="Arial" pitchFamily="34" charset="0"/>
              <a:buNone/>
            </a:pPr>
            <a:endParaRPr lang="en-US" sz="1600">
              <a:cs typeface="Arial" pitchFamily="34" charset="0"/>
            </a:endParaRPr>
          </a:p>
        </p:txBody>
      </p:sp>
      <p:sp>
        <p:nvSpPr>
          <p:cNvPr id="18439" name="TextBox 6"/>
          <p:cNvSpPr txBox="1">
            <a:spLocks noChangeArrowheads="1"/>
          </p:cNvSpPr>
          <p:nvPr/>
        </p:nvSpPr>
        <p:spPr bwMode="auto">
          <a:xfrm>
            <a:off x="6324600" y="3276600"/>
            <a:ext cx="2057400" cy="523875"/>
          </a:xfrm>
          <a:prstGeom prst="rect">
            <a:avLst/>
          </a:prstGeom>
          <a:noFill/>
          <a:ln w="9525">
            <a:noFill/>
            <a:miter lim="800000"/>
            <a:headEnd/>
            <a:tailEnd/>
          </a:ln>
        </p:spPr>
        <p:txBody>
          <a:bodyPr>
            <a:spAutoFit/>
          </a:bodyPr>
          <a:lstStyle/>
          <a:p>
            <a:r>
              <a:rPr lang="en-US" sz="2800" b="1"/>
              <a:t>TSLP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smtClean="0">
                <a:latin typeface="AbcPrint"/>
              </a:rPr>
              <a:t>Plan Framework/ Estructura del Plan</a:t>
            </a:r>
          </a:p>
        </p:txBody>
      </p:sp>
      <p:sp>
        <p:nvSpPr>
          <p:cNvPr id="5125" name="Slide Number Placeholder 2"/>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8E460113-5902-46FF-9AE2-0A405EFAC738}" type="slidenum">
              <a:rPr lang="en-US"/>
              <a:pPr>
                <a:defRPr/>
              </a:pPr>
              <a:t>7</a:t>
            </a:fld>
            <a:endParaRPr lang="en-US"/>
          </a:p>
        </p:txBody>
      </p:sp>
      <p:grpSp>
        <p:nvGrpSpPr>
          <p:cNvPr id="19460" name="Group 2"/>
          <p:cNvGrpSpPr>
            <a:grpSpLocks/>
          </p:cNvGrpSpPr>
          <p:nvPr/>
        </p:nvGrpSpPr>
        <p:grpSpPr bwMode="auto">
          <a:xfrm>
            <a:off x="7350125" y="838200"/>
            <a:ext cx="1495425" cy="1819275"/>
            <a:chOff x="7342187" y="773113"/>
            <a:chExt cx="1495425" cy="1819335"/>
          </a:xfrm>
        </p:grpSpPr>
        <p:pic>
          <p:nvPicPr>
            <p:cNvPr id="19468" name="Picture 8"/>
            <p:cNvPicPr>
              <a:picLocks noChangeAspect="1" noChangeArrowheads="1"/>
            </p:cNvPicPr>
            <p:nvPr/>
          </p:nvPicPr>
          <p:blipFill>
            <a:blip r:embed="rId3" cstate="print"/>
            <a:srcRect/>
            <a:stretch>
              <a:fillRect/>
            </a:stretch>
          </p:blipFill>
          <p:spPr bwMode="auto">
            <a:xfrm>
              <a:off x="7632700" y="773113"/>
              <a:ext cx="914400" cy="1381125"/>
            </a:xfrm>
            <a:prstGeom prst="rect">
              <a:avLst/>
            </a:prstGeom>
            <a:noFill/>
            <a:ln w="3175">
              <a:solidFill>
                <a:schemeClr val="tx1"/>
              </a:solidFill>
              <a:miter lim="800000"/>
              <a:headEnd/>
              <a:tailEnd/>
            </a:ln>
          </p:spPr>
        </p:pic>
        <p:sp>
          <p:nvSpPr>
            <p:cNvPr id="19469" name="TextBox 6"/>
            <p:cNvSpPr txBox="1">
              <a:spLocks noChangeArrowheads="1"/>
            </p:cNvSpPr>
            <p:nvPr/>
          </p:nvSpPr>
          <p:spPr bwMode="auto">
            <a:xfrm>
              <a:off x="7342187" y="2192338"/>
              <a:ext cx="1495425" cy="400110"/>
            </a:xfrm>
            <a:prstGeom prst="rect">
              <a:avLst/>
            </a:prstGeom>
            <a:noFill/>
            <a:ln w="9525">
              <a:noFill/>
              <a:miter lim="800000"/>
              <a:headEnd/>
              <a:tailEnd/>
            </a:ln>
          </p:spPr>
          <p:txBody>
            <a:bodyPr>
              <a:spAutoFit/>
            </a:bodyPr>
            <a:lstStyle/>
            <a:p>
              <a:pPr algn="ctr"/>
              <a:r>
                <a:rPr lang="en-US" sz="2000">
                  <a:solidFill>
                    <a:srgbClr val="FF0000"/>
                  </a:solidFill>
                  <a:latin typeface="Calibri" pitchFamily="34" charset="0"/>
                </a:rPr>
                <a:t>page 2-3</a:t>
              </a:r>
            </a:p>
          </p:txBody>
        </p:sp>
      </p:grpSp>
      <p:sp>
        <p:nvSpPr>
          <p:cNvPr id="8" name="Isosceles Triangle 7"/>
          <p:cNvSpPr/>
          <p:nvPr/>
        </p:nvSpPr>
        <p:spPr>
          <a:xfrm rot="10800000">
            <a:off x="2057400" y="1524000"/>
            <a:ext cx="3733800" cy="32766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5EAD17"/>
              </a:solidFill>
            </a:endParaRPr>
          </a:p>
        </p:txBody>
      </p:sp>
      <p:sp>
        <p:nvSpPr>
          <p:cNvPr id="9" name="Rounded Rectangle 8"/>
          <p:cNvSpPr/>
          <p:nvPr/>
        </p:nvSpPr>
        <p:spPr>
          <a:xfrm>
            <a:off x="2514600" y="1600200"/>
            <a:ext cx="2895600" cy="457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400" b="1" dirty="0"/>
              <a:t>Leadership/</a:t>
            </a:r>
            <a:r>
              <a:rPr lang="en-US" sz="1400" b="1" dirty="0" err="1"/>
              <a:t>Liderazgo</a:t>
            </a:r>
            <a:endParaRPr lang="en-US" sz="1400" b="1" dirty="0"/>
          </a:p>
        </p:txBody>
      </p:sp>
      <p:sp>
        <p:nvSpPr>
          <p:cNvPr id="10" name="Rounded Rectangle 9"/>
          <p:cNvSpPr/>
          <p:nvPr/>
        </p:nvSpPr>
        <p:spPr>
          <a:xfrm>
            <a:off x="2514600" y="2133600"/>
            <a:ext cx="2895600" cy="457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400" b="1" dirty="0"/>
              <a:t>Assessment/</a:t>
            </a:r>
            <a:r>
              <a:rPr lang="en-US" sz="1400" b="1" dirty="0" err="1"/>
              <a:t>Evaluación</a:t>
            </a:r>
            <a:endParaRPr lang="en-US" sz="1400" b="1" dirty="0"/>
          </a:p>
        </p:txBody>
      </p:sp>
      <p:sp>
        <p:nvSpPr>
          <p:cNvPr id="11" name="Rounded Rectangle 10"/>
          <p:cNvSpPr/>
          <p:nvPr/>
        </p:nvSpPr>
        <p:spPr>
          <a:xfrm>
            <a:off x="2514600" y="2667000"/>
            <a:ext cx="2895600" cy="457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defRPr/>
            </a:pPr>
            <a:r>
              <a:rPr lang="en-US" sz="1400" b="1" dirty="0"/>
              <a:t>Standard-based Instruction/ </a:t>
            </a:r>
            <a:r>
              <a:rPr lang="en-US" sz="1400" b="1" dirty="0" err="1"/>
              <a:t>Instrucción</a:t>
            </a:r>
            <a:r>
              <a:rPr lang="en-US" sz="1400" b="1" dirty="0"/>
              <a:t> </a:t>
            </a:r>
            <a:r>
              <a:rPr lang="en-US" sz="1400" b="1" dirty="0" err="1"/>
              <a:t>basada</a:t>
            </a:r>
            <a:r>
              <a:rPr lang="en-US" sz="1400" b="1" dirty="0"/>
              <a:t> en </a:t>
            </a:r>
            <a:r>
              <a:rPr lang="en-US" sz="1400" b="1" dirty="0" err="1"/>
              <a:t>estándares</a:t>
            </a:r>
            <a:endParaRPr lang="en-US" sz="1400" b="1" dirty="0"/>
          </a:p>
        </p:txBody>
      </p:sp>
      <p:sp>
        <p:nvSpPr>
          <p:cNvPr id="12" name="Rounded Rectangle 11"/>
          <p:cNvSpPr/>
          <p:nvPr/>
        </p:nvSpPr>
        <p:spPr>
          <a:xfrm>
            <a:off x="2514600" y="3200400"/>
            <a:ext cx="2895600" cy="457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400" b="1" dirty="0"/>
              <a:t>Effective Instructional Framework/ </a:t>
            </a:r>
            <a:r>
              <a:rPr lang="en-US" sz="1400" b="1" dirty="0" err="1"/>
              <a:t>Estructura</a:t>
            </a:r>
            <a:r>
              <a:rPr lang="en-US" sz="1400" b="1" dirty="0"/>
              <a:t> de </a:t>
            </a:r>
            <a:r>
              <a:rPr lang="en-US" sz="1400" b="1" dirty="0" err="1"/>
              <a:t>Educación</a:t>
            </a:r>
            <a:r>
              <a:rPr lang="en-US" sz="1400" b="1" dirty="0"/>
              <a:t> </a:t>
            </a:r>
            <a:r>
              <a:rPr lang="en-US" sz="1400" b="1" dirty="0" err="1"/>
              <a:t>Efectiva</a:t>
            </a:r>
            <a:endParaRPr lang="en-US" sz="1400" b="1" dirty="0"/>
          </a:p>
        </p:txBody>
      </p:sp>
      <p:sp>
        <p:nvSpPr>
          <p:cNvPr id="13" name="Rounded Rectangle 12"/>
          <p:cNvSpPr/>
          <p:nvPr/>
        </p:nvSpPr>
        <p:spPr>
          <a:xfrm>
            <a:off x="2514600" y="3733800"/>
            <a:ext cx="2895600" cy="457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400" b="1" dirty="0"/>
              <a:t>Reporting and Accountability/ </a:t>
            </a:r>
            <a:r>
              <a:rPr lang="en-US" sz="1400" b="1" dirty="0" err="1"/>
              <a:t>Reporte</a:t>
            </a:r>
            <a:r>
              <a:rPr lang="en-US" sz="1400" b="1" dirty="0"/>
              <a:t> y </a:t>
            </a:r>
            <a:r>
              <a:rPr lang="en-US" sz="1400" b="1" dirty="0" err="1"/>
              <a:t>Responsibilidad</a:t>
            </a:r>
            <a:endParaRPr lang="en-US" sz="1400" b="1" dirty="0"/>
          </a:p>
        </p:txBody>
      </p:sp>
      <p:sp>
        <p:nvSpPr>
          <p:cNvPr id="14" name="Rounded Rectangle 13"/>
          <p:cNvSpPr/>
          <p:nvPr/>
        </p:nvSpPr>
        <p:spPr>
          <a:xfrm>
            <a:off x="2514600" y="4267200"/>
            <a:ext cx="2895600" cy="457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400" b="1" dirty="0"/>
              <a:t>Sustainability/ </a:t>
            </a:r>
            <a:r>
              <a:rPr lang="en-US" sz="1400" b="1" dirty="0" err="1"/>
              <a:t>Sostenimiento</a:t>
            </a:r>
            <a:r>
              <a:rPr lang="en-US"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a:t>Table of Contents</a:t>
            </a:r>
            <a:br>
              <a:rPr lang="en-US" dirty="0"/>
            </a:br>
            <a:r>
              <a:rPr lang="en-US" dirty="0" smtClean="0"/>
              <a:t>Three Age/Grade Levels</a:t>
            </a:r>
            <a:br>
              <a:rPr lang="en-US" dirty="0" smtClean="0"/>
            </a:br>
            <a:endParaRPr lang="en-US" dirty="0" smtClean="0"/>
          </a:p>
        </p:txBody>
      </p:sp>
      <p:pic>
        <p:nvPicPr>
          <p:cNvPr id="24579" name="Picture 2"/>
          <p:cNvPicPr>
            <a:picLocks noGrp="1" noChangeAspect="1" noChangeArrowheads="1"/>
          </p:cNvPicPr>
          <p:nvPr>
            <p:ph idx="1"/>
          </p:nvPr>
        </p:nvPicPr>
        <p:blipFill>
          <a:blip r:embed="rId3" cstate="print"/>
          <a:srcRect/>
          <a:stretch>
            <a:fillRect/>
          </a:stretch>
        </p:blipFill>
        <p:spPr>
          <a:xfrm>
            <a:off x="762000" y="2576513"/>
            <a:ext cx="7807325" cy="2009775"/>
          </a:xfrm>
        </p:spPr>
      </p:pic>
      <p:sp>
        <p:nvSpPr>
          <p:cNvPr id="4101" name="Slide Number Placeholder 2"/>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1FDF5183-6BEE-4103-9D2F-31D52F36899F}" type="slidenum">
              <a:rPr lang="en-US"/>
              <a:pPr>
                <a:defRPr/>
              </a:pPr>
              <a:t>8</a:t>
            </a:fld>
            <a:endParaRPr lang="en-US"/>
          </a:p>
        </p:txBody>
      </p:sp>
      <p:pic>
        <p:nvPicPr>
          <p:cNvPr id="24581" name="Picture 8"/>
          <p:cNvPicPr>
            <a:picLocks noChangeAspect="1" noChangeArrowheads="1"/>
          </p:cNvPicPr>
          <p:nvPr/>
        </p:nvPicPr>
        <p:blipFill>
          <a:blip r:embed="rId4" cstate="print"/>
          <a:srcRect/>
          <a:stretch>
            <a:fillRect/>
          </a:stretch>
        </p:blipFill>
        <p:spPr bwMode="auto">
          <a:xfrm rot="1441830">
            <a:off x="7632700" y="1006475"/>
            <a:ext cx="914400" cy="1381125"/>
          </a:xfrm>
          <a:prstGeom prst="rect">
            <a:avLst/>
          </a:prstGeom>
          <a:noFill/>
          <a:ln w="3175">
            <a:solidFill>
              <a:schemeClr val="tx1"/>
            </a:solidFill>
            <a:miter lim="800000"/>
            <a:headEnd/>
            <a:tailEnd/>
          </a:ln>
        </p:spPr>
      </p:pic>
      <p:sp>
        <p:nvSpPr>
          <p:cNvPr id="24582" name="TextBox 2"/>
          <p:cNvSpPr txBox="1">
            <a:spLocks noChangeArrowheads="1"/>
          </p:cNvSpPr>
          <p:nvPr/>
        </p:nvSpPr>
        <p:spPr bwMode="auto">
          <a:xfrm>
            <a:off x="1447800" y="4267200"/>
            <a:ext cx="1495425" cy="400050"/>
          </a:xfrm>
          <a:prstGeom prst="rect">
            <a:avLst/>
          </a:prstGeom>
          <a:noFill/>
          <a:ln w="9525">
            <a:noFill/>
            <a:miter lim="800000"/>
            <a:headEnd/>
            <a:tailEnd/>
          </a:ln>
        </p:spPr>
        <p:txBody>
          <a:bodyPr>
            <a:spAutoFit/>
          </a:bodyPr>
          <a:lstStyle/>
          <a:p>
            <a:r>
              <a:rPr lang="en-US" sz="2000">
                <a:solidFill>
                  <a:srgbClr val="FF0000"/>
                </a:solidFill>
                <a:latin typeface="Calibri" pitchFamily="34" charset="0"/>
              </a:rPr>
              <a:t>page 5-20</a:t>
            </a:r>
          </a:p>
        </p:txBody>
      </p:sp>
      <p:sp>
        <p:nvSpPr>
          <p:cNvPr id="24583" name="TextBox 7"/>
          <p:cNvSpPr txBox="1">
            <a:spLocks noChangeArrowheads="1"/>
          </p:cNvSpPr>
          <p:nvPr/>
        </p:nvSpPr>
        <p:spPr bwMode="auto">
          <a:xfrm>
            <a:off x="3705225" y="4267200"/>
            <a:ext cx="1495425" cy="400050"/>
          </a:xfrm>
          <a:prstGeom prst="rect">
            <a:avLst/>
          </a:prstGeom>
          <a:noFill/>
          <a:ln w="9525">
            <a:noFill/>
            <a:miter lim="800000"/>
            <a:headEnd/>
            <a:tailEnd/>
          </a:ln>
        </p:spPr>
        <p:txBody>
          <a:bodyPr>
            <a:spAutoFit/>
          </a:bodyPr>
          <a:lstStyle/>
          <a:p>
            <a:r>
              <a:rPr lang="en-US" sz="2000">
                <a:solidFill>
                  <a:srgbClr val="00B050"/>
                </a:solidFill>
                <a:latin typeface="Calibri" pitchFamily="34" charset="0"/>
              </a:rPr>
              <a:t>page 21-38</a:t>
            </a:r>
          </a:p>
        </p:txBody>
      </p:sp>
      <p:sp>
        <p:nvSpPr>
          <p:cNvPr id="24584" name="TextBox 8"/>
          <p:cNvSpPr txBox="1">
            <a:spLocks noChangeArrowheads="1"/>
          </p:cNvSpPr>
          <p:nvPr/>
        </p:nvSpPr>
        <p:spPr bwMode="auto">
          <a:xfrm>
            <a:off x="6019800" y="4267200"/>
            <a:ext cx="1495425" cy="400050"/>
          </a:xfrm>
          <a:prstGeom prst="rect">
            <a:avLst/>
          </a:prstGeom>
          <a:noFill/>
          <a:ln w="9525">
            <a:noFill/>
            <a:miter lim="800000"/>
            <a:headEnd/>
            <a:tailEnd/>
          </a:ln>
        </p:spPr>
        <p:txBody>
          <a:bodyPr>
            <a:spAutoFit/>
          </a:bodyPr>
          <a:lstStyle/>
          <a:p>
            <a:r>
              <a:rPr lang="en-US" sz="2000">
                <a:solidFill>
                  <a:schemeClr val="accent1"/>
                </a:solidFill>
                <a:latin typeface="Calibri" pitchFamily="34" charset="0"/>
              </a:rPr>
              <a:t>page 39-54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09600"/>
            <a:ext cx="8229600" cy="762000"/>
          </a:xfrm>
        </p:spPr>
        <p:txBody>
          <a:bodyPr>
            <a:normAutofit fontScale="90000"/>
          </a:bodyPr>
          <a:lstStyle/>
          <a:p>
            <a:pPr eaLnBrk="1" hangingPunct="1">
              <a:defRPr/>
            </a:pPr>
            <a:r>
              <a:rPr lang="en-US" dirty="0" smtClean="0">
                <a:latin typeface="AbcPrint"/>
              </a:rPr>
              <a:t> Oliveira CBLT/ </a:t>
            </a:r>
            <a:r>
              <a:rPr lang="en-US" dirty="0" err="1" smtClean="0">
                <a:latin typeface="AbcPrint"/>
              </a:rPr>
              <a:t>Comité</a:t>
            </a:r>
            <a:r>
              <a:rPr lang="en-US" dirty="0" smtClean="0">
                <a:latin typeface="AbcPrint"/>
              </a:rPr>
              <a:t> de </a:t>
            </a:r>
            <a:r>
              <a:rPr lang="en-US" dirty="0" err="1" smtClean="0">
                <a:latin typeface="AbcPrint"/>
              </a:rPr>
              <a:t>Liderazgo</a:t>
            </a:r>
            <a:r>
              <a:rPr lang="en-US" dirty="0" smtClean="0">
                <a:latin typeface="AbcPrint"/>
              </a:rPr>
              <a:t> </a:t>
            </a:r>
            <a:r>
              <a:rPr lang="en-US" dirty="0" err="1" smtClean="0">
                <a:latin typeface="AbcPrint"/>
              </a:rPr>
              <a:t>Escolar</a:t>
            </a:r>
            <a:endParaRPr lang="en-US" i="1" dirty="0" smtClean="0">
              <a:latin typeface="AbcPrint"/>
            </a:endParaRPr>
          </a:p>
        </p:txBody>
      </p:sp>
      <p:sp>
        <p:nvSpPr>
          <p:cNvPr id="9233" name="Slide Number Placeholder 3"/>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FD05791D-6B9E-409B-BDDD-F80C3904873D}" type="slidenum">
              <a:rPr lang="en-US"/>
              <a:pPr>
                <a:defRPr/>
              </a:pPr>
              <a:t>9</a:t>
            </a:fld>
            <a:endParaRPr lang="en-US"/>
          </a:p>
        </p:txBody>
      </p:sp>
      <p:sp>
        <p:nvSpPr>
          <p:cNvPr id="6" name="Content Placeholder 5"/>
          <p:cNvSpPr>
            <a:spLocks noGrp="1"/>
          </p:cNvSpPr>
          <p:nvPr>
            <p:ph idx="1"/>
          </p:nvPr>
        </p:nvSpPr>
        <p:spPr>
          <a:xfrm>
            <a:off x="381000" y="1600200"/>
            <a:ext cx="8382000" cy="4495800"/>
          </a:xfrm>
        </p:spPr>
        <p:txBody>
          <a:bodyPr/>
          <a:lstStyle/>
          <a:p>
            <a:pPr algn="ctr">
              <a:buNone/>
            </a:pPr>
            <a:r>
              <a:rPr lang="en-US" i="1" dirty="0" err="1" smtClean="0">
                <a:solidFill>
                  <a:srgbClr val="176DAD"/>
                </a:solidFill>
              </a:rPr>
              <a:t>Responsabilidades</a:t>
            </a:r>
            <a:endParaRPr lang="en-US" i="1" dirty="0" smtClean="0">
              <a:solidFill>
                <a:srgbClr val="176DAD"/>
              </a:solidFill>
            </a:endParaRPr>
          </a:p>
          <a:p>
            <a:r>
              <a:rPr lang="en-US" i="1" dirty="0" err="1" smtClean="0"/>
              <a:t>Brindar</a:t>
            </a:r>
            <a:r>
              <a:rPr lang="en-US" i="1" dirty="0" smtClean="0"/>
              <a:t> </a:t>
            </a:r>
            <a:r>
              <a:rPr lang="en-US" i="1" dirty="0" err="1" smtClean="0"/>
              <a:t>apoyo</a:t>
            </a:r>
            <a:r>
              <a:rPr lang="en-US" i="1" dirty="0" smtClean="0"/>
              <a:t> a la </a:t>
            </a:r>
            <a:r>
              <a:rPr lang="en-US" i="1" dirty="0" err="1" smtClean="0"/>
              <a:t>escuela</a:t>
            </a:r>
            <a:r>
              <a:rPr lang="en-US" i="1" dirty="0" smtClean="0"/>
              <a:t> con la </a:t>
            </a:r>
            <a:r>
              <a:rPr lang="en-US" i="1" dirty="0" err="1" smtClean="0"/>
              <a:t>Iniciativa</a:t>
            </a:r>
            <a:r>
              <a:rPr lang="en-US" i="1" dirty="0" smtClean="0"/>
              <a:t> de </a:t>
            </a:r>
            <a:r>
              <a:rPr lang="en-US" i="1" dirty="0" err="1" smtClean="0"/>
              <a:t>Capacidad</a:t>
            </a:r>
            <a:r>
              <a:rPr lang="en-US" i="1" dirty="0" smtClean="0"/>
              <a:t> de Leer y </a:t>
            </a:r>
            <a:r>
              <a:rPr lang="en-US" i="1" dirty="0" err="1" smtClean="0"/>
              <a:t>Escribir</a:t>
            </a:r>
            <a:r>
              <a:rPr lang="en-US" i="1" dirty="0" smtClean="0"/>
              <a:t> de </a:t>
            </a:r>
            <a:r>
              <a:rPr lang="en-US" i="1" dirty="0" err="1" smtClean="0"/>
              <a:t>Tejas</a:t>
            </a:r>
            <a:endParaRPr lang="en-US" i="1" dirty="0" smtClean="0"/>
          </a:p>
          <a:p>
            <a:r>
              <a:rPr lang="en-US" i="1" dirty="0" err="1" smtClean="0"/>
              <a:t>Assistir</a:t>
            </a:r>
            <a:r>
              <a:rPr lang="en-US" i="1" dirty="0" smtClean="0"/>
              <a:t> con el </a:t>
            </a:r>
            <a:r>
              <a:rPr lang="en-US" i="1" dirty="0" err="1" smtClean="0"/>
              <a:t>monitoreo</a:t>
            </a:r>
            <a:r>
              <a:rPr lang="en-US" i="1" dirty="0" smtClean="0"/>
              <a:t> del </a:t>
            </a:r>
            <a:r>
              <a:rPr lang="en-US" i="1" dirty="0" err="1" smtClean="0"/>
              <a:t>progreso</a:t>
            </a:r>
            <a:r>
              <a:rPr lang="en-US" i="1" dirty="0" smtClean="0"/>
              <a:t> </a:t>
            </a:r>
            <a:r>
              <a:rPr lang="en-US" i="1" dirty="0" err="1" smtClean="0"/>
              <a:t>hacia</a:t>
            </a:r>
            <a:r>
              <a:rPr lang="en-US" i="1" dirty="0" smtClean="0"/>
              <a:t> </a:t>
            </a:r>
            <a:r>
              <a:rPr lang="en-US" i="1" dirty="0" err="1" smtClean="0"/>
              <a:t>las</a:t>
            </a:r>
            <a:r>
              <a:rPr lang="en-US" i="1" dirty="0" smtClean="0"/>
              <a:t> </a:t>
            </a:r>
            <a:r>
              <a:rPr lang="en-US" i="1" dirty="0" err="1" smtClean="0"/>
              <a:t>metas</a:t>
            </a:r>
            <a:r>
              <a:rPr lang="en-US" i="1" dirty="0" smtClean="0"/>
              <a:t> de la </a:t>
            </a:r>
            <a:r>
              <a:rPr lang="en-US" i="1" dirty="0" err="1" smtClean="0"/>
              <a:t>escuela</a:t>
            </a:r>
            <a:r>
              <a:rPr lang="en-US" i="1" dirty="0" smtClean="0"/>
              <a:t>.</a:t>
            </a:r>
          </a:p>
          <a:p>
            <a:r>
              <a:rPr lang="en-US" i="1" dirty="0" err="1" smtClean="0"/>
              <a:t>Establecer</a:t>
            </a:r>
            <a:r>
              <a:rPr lang="en-US" i="1" dirty="0" smtClean="0"/>
              <a:t> un </a:t>
            </a:r>
            <a:r>
              <a:rPr lang="en-US" i="1" dirty="0" err="1" smtClean="0"/>
              <a:t>sistema</a:t>
            </a:r>
            <a:r>
              <a:rPr lang="en-US" i="1" dirty="0" smtClean="0"/>
              <a:t> de </a:t>
            </a:r>
            <a:r>
              <a:rPr lang="en-US" i="1" dirty="0" err="1" smtClean="0"/>
              <a:t>capacitación</a:t>
            </a:r>
            <a:r>
              <a:rPr lang="en-US" i="1" dirty="0" smtClean="0"/>
              <a:t> </a:t>
            </a:r>
            <a:r>
              <a:rPr lang="en-US" i="1" dirty="0" err="1" smtClean="0"/>
              <a:t>profesional</a:t>
            </a:r>
            <a:r>
              <a:rPr lang="en-US" i="1" dirty="0" smtClean="0"/>
              <a:t>, </a:t>
            </a:r>
            <a:r>
              <a:rPr lang="en-US" i="1" dirty="0" err="1" smtClean="0"/>
              <a:t>observación</a:t>
            </a:r>
            <a:r>
              <a:rPr lang="en-US" i="1" dirty="0" smtClean="0"/>
              <a:t> y </a:t>
            </a:r>
            <a:r>
              <a:rPr lang="en-US" i="1" dirty="0" err="1" smtClean="0"/>
              <a:t>opinión</a:t>
            </a:r>
            <a:r>
              <a:rPr lang="en-US" i="1" dirty="0" smtClean="0"/>
              <a:t> </a:t>
            </a:r>
            <a:r>
              <a:rPr lang="en-US" i="1" dirty="0" err="1" smtClean="0"/>
              <a:t>constructiva</a:t>
            </a:r>
            <a:r>
              <a:rPr lang="en-US" i="1" dirty="0" smtClean="0"/>
              <a:t>. </a:t>
            </a:r>
          </a:p>
          <a:p>
            <a:r>
              <a:rPr lang="en-US" i="1" dirty="0" err="1" smtClean="0"/>
              <a:t>Completar</a:t>
            </a:r>
            <a:r>
              <a:rPr lang="en-US" i="1" dirty="0" smtClean="0"/>
              <a:t> el </a:t>
            </a:r>
            <a:r>
              <a:rPr lang="en-US" i="1" dirty="0" err="1" smtClean="0"/>
              <a:t>curso</a:t>
            </a:r>
            <a:r>
              <a:rPr lang="en-US" i="1" dirty="0" smtClean="0"/>
              <a:t> </a:t>
            </a:r>
            <a:r>
              <a:rPr lang="en-US" i="1" dirty="0" err="1" smtClean="0"/>
              <a:t>sobre</a:t>
            </a:r>
            <a:r>
              <a:rPr lang="en-US" i="1" dirty="0" smtClean="0"/>
              <a:t> los </a:t>
            </a:r>
            <a:r>
              <a:rPr lang="en-US" i="1" dirty="0" err="1" smtClean="0"/>
              <a:t>seis</a:t>
            </a:r>
            <a:r>
              <a:rPr lang="en-US" i="1" dirty="0" smtClean="0"/>
              <a:t> </a:t>
            </a:r>
            <a:r>
              <a:rPr lang="en-US" i="1" dirty="0" err="1" smtClean="0"/>
              <a:t>componentes</a:t>
            </a:r>
            <a:r>
              <a:rPr lang="en-US" i="1" dirty="0" smtClean="0"/>
              <a:t> de la </a:t>
            </a:r>
            <a:r>
              <a:rPr lang="en-US" i="1" dirty="0" err="1" smtClean="0"/>
              <a:t>Iniciativa</a:t>
            </a:r>
            <a:r>
              <a:rPr lang="en-US" i="1" dirty="0" smtClean="0"/>
              <a:t> de </a:t>
            </a:r>
            <a:r>
              <a:rPr lang="en-US" i="1" dirty="0" err="1" smtClean="0"/>
              <a:t>Capacidad</a:t>
            </a:r>
            <a:r>
              <a:rPr lang="en-US" i="1" dirty="0" smtClean="0"/>
              <a:t> de leer y </a:t>
            </a:r>
            <a:r>
              <a:rPr lang="en-US" i="1" dirty="0" err="1" smtClean="0"/>
              <a:t>Escribir</a:t>
            </a:r>
            <a:r>
              <a:rPr lang="en-US" i="1" dirty="0" smtClean="0"/>
              <a:t> de </a:t>
            </a:r>
            <a:r>
              <a:rPr lang="en-US" i="1" dirty="0" err="1" smtClean="0"/>
              <a:t>Teja</a:t>
            </a:r>
            <a:r>
              <a:rPr lang="en-US" i="1" dirty="0" smtClean="0"/>
              <a:t> </a:t>
            </a:r>
            <a:r>
              <a:rPr lang="en-US" i="1" dirty="0" err="1" smtClean="0"/>
              <a:t>mediante</a:t>
            </a:r>
            <a:r>
              <a:rPr lang="en-US" i="1" dirty="0" smtClean="0"/>
              <a:t> “Project Share”</a:t>
            </a:r>
          </a:p>
          <a:p>
            <a:r>
              <a:rPr lang="en-US" i="1" dirty="0" err="1" smtClean="0"/>
              <a:t>Evaluar</a:t>
            </a:r>
            <a:r>
              <a:rPr lang="en-US" i="1" dirty="0" smtClean="0"/>
              <a:t>  la </a:t>
            </a:r>
            <a:r>
              <a:rPr lang="en-US" i="1" dirty="0" err="1" smtClean="0"/>
              <a:t>eficacia</a:t>
            </a:r>
            <a:r>
              <a:rPr lang="en-US" i="1" dirty="0" smtClean="0"/>
              <a:t> de los </a:t>
            </a:r>
            <a:r>
              <a:rPr lang="en-US" i="1" dirty="0" err="1" smtClean="0"/>
              <a:t>programas</a:t>
            </a:r>
            <a:r>
              <a:rPr lang="en-US" i="1" dirty="0" smtClean="0"/>
              <a:t> o </a:t>
            </a:r>
            <a:r>
              <a:rPr lang="en-US" i="1" dirty="0" err="1" smtClean="0"/>
              <a:t>estrategias</a:t>
            </a:r>
            <a:r>
              <a:rPr lang="en-US" i="1" dirty="0" smtClean="0"/>
              <a:t> </a:t>
            </a:r>
            <a:r>
              <a:rPr lang="en-US" i="1" dirty="0" err="1" smtClean="0"/>
              <a:t>educativas</a:t>
            </a:r>
            <a:r>
              <a:rPr lang="en-US" i="1" dirty="0" smtClean="0"/>
              <a:t> en los </a:t>
            </a:r>
            <a:r>
              <a:rPr lang="en-US" i="1" dirty="0" err="1" smtClean="0"/>
              <a:t>logros</a:t>
            </a:r>
            <a:r>
              <a:rPr lang="en-US" i="1" dirty="0" smtClean="0"/>
              <a:t> </a:t>
            </a:r>
            <a:r>
              <a:rPr lang="en-US" i="1" dirty="0" err="1" smtClean="0"/>
              <a:t>académicos</a:t>
            </a:r>
            <a:r>
              <a:rPr lang="en-US" i="1" dirty="0" smtClean="0"/>
              <a:t> de los </a:t>
            </a:r>
            <a:r>
              <a:rPr lang="en-US" i="1" dirty="0" err="1" smtClean="0"/>
              <a:t>estudiantes</a:t>
            </a:r>
            <a:r>
              <a:rPr lang="en-US" i="1" dirty="0" smtClean="0"/>
              <a:t>.</a:t>
            </a:r>
          </a:p>
          <a:p>
            <a:r>
              <a:rPr lang="en-US" i="1" dirty="0" err="1" smtClean="0"/>
              <a:t>Crear</a:t>
            </a:r>
            <a:r>
              <a:rPr lang="en-US" i="1" dirty="0" smtClean="0"/>
              <a:t>  un plan </a:t>
            </a:r>
            <a:r>
              <a:rPr lang="en-US" i="1" dirty="0" err="1" smtClean="0"/>
              <a:t>educativo</a:t>
            </a:r>
            <a:r>
              <a:rPr lang="en-US" i="1" dirty="0" smtClean="0"/>
              <a:t> </a:t>
            </a:r>
            <a:r>
              <a:rPr lang="en-US" i="1" dirty="0" err="1" smtClean="0"/>
              <a:t>para</a:t>
            </a:r>
            <a:r>
              <a:rPr lang="en-US" i="1" dirty="0" smtClean="0"/>
              <a:t> </a:t>
            </a:r>
            <a:r>
              <a:rPr lang="en-US" i="1" dirty="0" err="1" smtClean="0"/>
              <a:t>alcanzar</a:t>
            </a:r>
            <a:r>
              <a:rPr lang="en-US" i="1" dirty="0" smtClean="0"/>
              <a:t> </a:t>
            </a:r>
            <a:r>
              <a:rPr lang="en-US" i="1" dirty="0" err="1" smtClean="0"/>
              <a:t>las</a:t>
            </a:r>
            <a:r>
              <a:rPr lang="en-US" i="1" dirty="0" smtClean="0"/>
              <a:t> </a:t>
            </a:r>
            <a:r>
              <a:rPr lang="en-US" i="1" dirty="0" err="1" smtClean="0"/>
              <a:t>metas</a:t>
            </a:r>
            <a:r>
              <a:rPr lang="en-US" i="1" dirty="0" smtClean="0"/>
              <a:t> de la </a:t>
            </a:r>
            <a:r>
              <a:rPr lang="en-US" i="1" dirty="0" err="1" smtClean="0"/>
              <a:t>Iniciativa</a:t>
            </a:r>
            <a:r>
              <a:rPr lang="en-US" i="1" dirty="0" smtClean="0"/>
              <a:t> de </a:t>
            </a:r>
            <a:r>
              <a:rPr lang="en-US" i="1" dirty="0" err="1" smtClean="0"/>
              <a:t>Alfabetización</a:t>
            </a:r>
            <a:r>
              <a:rPr lang="en-US" i="1" dirty="0" smtClean="0"/>
              <a:t> de </a:t>
            </a:r>
            <a:r>
              <a:rPr lang="en-US" i="1" dirty="0" err="1" smtClean="0"/>
              <a:t>Tejas</a:t>
            </a:r>
            <a:r>
              <a:rPr lang="en-US" i="1" dirty="0" smtClean="0"/>
              <a:t>. (Campus DIP)</a:t>
            </a:r>
          </a:p>
          <a:p>
            <a:r>
              <a:rPr lang="en-US" i="1" dirty="0" err="1" smtClean="0"/>
              <a:t>Identificar</a:t>
            </a:r>
            <a:r>
              <a:rPr lang="en-US" i="1" dirty="0" smtClean="0"/>
              <a:t>  </a:t>
            </a:r>
            <a:r>
              <a:rPr lang="en-US" i="1" dirty="0" err="1" smtClean="0"/>
              <a:t>las</a:t>
            </a:r>
            <a:r>
              <a:rPr lang="en-US" i="1" dirty="0" smtClean="0"/>
              <a:t> areas </a:t>
            </a:r>
            <a:r>
              <a:rPr lang="en-US" i="1" dirty="0" err="1" smtClean="0"/>
              <a:t>académicas</a:t>
            </a:r>
            <a:r>
              <a:rPr lang="en-US" i="1" dirty="0" smtClean="0"/>
              <a:t> </a:t>
            </a:r>
            <a:r>
              <a:rPr lang="en-US" i="1" dirty="0" err="1" smtClean="0"/>
              <a:t>que</a:t>
            </a:r>
            <a:r>
              <a:rPr lang="en-US" i="1" dirty="0" smtClean="0"/>
              <a:t> </a:t>
            </a:r>
            <a:r>
              <a:rPr lang="en-US" i="1" dirty="0" err="1" smtClean="0"/>
              <a:t>necesitan</a:t>
            </a:r>
            <a:r>
              <a:rPr lang="en-US" i="1" dirty="0" smtClean="0"/>
              <a:t>  </a:t>
            </a:r>
            <a:r>
              <a:rPr lang="en-US" i="1" dirty="0" err="1" smtClean="0"/>
              <a:t>fortalecerse</a:t>
            </a:r>
            <a:r>
              <a:rPr lang="en-US" i="1"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3669</TotalTime>
  <Words>2481</Words>
  <Application>Microsoft Office PowerPoint</Application>
  <PresentationFormat>On-screen Show (4:3)</PresentationFormat>
  <Paragraphs>263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AbcPrint</vt:lpstr>
      <vt:lpstr>MS PGothic</vt:lpstr>
      <vt:lpstr>Office Theme</vt:lpstr>
      <vt:lpstr>Slide 1</vt:lpstr>
      <vt:lpstr>Metas de la Iniciativa de Capacidad de Leer y Escribir de Tejas</vt:lpstr>
      <vt:lpstr>Slide 3</vt:lpstr>
      <vt:lpstr> </vt:lpstr>
      <vt:lpstr>Slide 5</vt:lpstr>
      <vt:lpstr>Texas State Literacy Plan/  Plan de Iniciativa de Alfabetización del Estado de Tejas</vt:lpstr>
      <vt:lpstr>Plan Framework/ Estructura del Plan</vt:lpstr>
      <vt:lpstr> Table of Contents Three Age/Grade Levels </vt:lpstr>
      <vt:lpstr> Oliveira CBLT/ Comité de Liderazgo Escolar</vt:lpstr>
      <vt:lpstr>Slide 10</vt:lpstr>
      <vt:lpstr>Slide 11</vt:lpstr>
      <vt:lpstr>Slide 12</vt:lpstr>
      <vt:lpstr>Slide 13</vt:lpstr>
      <vt:lpstr>Slide 14</vt:lpstr>
      <vt:lpstr>Professional Development in Project Share</vt:lpstr>
      <vt:lpstr>Slide 16</vt:lpstr>
      <vt:lpstr>Slide 17</vt:lpstr>
      <vt:lpstr>Slide 18</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jgalvan</cp:lastModifiedBy>
  <cp:revision>397</cp:revision>
  <cp:lastPrinted>2012-04-13T18:58:24Z</cp:lastPrinted>
  <dcterms:created xsi:type="dcterms:W3CDTF">2011-10-18T13:49:32Z</dcterms:created>
  <dcterms:modified xsi:type="dcterms:W3CDTF">2013-10-08T18:10:42Z</dcterms:modified>
</cp:coreProperties>
</file>