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handoutMasterIdLst>
    <p:handoutMasterId r:id="rId21"/>
  </p:handoutMasterIdLst>
  <p:sldIdLst>
    <p:sldId id="287" r:id="rId2"/>
    <p:sldId id="318" r:id="rId3"/>
    <p:sldId id="288" r:id="rId4"/>
    <p:sldId id="261" r:id="rId5"/>
    <p:sldId id="420" r:id="rId6"/>
    <p:sldId id="325" r:id="rId7"/>
    <p:sldId id="327" r:id="rId8"/>
    <p:sldId id="326" r:id="rId9"/>
    <p:sldId id="423" r:id="rId10"/>
    <p:sldId id="332" r:id="rId11"/>
    <p:sldId id="336" r:id="rId12"/>
    <p:sldId id="409" r:id="rId13"/>
    <p:sldId id="412" r:id="rId14"/>
    <p:sldId id="342" r:id="rId15"/>
    <p:sldId id="351" r:id="rId16"/>
    <p:sldId id="310" r:id="rId17"/>
    <p:sldId id="421" r:id="rId18"/>
    <p:sldId id="418" r:id="rId19"/>
  </p:sldIdLst>
  <p:sldSz cx="9144000" cy="6858000" type="screen4x3"/>
  <p:notesSz cx="7010400" cy="9296400"/>
  <p:embeddedFontLst>
    <p:embeddedFont>
      <p:font typeface="Calibri" pitchFamily="34" charset="0"/>
      <p:regular r:id="rId22"/>
      <p:bold r:id="rId23"/>
      <p:italic r:id="rId24"/>
      <p:boldItalic r:id="rId25"/>
    </p:embeddedFont>
    <p:embeddedFont>
      <p:font typeface="AbcPrint" charset="0"/>
      <p:regular r:id="rId26"/>
    </p:embeddedFont>
    <p:embeddedFont>
      <p:font typeface="ＭＳ Ｐゴシック" charset="0"/>
      <p:regular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176DAD"/>
    <a:srgbClr val="13588B"/>
    <a:srgbClr val="DA0000"/>
    <a:srgbClr val="0F446B"/>
    <a:srgbClr val="CA2128"/>
    <a:srgbClr val="5EAD17"/>
    <a:srgbClr val="6197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80492" autoAdjust="0"/>
  </p:normalViewPr>
  <p:slideViewPr>
    <p:cSldViewPr>
      <p:cViewPr varScale="1">
        <p:scale>
          <a:sx n="85" d="100"/>
          <a:sy n="85" d="100"/>
        </p:scale>
        <p:origin x="-1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7" d="100"/>
          <a:sy n="77" d="100"/>
        </p:scale>
        <p:origin x="-196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A68FC40-5B28-4DAF-8709-21881931A160}" type="datetimeFigureOut">
              <a:rPr lang="en-US"/>
              <a:pPr>
                <a:defRPr/>
              </a:pPr>
              <a:t>10/8/2013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F9B1943-9A65-4B1A-8088-FF18E05E814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37D18E7-74F4-4D02-A096-E8536C4EEC48}" type="datetimeFigureOut">
              <a:rPr lang="en-US"/>
              <a:pPr>
                <a:defRPr/>
              </a:pPr>
              <a:t>10/8/2013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5F44856-2496-4B8A-946F-7C3EA4D1CBE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53D818-B5D3-428C-918C-AAF6242D14C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a:t>
            </a:r>
            <a:r>
              <a:rPr lang="en-US" smtClean="0"/>
              <a:t>Once a site or school completes the </a:t>
            </a:r>
            <a:r>
              <a:rPr lang="en-US" i="1" smtClean="0"/>
              <a:t>Implementation Inventory </a:t>
            </a:r>
            <a:r>
              <a:rPr lang="en-US" smtClean="0"/>
              <a:t>and determines their level of implementation on the </a:t>
            </a:r>
            <a:r>
              <a:rPr lang="en-US" i="1" smtClean="0"/>
              <a:t>Action Steps</a:t>
            </a:r>
            <a:r>
              <a:rPr lang="en-US" smtClean="0"/>
              <a:t>, an Implementation Map is created.    </a:t>
            </a:r>
          </a:p>
          <a:p>
            <a:pPr eaLnBrk="1" hangingPunct="1">
              <a:spcBef>
                <a:spcPct val="0"/>
              </a:spcBef>
            </a:pPr>
            <a:endParaRPr lang="en-US" smtClean="0"/>
          </a:p>
          <a:p>
            <a:pPr eaLnBrk="1" hangingPunct="1">
              <a:spcBef>
                <a:spcPct val="0"/>
              </a:spcBef>
            </a:pPr>
            <a:r>
              <a:rPr lang="en-US" b="1" smtClean="0"/>
              <a:t>(Click) </a:t>
            </a:r>
            <a:r>
              <a:rPr lang="en-US" smtClean="0"/>
              <a:t>The </a:t>
            </a:r>
            <a:r>
              <a:rPr lang="en-US" i="1" smtClean="0"/>
              <a:t>Implementation Map </a:t>
            </a:r>
            <a:r>
              <a:rPr lang="en-US" smtClean="0"/>
              <a:t>is automatically generated when a campus rates its implementation status on all of the </a:t>
            </a:r>
            <a:r>
              <a:rPr lang="en-US" i="1" smtClean="0"/>
              <a:t>Action Steps </a:t>
            </a:r>
            <a:r>
              <a:rPr lang="en-US" smtClean="0"/>
              <a:t>within a component.  </a:t>
            </a:r>
          </a:p>
          <a:p>
            <a:pPr eaLnBrk="1" hangingPunct="1">
              <a:spcBef>
                <a:spcPct val="0"/>
              </a:spcBef>
            </a:pPr>
            <a:endParaRPr lang="en-US" smtClean="0"/>
          </a:p>
        </p:txBody>
      </p:sp>
      <p:sp>
        <p:nvSpPr>
          <p:cNvPr id="43011"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Leadership Team is immediately linked to a sample template, a resource that directly supports the implementation of the L2 (targeted) </a:t>
            </a:r>
            <a:r>
              <a:rPr lang="en-US" i="1" smtClean="0"/>
              <a:t>Action Step</a:t>
            </a:r>
            <a:r>
              <a:rPr lang="en-US" smtClean="0"/>
              <a:t>.   </a:t>
            </a:r>
          </a:p>
          <a:p>
            <a:pPr eaLnBrk="1" hangingPunct="1">
              <a:spcBef>
                <a:spcPct val="0"/>
              </a:spcBef>
            </a:pPr>
            <a:endParaRPr lang="en-US" smtClean="0"/>
          </a:p>
          <a:p>
            <a:pPr eaLnBrk="1" hangingPunct="1">
              <a:spcBef>
                <a:spcPct val="0"/>
              </a:spcBef>
            </a:pPr>
            <a:r>
              <a:rPr lang="en-US" smtClean="0"/>
              <a:t>There is one more online tool to help Literacy Lines implement the TSLP.</a:t>
            </a:r>
          </a:p>
        </p:txBody>
      </p:sp>
      <p:sp>
        <p:nvSpPr>
          <p:cNvPr id="51203"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09638" eaLnBrk="1" hangingPunct="1">
              <a:spcBef>
                <a:spcPct val="0"/>
              </a:spcBef>
            </a:pPr>
            <a:r>
              <a:rPr lang="en-US" smtClean="0"/>
              <a:t>In this case, a Leadership Team chooses the link for </a:t>
            </a:r>
            <a:r>
              <a:rPr lang="en-US" i="1" smtClean="0"/>
              <a:t>FCRR: Reviewing a Reading Program K-12.  </a:t>
            </a:r>
          </a:p>
          <a:p>
            <a:pPr defTabSz="909638" eaLnBrk="1" hangingPunct="1">
              <a:spcBef>
                <a:spcPct val="0"/>
              </a:spcBef>
            </a:pPr>
            <a:endParaRPr lang="en-US" smtClean="0"/>
          </a:p>
        </p:txBody>
      </p:sp>
      <p:sp>
        <p:nvSpPr>
          <p:cNvPr id="56324"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800" smtClean="0"/>
              <a:t>As a campus Leadership Team-- completes each module of the Implementation Inventory, a summary is archived-- and placed in—</a:t>
            </a:r>
          </a:p>
          <a:p>
            <a:pPr eaLnBrk="1" hangingPunct="1">
              <a:lnSpc>
                <a:spcPct val="80000"/>
              </a:lnSpc>
            </a:pPr>
            <a:endParaRPr lang="en-US" sz="800" smtClean="0"/>
          </a:p>
          <a:p>
            <a:pPr eaLnBrk="1" hangingPunct="1">
              <a:lnSpc>
                <a:spcPct val="80000"/>
              </a:lnSpc>
            </a:pPr>
            <a:r>
              <a:rPr lang="en-US" sz="800" b="1" smtClean="0"/>
              <a:t>(CLICK) </a:t>
            </a:r>
            <a:r>
              <a:rPr lang="en-US" sz="800" smtClean="0"/>
              <a:t>An</a:t>
            </a:r>
            <a:r>
              <a:rPr lang="en-US" sz="800" b="1" smtClean="0"/>
              <a:t> </a:t>
            </a:r>
            <a:r>
              <a:rPr lang="en-US" sz="800" smtClean="0"/>
              <a:t>Implementation Atlas.  The Atlas is in development and we just received this screen shot.  We wanted you to be the first to learn about it.  Let’s take a closer look.  </a:t>
            </a:r>
          </a:p>
          <a:p>
            <a:pPr eaLnBrk="1" hangingPunct="1">
              <a:lnSpc>
                <a:spcPct val="80000"/>
              </a:lnSpc>
            </a:pPr>
            <a:r>
              <a:rPr lang="en-US" sz="800" smtClean="0"/>
              <a:t> </a:t>
            </a:r>
          </a:p>
          <a:p>
            <a:pPr eaLnBrk="1" hangingPunct="1">
              <a:lnSpc>
                <a:spcPct val="80000"/>
              </a:lnSpc>
            </a:pPr>
            <a:r>
              <a:rPr lang="en-US" sz="800" b="1" smtClean="0"/>
              <a:t>(CLICK CLICK)  </a:t>
            </a:r>
            <a:r>
              <a:rPr lang="en-US" sz="800" smtClean="0"/>
              <a:t>All six components or modules of the Inventory are represented and  color coded—note the LASERS framework on the left.  </a:t>
            </a:r>
          </a:p>
          <a:p>
            <a:pPr eaLnBrk="1" hangingPunct="1">
              <a:lnSpc>
                <a:spcPct val="80000"/>
              </a:lnSpc>
            </a:pPr>
            <a:endParaRPr lang="en-US" sz="800" b="1" smtClean="0"/>
          </a:p>
          <a:p>
            <a:pPr eaLnBrk="1" hangingPunct="1">
              <a:lnSpc>
                <a:spcPct val="80000"/>
              </a:lnSpc>
            </a:pPr>
            <a:r>
              <a:rPr lang="en-US" sz="800" b="1" smtClean="0"/>
              <a:t>(CLICK CLICK) </a:t>
            </a:r>
            <a:r>
              <a:rPr lang="en-US" sz="800" smtClean="0"/>
              <a:t>Now notice the ABCD—representing our Implementation Ratings.  The Action Steps are sorted according to the way each campus Leadership Team rated its campus.</a:t>
            </a:r>
          </a:p>
          <a:p>
            <a:pPr eaLnBrk="1" hangingPunct="1">
              <a:lnSpc>
                <a:spcPct val="80000"/>
              </a:lnSpc>
              <a:buFontTx/>
              <a:buAutoNum type="alphaUcPeriod"/>
            </a:pPr>
            <a:r>
              <a:rPr lang="en-US" sz="800" smtClean="0"/>
              <a:t>Planning, B. Initial,  C. Full Implementation and D. Reflective Sustainability.</a:t>
            </a:r>
          </a:p>
          <a:p>
            <a:pPr eaLnBrk="1" hangingPunct="1">
              <a:lnSpc>
                <a:spcPct val="80000"/>
              </a:lnSpc>
              <a:buFontTx/>
              <a:buAutoNum type="alphaUcPeriod"/>
            </a:pPr>
            <a:endParaRPr lang="en-US" sz="800" smtClean="0"/>
          </a:p>
          <a:p>
            <a:pPr eaLnBrk="1" hangingPunct="1">
              <a:lnSpc>
                <a:spcPct val="80000"/>
              </a:lnSpc>
            </a:pPr>
            <a:r>
              <a:rPr lang="en-US" sz="800" smtClean="0"/>
              <a:t>Study the table for a minute (PAUSE)—at a glance, </a:t>
            </a:r>
            <a:r>
              <a:rPr lang="en-US" sz="800" b="1" smtClean="0"/>
              <a:t>(CLICK CLICK) </a:t>
            </a:r>
            <a:r>
              <a:rPr lang="en-US" sz="800" smtClean="0"/>
              <a:t>you can  SEE that most Assessment Action Steps are at Reflective Sustainability—meaning this campus believes-----they are implementing critical Assessment Actions well—I’m curious about Action Step A6 in the Initial Planning Stage—this may indicate a need for further action OR it may indicate that this is an Action Step the LT has decided not to implement at this time--you can look later in your TSLP booklet to find out what A6 is!</a:t>
            </a:r>
          </a:p>
          <a:p>
            <a:pPr eaLnBrk="1" hangingPunct="1">
              <a:lnSpc>
                <a:spcPct val="80000"/>
              </a:lnSpc>
            </a:pPr>
            <a:endParaRPr lang="en-US" sz="800" smtClean="0"/>
          </a:p>
          <a:p>
            <a:pPr eaLnBrk="1" hangingPunct="1">
              <a:lnSpc>
                <a:spcPct val="80000"/>
              </a:lnSpc>
            </a:pPr>
            <a:r>
              <a:rPr lang="en-US" sz="800" b="1" smtClean="0"/>
              <a:t>(CLICK CLICK) </a:t>
            </a:r>
            <a:r>
              <a:rPr lang="en-US" sz="800" smtClean="0"/>
              <a:t>We can also </a:t>
            </a:r>
            <a:r>
              <a:rPr lang="en-US" sz="800" u="sng" smtClean="0"/>
              <a:t>immediately</a:t>
            </a:r>
            <a:r>
              <a:rPr lang="en-US" sz="800" smtClean="0"/>
              <a:t> see  that we are in the Planning stage with many of our Reporting and Accountability Action Steps.  PAUSE</a:t>
            </a:r>
          </a:p>
          <a:p>
            <a:pPr eaLnBrk="1" hangingPunct="1">
              <a:lnSpc>
                <a:spcPct val="80000"/>
              </a:lnSpc>
            </a:pPr>
            <a:endParaRPr lang="en-US" sz="800" smtClean="0"/>
          </a:p>
          <a:p>
            <a:pPr eaLnBrk="1" hangingPunct="1">
              <a:lnSpc>
                <a:spcPct val="80000"/>
              </a:lnSpc>
            </a:pPr>
            <a:r>
              <a:rPr lang="en-US" sz="800" b="1" smtClean="0"/>
              <a:t>(CLICK CLICK) </a:t>
            </a:r>
            <a:r>
              <a:rPr lang="en-US" sz="800" smtClean="0"/>
              <a:t>The Inventory Atlas also records which Action Steps have not yet been Completed. </a:t>
            </a:r>
          </a:p>
          <a:p>
            <a:pPr eaLnBrk="1" hangingPunct="1">
              <a:lnSpc>
                <a:spcPct val="80000"/>
              </a:lnSpc>
            </a:pPr>
            <a:endParaRPr lang="en-US" sz="800" smtClean="0"/>
          </a:p>
          <a:p>
            <a:pPr eaLnBrk="1" hangingPunct="1">
              <a:lnSpc>
                <a:spcPct val="80000"/>
              </a:lnSpc>
            </a:pPr>
            <a:r>
              <a:rPr lang="en-US" sz="800" smtClean="0"/>
              <a:t>A variety of reports can be generated from the Implementation Atlas.  </a:t>
            </a:r>
          </a:p>
          <a:p>
            <a:pPr eaLnBrk="1" hangingPunct="1">
              <a:lnSpc>
                <a:spcPct val="80000"/>
              </a:lnSpc>
            </a:pPr>
            <a:endParaRPr lang="en-US" sz="800" smtClean="0"/>
          </a:p>
          <a:p>
            <a:pPr eaLnBrk="1" hangingPunct="1">
              <a:lnSpc>
                <a:spcPct val="80000"/>
              </a:lnSpc>
            </a:pPr>
            <a:r>
              <a:rPr lang="en-US" sz="800" smtClean="0"/>
              <a:t>This Atlas provides another piece of the data puzzle.  Individualized, customized data allows </a:t>
            </a:r>
            <a:r>
              <a:rPr lang="en-US" sz="800" u="sng" smtClean="0"/>
              <a:t>each campus </a:t>
            </a:r>
            <a:r>
              <a:rPr lang="en-US" sz="800" smtClean="0"/>
              <a:t>to tailor the creation of its comprehensive literacy plan.  When combined with our achievement data, the Atlas provides valuable information about each LASERS component---about staffing needs, areas of strength, and areas for targeted PD.   We are really excited about the development of the Atlas and we can’t wait for you to start using it and letting us know all the possibilities it represents.  </a:t>
            </a:r>
          </a:p>
        </p:txBody>
      </p:sp>
      <p:sp>
        <p:nvSpPr>
          <p:cNvPr id="4" name="Slide Number Placeholder 3"/>
          <p:cNvSpPr>
            <a:spLocks noGrp="1"/>
          </p:cNvSpPr>
          <p:nvPr>
            <p:ph type="sldNum" sz="quarter" idx="5"/>
          </p:nvPr>
        </p:nvSpPr>
        <p:spPr/>
        <p:txBody>
          <a:bodyPr/>
          <a:lstStyle/>
          <a:p>
            <a:pPr>
              <a:defRPr/>
            </a:pPr>
            <a:fld id="{7D064B72-789A-45B1-AB00-0CB004A7876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a:t>
            </a:r>
            <a:r>
              <a:rPr lang="en-US" smtClean="0"/>
              <a:t> The third tool to assist with the implementation of the TSLP is an online course.  Members of the TLI Leadership team at each site or campus will be the first participants in a new Project Share™ course focused on the TSLP.  The TSLP Online Course is designed to help each site/campus and each Literacy Line understand, use, and progress through the </a:t>
            </a:r>
            <a:r>
              <a:rPr lang="en-US" i="1" smtClean="0"/>
              <a:t>Action Steps </a:t>
            </a:r>
            <a:r>
              <a:rPr lang="en-US" smtClean="0"/>
              <a:t>in the TSLP.  </a:t>
            </a:r>
          </a:p>
          <a:p>
            <a:pPr eaLnBrk="1" hangingPunct="1">
              <a:spcBef>
                <a:spcPct val="0"/>
              </a:spcBef>
            </a:pPr>
            <a:endParaRPr lang="en-US" smtClean="0"/>
          </a:p>
          <a:p>
            <a:pPr eaLnBrk="1" hangingPunct="1">
              <a:spcBef>
                <a:spcPct val="0"/>
              </a:spcBef>
            </a:pPr>
            <a:r>
              <a:rPr lang="en-US" smtClean="0"/>
              <a:t>On each campus, only the members of the TLI Leadership team will need to participate in the online course.  Their work in the course will help to inform the work the whole school community does to implement the TSLP.</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
        <p:nvSpPr>
          <p:cNvPr id="53251"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what will it mean to participate actively in Project Share™?</a:t>
            </a:r>
          </a:p>
          <a:p>
            <a:pPr eaLnBrk="1" hangingPunct="1">
              <a:spcBef>
                <a:spcPct val="0"/>
              </a:spcBef>
            </a:pPr>
            <a:endParaRPr lang="en-US" smtClean="0"/>
          </a:p>
          <a:p>
            <a:pPr eaLnBrk="1" hangingPunct="1">
              <a:spcBef>
                <a:spcPct val="0"/>
              </a:spcBef>
            </a:pPr>
            <a:r>
              <a:rPr lang="en-US" smtClean="0"/>
              <a:t>For the Texas Literacy Initiative, participation in Project Share will include 4 main activities:</a:t>
            </a:r>
          </a:p>
          <a:p>
            <a:pPr eaLnBrk="1" hangingPunct="1">
              <a:spcBef>
                <a:spcPct val="0"/>
              </a:spcBef>
            </a:pPr>
            <a:endParaRPr lang="en-US" smtClean="0"/>
          </a:p>
          <a:p>
            <a:pPr eaLnBrk="1" hangingPunct="1">
              <a:spcBef>
                <a:spcPct val="0"/>
              </a:spcBef>
              <a:buFontTx/>
              <a:buAutoNum type="arabicPeriod"/>
            </a:pPr>
            <a:r>
              <a:rPr lang="en-US" smtClean="0"/>
              <a:t>Creating a comprehensive literacy program as a result of working in the TSLP online course</a:t>
            </a:r>
          </a:p>
          <a:p>
            <a:pPr eaLnBrk="1" hangingPunct="1">
              <a:spcBef>
                <a:spcPct val="0"/>
              </a:spcBef>
              <a:buFontTx/>
              <a:buAutoNum type="arabicPeriod"/>
            </a:pPr>
            <a:r>
              <a:rPr lang="en-US" smtClean="0"/>
              <a:t>Collaborating with colleagues within the Literacy Line</a:t>
            </a:r>
          </a:p>
          <a:p>
            <a:pPr eaLnBrk="1" hangingPunct="1">
              <a:spcBef>
                <a:spcPct val="0"/>
              </a:spcBef>
              <a:buFontTx/>
              <a:buAutoNum type="arabicPeriod"/>
            </a:pPr>
            <a:r>
              <a:rPr lang="en-US" smtClean="0"/>
              <a:t>Connecting within a Literacy Line by building an online professional learning community, where members will meet to learn, discuss, examine student data and practices, develop goals to provide the learning necessary to reach those goals, create plans for implementation across all ages in the literacy line, and monitor those plans for effectiveness</a:t>
            </a:r>
          </a:p>
          <a:p>
            <a:pPr eaLnBrk="1" hangingPunct="1">
              <a:spcBef>
                <a:spcPct val="0"/>
              </a:spcBef>
              <a:buFontTx/>
              <a:buAutoNum type="arabicPeriod"/>
            </a:pPr>
            <a:r>
              <a:rPr lang="en-US" smtClean="0"/>
              <a:t>Communicating between the State Leadership Team and the grantees in a grant-wide Professional Learning Community where announcements and general information can be shared across Literacy Lines.</a:t>
            </a:r>
          </a:p>
          <a:p>
            <a:pPr eaLnBrk="1" hangingPunct="1">
              <a:spcBef>
                <a:spcPct val="0"/>
              </a:spcBef>
            </a:pPr>
            <a:endParaRPr lang="en-US" smtClean="0"/>
          </a:p>
          <a:p>
            <a:pPr eaLnBrk="1" hangingPunct="1">
              <a:spcBef>
                <a:spcPct val="0"/>
              </a:spcBef>
            </a:pPr>
            <a:r>
              <a:rPr lang="en-US" smtClean="0"/>
              <a:t>Anyone who hasn’t signed-up for Project Share™ yet is encouraged to sign-up!</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98AA92-A81F-47E9-9470-4B88CA15D2C4}" type="slidenum">
              <a:rPr lang="en-US" smtClean="0">
                <a:latin typeface="Arial" charset="0"/>
              </a:rPr>
              <a:pPr fontAlgn="base">
                <a:spcBef>
                  <a:spcPct val="0"/>
                </a:spcBef>
                <a:spcAft>
                  <a:spcPct val="0"/>
                </a:spcAft>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Most of the information that sites and schools will need to support their work with the TSLP will be housed in Project Share™. However, the TEA website will also be a great resource. There is a page on the TEA website dedicated specifically to the Texas Literacy initiative. </a:t>
            </a:r>
          </a:p>
          <a:p>
            <a:pPr eaLnBrk="1" hangingPunct="1">
              <a:spcBef>
                <a:spcPct val="0"/>
              </a:spcBef>
            </a:pPr>
            <a:endParaRPr lang="en-US" smtClean="0"/>
          </a:p>
          <a:p>
            <a:pPr eaLnBrk="1" hangingPunct="1">
              <a:spcBef>
                <a:spcPct val="0"/>
              </a:spcBef>
            </a:pPr>
            <a:r>
              <a:rPr lang="en-US" smtClean="0"/>
              <a:t>BISD will have their own link to this resource under C &amp; I web site for TLI Grant.</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AE52D-A8B5-4610-ABF9-2FF96F1ACC7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objective of the online course and indeed all the professional development, technical assistance, and support from the State Leadership Team is to achieve the goals of the Texas Leadership Initiative.  We know that Project Share may be new to many of you.  We’re with you. We’ll be your partners every step of the way.</a:t>
            </a:r>
          </a:p>
          <a:p>
            <a:pPr eaLnBrk="1" hangingPunct="1"/>
            <a:endParaRPr lang="en-US" dirty="0" smtClean="0"/>
          </a:p>
          <a:p>
            <a:pPr eaLnBrk="1" hangingPunct="1"/>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024C01-A010-4931-BD6A-2180924DD977}" type="slidenum">
              <a:rPr lang="en-US" smtClean="0">
                <a:latin typeface="Arial" charset="0"/>
                <a:ea typeface="MS PGothic" charset="-128"/>
              </a:rPr>
              <a:pPr fontAlgn="base">
                <a:spcBef>
                  <a:spcPct val="0"/>
                </a:spcBef>
                <a:spcAft>
                  <a:spcPct val="0"/>
                </a:spcAft>
              </a:pPr>
              <a:t>18</a:t>
            </a:fld>
            <a:endParaRPr lang="en-US" smtClean="0">
              <a:latin typeface="Arial" charset="0"/>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SLIDE.</a:t>
            </a:r>
          </a:p>
          <a:p>
            <a:pPr eaLnBrk="1" hangingPunct="1">
              <a:spcBef>
                <a:spcPct val="0"/>
              </a:spcBef>
            </a:pPr>
            <a:endParaRPr lang="en-US" smtClean="0"/>
          </a:p>
          <a:p>
            <a:pPr eaLnBrk="1" hangingPunct="1">
              <a:spcBef>
                <a:spcPct val="0"/>
              </a:spcBef>
            </a:pPr>
            <a:r>
              <a:rPr lang="en-US" smtClean="0"/>
              <a:t>ALL the Texas Literacy Initiative goals mention the words “increase” and “improve.”  The state will work with leaders in the funded Literacy Lines to determine expectations for what “increase” means, and what benchmarks will be set along the way. </a:t>
            </a:r>
          </a:p>
          <a:p>
            <a:pPr eaLnBrk="1" hangingPunct="1">
              <a:spcBef>
                <a:spcPct val="0"/>
              </a:spcBef>
            </a:pPr>
            <a:endParaRPr lang="en-US" smtClean="0"/>
          </a:p>
          <a:p>
            <a:pPr eaLnBrk="1" hangingPunct="1">
              <a:spcBef>
                <a:spcPct val="0"/>
              </a:spcBef>
            </a:pPr>
            <a:r>
              <a:rPr lang="en-US" smtClean="0"/>
              <a:t>Future funding for each Literacy Line depends on achieving literacy success, and future funding for Texas depends on the collective success of all the Literacy Lines. </a:t>
            </a:r>
          </a:p>
          <a:p>
            <a:pPr eaLnBrk="1" hangingPunct="1">
              <a:spcBef>
                <a:spcPct val="0"/>
              </a:spcBef>
            </a:pPr>
            <a:endParaRPr lang="en-US" smtClean="0"/>
          </a:p>
          <a:p>
            <a:pPr eaLnBrk="1" hangingPunct="1">
              <a:spcBef>
                <a:spcPct val="0"/>
              </a:spcBef>
            </a:pPr>
            <a:r>
              <a:rPr lang="en-US" smtClean="0"/>
              <a:t>The TLI goals help to clarify what Texas wants to achieve through the grant.  We’ll now turn our attention to how we will accomplish the work of the Texas Literacy Initiative.</a:t>
            </a:r>
          </a:p>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EC189-95E9-4196-A03E-E0F8260F951F}"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our current status.</a:t>
            </a:r>
          </a:p>
          <a:p>
            <a:pPr eaLnBrk="1" hangingPunct="1">
              <a:spcBef>
                <a:spcPct val="0"/>
              </a:spcBef>
            </a:pPr>
            <a:endParaRPr lang="en-US" smtClean="0"/>
          </a:p>
          <a:p>
            <a:pPr eaLnBrk="1" hangingPunct="1">
              <a:spcBef>
                <a:spcPct val="0"/>
              </a:spcBef>
            </a:pPr>
            <a:r>
              <a:rPr lang="en-US" smtClean="0"/>
              <a:t>Texas awarded 30 grants.  The 30 funded Literacy Lines range in size.  The smallest Literacy Line serves 421 students, and the largest serves 49,625 students.</a:t>
            </a:r>
          </a:p>
          <a:p>
            <a:pPr eaLnBrk="1" hangingPunct="1">
              <a:spcBef>
                <a:spcPct val="0"/>
              </a:spcBef>
            </a:pPr>
            <a:endParaRPr lang="en-US" smtClean="0"/>
          </a:p>
          <a:p>
            <a:pPr eaLnBrk="1" hangingPunct="1">
              <a:spcBef>
                <a:spcPct val="0"/>
              </a:spcBef>
            </a:pPr>
            <a:r>
              <a:rPr lang="en-US" smtClean="0"/>
              <a:t>Across the 30 funded Literacy Lines, there are about 121 ECE providers, about 259 elementary schools, and about 120 middle and high schools.</a:t>
            </a:r>
          </a:p>
          <a:p>
            <a:pPr eaLnBrk="1" hangingPunct="1">
              <a:spcBef>
                <a:spcPct val="0"/>
              </a:spcBef>
            </a:pPr>
            <a:endParaRPr lang="en-US" smtClean="0"/>
          </a:p>
          <a:p>
            <a:pPr eaLnBrk="1" hangingPunct="1">
              <a:spcBef>
                <a:spcPct val="0"/>
              </a:spcBef>
            </a:pPr>
            <a:r>
              <a:rPr lang="en-US" smtClean="0"/>
              <a:t>In total, these Literacy Lines support more than 221,248 students!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D86BE-B18D-45B7-ABFB-75658C4EFA6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graphic represents the TLI Support Structure. </a:t>
            </a:r>
          </a:p>
          <a:p>
            <a:pPr eaLnBrk="1" hangingPunct="1">
              <a:spcBef>
                <a:spcPct val="0"/>
              </a:spcBef>
            </a:pPr>
            <a:endParaRPr lang="en-US" smtClean="0"/>
          </a:p>
          <a:p>
            <a:pPr eaLnBrk="1" hangingPunct="1">
              <a:spcBef>
                <a:spcPct val="0"/>
              </a:spcBef>
            </a:pPr>
            <a:r>
              <a:rPr lang="en-US" smtClean="0"/>
              <a:t>The bottom box represents our Literacy Line.</a:t>
            </a:r>
          </a:p>
          <a:p>
            <a:pPr eaLnBrk="1" hangingPunct="1">
              <a:spcBef>
                <a:spcPct val="0"/>
              </a:spcBef>
            </a:pPr>
            <a:endParaRPr lang="en-US" smtClean="0"/>
          </a:p>
          <a:p>
            <a:pPr eaLnBrk="1" hangingPunct="1">
              <a:spcBef>
                <a:spcPct val="0"/>
              </a:spcBef>
            </a:pPr>
            <a:r>
              <a:rPr lang="en-US" smtClean="0"/>
              <a:t>Within every Literacy Line, there are educators from Early Childhood Education, the Elementary level, the Middle/Intermediate level, and </a:t>
            </a:r>
          </a:p>
          <a:p>
            <a:pPr eaLnBrk="1" hangingPunct="1">
              <a:spcBef>
                <a:spcPct val="0"/>
              </a:spcBef>
            </a:pPr>
            <a:r>
              <a:rPr lang="en-US" smtClean="0"/>
              <a:t>High School level. </a:t>
            </a:r>
          </a:p>
          <a:p>
            <a:pPr eaLnBrk="1" hangingPunct="1">
              <a:spcBef>
                <a:spcPct val="0"/>
              </a:spcBef>
            </a:pPr>
            <a:endParaRPr lang="en-US" smtClean="0"/>
          </a:p>
          <a:p>
            <a:pPr eaLnBrk="1" hangingPunct="1">
              <a:spcBef>
                <a:spcPct val="0"/>
              </a:spcBef>
            </a:pPr>
            <a:r>
              <a:rPr lang="en-US" smtClean="0"/>
              <a:t>The focus of the middle box is the LOCAL Line of Support for our Literacy Line. For each Literacy Line there is a Grant Implementation Team that leads the initiative at the district level. This leadership team includes ECE Directors and leaders, school superintendents and leaders, literacy line leaders from the campus level, and a Project Manager for the district.  The site or campus based leadership teams are also part of this support structure. </a:t>
            </a:r>
          </a:p>
          <a:p>
            <a:pPr eaLnBrk="1" hangingPunct="1">
              <a:spcBef>
                <a:spcPct val="0"/>
              </a:spcBef>
            </a:pPr>
            <a:endParaRPr lang="en-US" smtClean="0"/>
          </a:p>
          <a:p>
            <a:pPr eaLnBrk="1" hangingPunct="1">
              <a:spcBef>
                <a:spcPct val="0"/>
              </a:spcBef>
            </a:pPr>
            <a:r>
              <a:rPr lang="en-US" smtClean="0"/>
              <a:t>The top box represents TEA and the Statewide Leadership Support. Statewide Leadership support includes members from TEA, ESCs, the Institute for Public Schools, UT Health, and the Vaughn Gross Center for Reading and Language Arts.</a:t>
            </a:r>
          </a:p>
          <a:p>
            <a:pPr eaLnBrk="1" hangingPunct="1">
              <a:spcBef>
                <a:spcPct val="0"/>
              </a:spcBef>
            </a:pPr>
            <a:endParaRPr lang="en-US" smtClean="0"/>
          </a:p>
          <a:p>
            <a:pPr eaLnBrk="1" hangingPunct="1">
              <a:spcBef>
                <a:spcPct val="0"/>
              </a:spcBef>
            </a:pPr>
            <a:r>
              <a:rPr lang="en-US" smtClean="0"/>
              <a:t>To help us all focus on the work we need to achieve through the Texas Literacy initiative, we have identified five main, overarching goals which we will look at next.</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53EF0-0DB4-4C92-9545-C86AA4085FD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chart will be updated based on BISD zoning and possible shifts in the clusters.  New chart for the year will be sent out in September.</a:t>
            </a:r>
          </a:p>
        </p:txBody>
      </p:sp>
      <p:sp>
        <p:nvSpPr>
          <p:cNvPr id="4" name="Slide Number Placeholder 3"/>
          <p:cNvSpPr>
            <a:spLocks noGrp="1"/>
          </p:cNvSpPr>
          <p:nvPr>
            <p:ph type="sldNum" sz="quarter" idx="5"/>
          </p:nvPr>
        </p:nvSpPr>
        <p:spPr/>
        <p:txBody>
          <a:bodyPr/>
          <a:lstStyle/>
          <a:p>
            <a:pPr>
              <a:defRPr/>
            </a:pPr>
            <a:fld id="{7D592A6E-5897-4B50-BA52-F6A00792CF1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TLI grantees will work to accomplish the five grant goals through the implementation of the TSLP and the development of a comprehensive literacy plan.  The TSLP booklet can be downloaded from the web address on the slide.  </a:t>
            </a:r>
          </a:p>
          <a:p>
            <a:pPr eaLnBrk="1" hangingPunct="1">
              <a:spcBef>
                <a:spcPct val="0"/>
              </a:spcBef>
            </a:pPr>
            <a:r>
              <a:rPr lang="en-US" smtClean="0"/>
              <a:t> </a:t>
            </a:r>
          </a:p>
        </p:txBody>
      </p:sp>
      <p:sp>
        <p:nvSpPr>
          <p:cNvPr id="32771"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LASERS framework contains six essential components:  Leadership, Assessment, Standards-based Instruction, Effective Instructional Framework (RtI), Reporting and Accountability, and Sustainability.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4819"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For each LASERS component, the TSLP identifies key action steps for ECE sites and K-12 campuses.</a:t>
            </a:r>
            <a:endParaRPr lang="en-US"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r>
              <a:rPr lang="en-US" i="1" dirty="0" smtClean="0"/>
              <a:t>Action </a:t>
            </a:r>
            <a:r>
              <a:rPr lang="en-US" i="1" dirty="0"/>
              <a:t>Steps </a:t>
            </a:r>
            <a:r>
              <a:rPr lang="en-US" dirty="0"/>
              <a:t>have been </a:t>
            </a:r>
            <a:r>
              <a:rPr lang="en-US" dirty="0" smtClean="0"/>
              <a:t>created for and are organized by the three age/grade levels:</a:t>
            </a:r>
            <a:r>
              <a:rPr lang="en-US" dirty="0"/>
              <a:t> </a:t>
            </a:r>
            <a:r>
              <a:rPr lang="en-US" dirty="0" smtClean="0"/>
              <a:t>Age </a:t>
            </a:r>
            <a:r>
              <a:rPr lang="en-US" dirty="0"/>
              <a:t>0 to School </a:t>
            </a:r>
            <a:r>
              <a:rPr lang="en-US" dirty="0" smtClean="0"/>
              <a:t>Entry, Kindergarten </a:t>
            </a:r>
            <a:r>
              <a:rPr lang="en-US" dirty="0"/>
              <a:t>to Grade 5, </a:t>
            </a:r>
            <a:r>
              <a:rPr lang="en-US" dirty="0" smtClean="0"/>
              <a:t>and</a:t>
            </a:r>
            <a:r>
              <a:rPr lang="en-US" sz="800" dirty="0"/>
              <a:t> </a:t>
            </a:r>
            <a:r>
              <a:rPr lang="en-US" dirty="0" smtClean="0"/>
              <a:t>Grade </a:t>
            </a:r>
            <a:r>
              <a:rPr lang="en-US" dirty="0"/>
              <a:t>6 to Grade </a:t>
            </a:r>
            <a:r>
              <a:rPr lang="en-US" dirty="0" smtClean="0"/>
              <a:t>12. </a:t>
            </a:r>
          </a:p>
          <a:p>
            <a:pPr marL="174698" indent="-174698" eaLnBrk="1" fontAlgn="auto" hangingPunct="1">
              <a:spcBef>
                <a:spcPts val="0"/>
              </a:spcBef>
              <a:spcAft>
                <a:spcPts val="0"/>
              </a:spcAft>
              <a:defRPr/>
            </a:pPr>
            <a:endParaRPr lang="en-US" dirty="0" smtClean="0"/>
          </a:p>
          <a:p>
            <a:pPr marL="174698" indent="-174698" eaLnBrk="1" fontAlgn="auto" hangingPunct="1">
              <a:spcBef>
                <a:spcPts val="0"/>
              </a:spcBef>
              <a:spcAft>
                <a:spcPts val="0"/>
              </a:spcAft>
              <a:defRPr/>
            </a:pPr>
            <a:r>
              <a:rPr lang="en-US" dirty="0" smtClean="0"/>
              <a:t>Three online tools have been created to help schools implement the </a:t>
            </a:r>
            <a:r>
              <a:rPr lang="en-US" i="1" dirty="0" smtClean="0"/>
              <a:t>Action Steps</a:t>
            </a:r>
            <a:r>
              <a:rPr lang="en-US" dirty="0" smtClean="0"/>
              <a:t>.</a:t>
            </a:r>
          </a:p>
          <a:p>
            <a:pPr eaLnBrk="1" fontAlgn="auto" hangingPunct="1">
              <a:spcBef>
                <a:spcPts val="0"/>
              </a:spcBef>
              <a:spcAft>
                <a:spcPts val="0"/>
              </a:spcAft>
              <a:buFont typeface="Arial" pitchFamily="34" charset="0"/>
              <a:buNone/>
              <a:defRPr/>
            </a:pPr>
            <a:endParaRPr lang="en-US" dirty="0" smtClean="0"/>
          </a:p>
        </p:txBody>
      </p:sp>
      <p:sp>
        <p:nvSpPr>
          <p:cNvPr id="36867"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As </a:t>
            </a:r>
            <a:r>
              <a:rPr lang="en-US" dirty="0" smtClean="0"/>
              <a:t>previously stated, </a:t>
            </a:r>
            <a:r>
              <a:rPr lang="en-US" dirty="0"/>
              <a:t>the </a:t>
            </a:r>
            <a:r>
              <a:rPr lang="en-US" b="1" i="1" dirty="0"/>
              <a:t>Implementation Inventory </a:t>
            </a:r>
            <a:r>
              <a:rPr lang="en-US" dirty="0"/>
              <a:t>serves as a starting point for taking stock of current practices and identifying strengths and challenges. The </a:t>
            </a:r>
            <a:r>
              <a:rPr lang="en-US" i="1" dirty="0"/>
              <a:t>Inventory</a:t>
            </a:r>
            <a:r>
              <a:rPr lang="en-US" dirty="0"/>
              <a:t> also leads users to monitor progress and change over time.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In order to do this, the </a:t>
            </a:r>
            <a:r>
              <a:rPr lang="en-US" i="1" dirty="0"/>
              <a:t>Inventory </a:t>
            </a:r>
            <a:r>
              <a:rPr lang="en-US" dirty="0"/>
              <a:t>provides implementation levels for each </a:t>
            </a:r>
            <a:r>
              <a:rPr lang="en-US" i="1" dirty="0"/>
              <a:t>Action Step</a:t>
            </a:r>
            <a:r>
              <a:rPr lang="en-US" dirty="0"/>
              <a:t>.</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The Leadership Team at each site or campus will examine an </a:t>
            </a:r>
            <a:r>
              <a:rPr lang="en-US" i="1" dirty="0"/>
              <a:t>Action Step </a:t>
            </a:r>
            <a:r>
              <a:rPr lang="en-US" dirty="0"/>
              <a:t>and decide if its site is </a:t>
            </a:r>
          </a:p>
          <a:p>
            <a:pPr marL="174698" indent="-174698" eaLnBrk="1" fontAlgn="auto" hangingPunct="1">
              <a:spcBef>
                <a:spcPts val="0"/>
              </a:spcBef>
              <a:spcAft>
                <a:spcPts val="0"/>
              </a:spcAft>
              <a:buFont typeface="Arial" pitchFamily="34" charset="0"/>
              <a:buChar char="•"/>
              <a:defRPr/>
            </a:pPr>
            <a:r>
              <a:rPr lang="en-US" dirty="0"/>
              <a:t>A.  </a:t>
            </a:r>
            <a:r>
              <a:rPr lang="en-US" i="1" dirty="0"/>
              <a:t>Planning Implementation </a:t>
            </a:r>
            <a:r>
              <a:rPr lang="en-US" dirty="0"/>
              <a:t>of this </a:t>
            </a:r>
            <a:r>
              <a:rPr lang="en-US" i="1" dirty="0"/>
              <a:t>Action Step</a:t>
            </a:r>
            <a:r>
              <a:rPr lang="en-US" dirty="0"/>
              <a:t>,</a:t>
            </a:r>
          </a:p>
          <a:p>
            <a:pPr marL="174698" indent="-174698" eaLnBrk="1" fontAlgn="auto" hangingPunct="1">
              <a:spcBef>
                <a:spcPts val="0"/>
              </a:spcBef>
              <a:spcAft>
                <a:spcPts val="0"/>
              </a:spcAft>
              <a:buFont typeface="Arial" pitchFamily="34" charset="0"/>
              <a:buChar char="•"/>
              <a:defRPr/>
            </a:pPr>
            <a:r>
              <a:rPr lang="en-US" dirty="0"/>
              <a:t>B.  In </a:t>
            </a:r>
            <a:r>
              <a:rPr lang="en-US" i="1" dirty="0"/>
              <a:t>Initial Implementation </a:t>
            </a:r>
            <a:r>
              <a:rPr lang="en-US" dirty="0"/>
              <a:t>of the action,</a:t>
            </a:r>
          </a:p>
          <a:p>
            <a:pPr marL="174698" indent="-174698" eaLnBrk="1" fontAlgn="auto" hangingPunct="1">
              <a:spcBef>
                <a:spcPts val="0"/>
              </a:spcBef>
              <a:spcAft>
                <a:spcPts val="0"/>
              </a:spcAft>
              <a:buFont typeface="Arial" pitchFamily="34" charset="0"/>
              <a:buChar char="•"/>
              <a:defRPr/>
            </a:pPr>
            <a:r>
              <a:rPr lang="en-US" dirty="0"/>
              <a:t>C.  At </a:t>
            </a:r>
            <a:r>
              <a:rPr lang="en-US" i="1" dirty="0"/>
              <a:t>Full Implementation with Fidelity</a:t>
            </a:r>
            <a:r>
              <a:rPr lang="en-US" dirty="0"/>
              <a:t>, or</a:t>
            </a:r>
          </a:p>
          <a:p>
            <a:pPr marL="174698" indent="-174698" eaLnBrk="1" fontAlgn="auto" hangingPunct="1">
              <a:spcBef>
                <a:spcPts val="0"/>
              </a:spcBef>
              <a:spcAft>
                <a:spcPts val="0"/>
              </a:spcAft>
              <a:buFont typeface="Arial" pitchFamily="34" charset="0"/>
              <a:buChar char="•"/>
              <a:defRPr/>
            </a:pPr>
            <a:r>
              <a:rPr lang="en-US" dirty="0"/>
              <a:t>D. </a:t>
            </a:r>
            <a:r>
              <a:rPr lang="en-US" dirty="0" smtClean="0"/>
              <a:t>At </a:t>
            </a:r>
            <a:r>
              <a:rPr lang="en-US" i="1" dirty="0"/>
              <a:t>Reflective Sustainability</a:t>
            </a:r>
            <a:r>
              <a:rPr lang="en-US" dirty="0"/>
              <a:t>.  </a:t>
            </a:r>
          </a:p>
          <a:p>
            <a:pPr marL="174698" indent="-174698" eaLnBrk="1" fontAlgn="auto" hangingPunct="1">
              <a:spcBef>
                <a:spcPts val="0"/>
              </a:spcBef>
              <a:spcAft>
                <a:spcPts val="0"/>
              </a:spcAft>
              <a:buFont typeface="Arial" pitchFamily="34" charset="0"/>
              <a:buChar char="•"/>
              <a:defRPr/>
            </a:pPr>
            <a:endParaRPr lang="en-US" dirty="0"/>
          </a:p>
          <a:p>
            <a:pPr eaLnBrk="1" fontAlgn="auto" hangingPunct="1">
              <a:spcBef>
                <a:spcPts val="0"/>
              </a:spcBef>
              <a:spcAft>
                <a:spcPts val="0"/>
              </a:spcAft>
              <a:defRPr/>
            </a:pPr>
            <a:endParaRPr lang="en-US" i="1"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40963"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Texas State Literacy Plan</a:t>
            </a:r>
          </a:p>
          <a:p>
            <a:pPr fontAlgn="base">
              <a:spcBef>
                <a:spcPct val="0"/>
              </a:spcBef>
              <a:spcAft>
                <a:spcPct val="0"/>
              </a:spcAft>
              <a:defRPr/>
            </a:pPr>
            <a:r>
              <a:rPr lang="en-US" smtClean="0"/>
              <a:t>Day 3: Session 1</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aserOnLiteracy5.png"/>
          <p:cNvPicPr>
            <a:picLocks noChangeAspect="1"/>
          </p:cNvPicPr>
          <p:nvPr userDrawn="1"/>
        </p:nvPicPr>
        <p:blipFill>
          <a:blip r:embed="rId2" cstate="print"/>
          <a:srcRect/>
          <a:stretch>
            <a:fillRect/>
          </a:stretch>
        </p:blipFill>
        <p:spPr bwMode="auto">
          <a:xfrm>
            <a:off x="0" y="-152400"/>
            <a:ext cx="9144000" cy="7065963"/>
          </a:xfrm>
          <a:prstGeom prst="rect">
            <a:avLst/>
          </a:prstGeom>
          <a:noFill/>
          <a:ln w="9525">
            <a:noFill/>
            <a:miter lim="800000"/>
            <a:headEnd/>
            <a:tailEnd/>
          </a:ln>
        </p:spPr>
      </p:pic>
      <p:pic>
        <p:nvPicPr>
          <p:cNvPr id="5" name="Picture 2" descr="C:\Documents and Settings\bpham\My Documents\Hort-Color-TLI-Logo.png"/>
          <p:cNvPicPr>
            <a:picLocks noChangeAspect="1" noChangeArrowheads="1"/>
          </p:cNvPicPr>
          <p:nvPr userDrawn="1"/>
        </p:nvPicPr>
        <p:blipFill>
          <a:blip r:embed="rId3" cstate="print"/>
          <a:srcRect/>
          <a:stretch>
            <a:fillRect/>
          </a:stretch>
        </p:blipFill>
        <p:spPr bwMode="auto">
          <a:xfrm>
            <a:off x="6248400" y="6019800"/>
            <a:ext cx="2544763" cy="600075"/>
          </a:xfrm>
          <a:prstGeom prst="rect">
            <a:avLst/>
          </a:prstGeom>
          <a:noFill/>
          <a:ln w="9525">
            <a:noFill/>
            <a:miter lim="800000"/>
            <a:headEnd/>
            <a:tailEnd/>
          </a:ln>
        </p:spPr>
      </p:pic>
      <p:pic>
        <p:nvPicPr>
          <p:cNvPr id="6" name="Picture 6"/>
          <p:cNvPicPr>
            <a:picLocks noChangeAspect="1"/>
          </p:cNvPicPr>
          <p:nvPr userDrawn="1"/>
        </p:nvPicPr>
        <p:blipFill>
          <a:blip r:embed="rId4" cstate="print"/>
          <a:srcRect/>
          <a:stretch>
            <a:fillRect/>
          </a:stretch>
        </p:blipFill>
        <p:spPr bwMode="auto">
          <a:xfrm>
            <a:off x="7683500" y="6619875"/>
            <a:ext cx="1155700" cy="106363"/>
          </a:xfrm>
          <a:prstGeom prst="rect">
            <a:avLst/>
          </a:prstGeom>
          <a:noFill/>
          <a:ln w="9525">
            <a:noFill/>
            <a:miter lim="800000"/>
            <a:headEnd/>
            <a:tailEnd/>
          </a:ln>
        </p:spPr>
      </p:pic>
      <p:sp>
        <p:nvSpPr>
          <p:cNvPr id="2" name="Title 1"/>
          <p:cNvSpPr>
            <a:spLocks noGrp="1"/>
          </p:cNvSpPr>
          <p:nvPr>
            <p:ph type="ctrTitle"/>
          </p:nvPr>
        </p:nvSpPr>
        <p:spPr>
          <a:xfrm>
            <a:off x="838200" y="663575"/>
            <a:ext cx="7772400" cy="1470025"/>
          </a:xfrm>
        </p:spPr>
        <p:txBody>
          <a:bodyPr>
            <a:normAutofit/>
          </a:bodyPr>
          <a:lstStyle>
            <a:lvl1pPr algn="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2362200"/>
            <a:ext cx="7772400" cy="914400"/>
          </a:xfrm>
        </p:spPr>
        <p:txBody>
          <a:bodyPr>
            <a:normAutofit/>
          </a:bodyPr>
          <a:lstStyle>
            <a:lvl1pPr marL="0" indent="0" algn="r">
              <a:buNone/>
              <a:defRPr sz="1800" b="1">
                <a:solidFill>
                  <a:schemeClr val="bg1"/>
                </a:solidFill>
                <a:latin typeface="AbcPrin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F392CD85-C375-4D17-915C-8821C452495F}" type="datetime1">
              <a:rPr lang="en-US"/>
              <a:pPr>
                <a:defRPr/>
              </a:pPr>
              <a:t>10/8/2013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44CB44-F611-4D8E-9B25-91BC80FFF7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C5568C-15D3-4DCD-996B-5FFB22720664}" type="datetime1">
              <a:rPr lang="en-US"/>
              <a:pPr>
                <a:defRPr/>
              </a:pPr>
              <a:t>10/8/2013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109BDC-7A36-4541-87F9-EBDC3FB668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DB647-56B5-466D-A4FA-A9DC1EB2546F}" type="datetime1">
              <a:rPr lang="en-US"/>
              <a:pPr>
                <a:defRPr/>
              </a:pPr>
              <a:t>10/8/2013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FF8403-025D-46CF-AE30-737F79FEC58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normAutofit/>
          </a:bodyPr>
          <a:lstStyle>
            <a:lvl1pPr>
              <a:defRPr sz="3200" b="1">
                <a:solidFill>
                  <a:srgbClr val="176DA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495800"/>
          </a:xfrm>
        </p:spPr>
        <p:txBody>
          <a:bodyPr>
            <a:normAutofit/>
          </a:bodyPr>
          <a:lstStyle>
            <a:lvl1pPr>
              <a:defRPr sz="2000" b="0">
                <a:latin typeface="Arial" pitchFamily="34" charset="0"/>
                <a:cs typeface="Arial" pitchFamily="34" charset="0"/>
              </a:defRPr>
            </a:lvl1pPr>
            <a:lvl2pPr>
              <a:defRPr sz="1800" b="0">
                <a:latin typeface="Arial" pitchFamily="34" charset="0"/>
                <a:cs typeface="Arial" pitchFamily="34" charset="0"/>
              </a:defRPr>
            </a:lvl2pPr>
            <a:lvl3pPr>
              <a:defRPr sz="1600" b="0">
                <a:latin typeface="Arial" pitchFamily="34" charset="0"/>
                <a:cs typeface="Arial" pitchFamily="34" charset="0"/>
              </a:defRPr>
            </a:lvl3pPr>
            <a:lvl4pPr>
              <a:defRPr sz="1400" b="0">
                <a:latin typeface="Arial" pitchFamily="34" charset="0"/>
                <a:cs typeface="Arial" pitchFamily="34" charset="0"/>
              </a:defRPr>
            </a:lvl4pPr>
            <a:lvl5pPr>
              <a:defRPr sz="1400" b="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5863B2-4317-473A-9622-EEF912362956}" type="datetime1">
              <a:rPr lang="en-US"/>
              <a:pPr>
                <a:defRPr/>
              </a:pPr>
              <a:t>10/8/2013</a:t>
            </a:fld>
            <a:endParaRPr lang="en-US" dirty="0"/>
          </a:p>
        </p:txBody>
      </p:sp>
      <p:sp>
        <p:nvSpPr>
          <p:cNvPr id="5" name="Slide Number Placeholder 5"/>
          <p:cNvSpPr>
            <a:spLocks noGrp="1"/>
          </p:cNvSpPr>
          <p:nvPr>
            <p:ph type="sldNum" sz="quarter" idx="11"/>
          </p:nvPr>
        </p:nvSpPr>
        <p:spPr>
          <a:xfrm>
            <a:off x="4419600" y="6416675"/>
            <a:ext cx="457200" cy="365125"/>
          </a:xfrm>
        </p:spPr>
        <p:txBody>
          <a:bodyPr/>
          <a:lstStyle>
            <a:lvl1pPr algn="ctr">
              <a:defRPr>
                <a:solidFill>
                  <a:schemeClr val="tx1">
                    <a:lumMod val="75000"/>
                    <a:lumOff val="25000"/>
                  </a:schemeClr>
                </a:solidFill>
              </a:defRPr>
            </a:lvl1pPr>
          </a:lstStyle>
          <a:p>
            <a:pPr>
              <a:defRPr/>
            </a:pPr>
            <a:fld id="{9EA19420-3693-4B75-B4F5-FF0E6AF756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DB5318-F12B-4F45-9E75-C7ABCD44F04D}" type="datetime1">
              <a:rPr lang="en-US"/>
              <a:pPr>
                <a:defRPr/>
              </a:pPr>
              <a:t>10/8/2013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2777F-5675-4AAA-A85B-3D4A9B70B1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79F6008-EF00-4968-90E7-23557D78C9D5}" type="datetime1">
              <a:rPr lang="en-US"/>
              <a:pPr>
                <a:defRPr/>
              </a:pPr>
              <a:t>10/8/2013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5C8394-4725-461D-B18B-2D2A9CE037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51181B1-2962-4DAF-9919-4DCD0B3C08E8}" type="datetime1">
              <a:rPr lang="en-US"/>
              <a:pPr>
                <a:defRPr/>
              </a:pPr>
              <a:t>10/8/2013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1A672BE-E843-4E31-BD05-8C739B2CDF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F823870-8ECC-4728-9FDE-54D2DA4DF96C}" type="datetime1">
              <a:rPr lang="en-US"/>
              <a:pPr>
                <a:defRPr/>
              </a:pPr>
              <a:t>10/8/2013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476181C-B334-4733-BF8D-043733C0CE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6A54388-9C0B-4856-AA66-953B1D80255E}" type="datetime1">
              <a:rPr lang="en-US"/>
              <a:pPr>
                <a:defRPr/>
              </a:pPr>
              <a:t>10/8/2013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211E724-C2F7-40D2-9DB8-6DE29C20A6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6D6377E-C365-4E51-86E4-220F188D4F59}" type="datetime1">
              <a:rPr lang="en-US"/>
              <a:pPr>
                <a:defRPr/>
              </a:pPr>
              <a:t>10/8/2013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561CF11-B0C7-42AC-831D-09873B9011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A0D1C91-356B-43D5-8B8C-32D751AA92B9}" type="datetime1">
              <a:rPr lang="en-US"/>
              <a:pPr>
                <a:defRPr/>
              </a:pPr>
              <a:t>10/8/2013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F38FE64-503C-4D38-95CD-D2C8ECE17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w.png"/>
          <p:cNvPicPr>
            <a:picLocks noChangeAspect="1"/>
          </p:cNvPicPr>
          <p:nvPr userDrawn="1"/>
        </p:nvPicPr>
        <p:blipFill>
          <a:blip r:embed="rId13" cstate="print"/>
          <a:srcRect l="24690" r="1234"/>
          <a:stretch>
            <a:fillRect/>
          </a:stretch>
        </p:blipFill>
        <p:spPr bwMode="auto">
          <a:xfrm>
            <a:off x="0" y="6088063"/>
            <a:ext cx="9144000" cy="846137"/>
          </a:xfrm>
          <a:prstGeom prst="rect">
            <a:avLst/>
          </a:prstGeom>
          <a:noFill/>
          <a:ln w="9525">
            <a:noFill/>
            <a:miter lim="800000"/>
            <a:headEnd/>
            <a:tailEnd/>
          </a:ln>
        </p:spPr>
      </p:pic>
      <p:pic>
        <p:nvPicPr>
          <p:cNvPr id="1027" name="Picture 6" descr="ll.png"/>
          <p:cNvPicPr>
            <a:picLocks noChangeAspect="1"/>
          </p:cNvPicPr>
          <p:nvPr userDrawn="1"/>
        </p:nvPicPr>
        <p:blipFill>
          <a:blip r:embed="rId14" cstate="print"/>
          <a:srcRect/>
          <a:stretch>
            <a:fillRect/>
          </a:stretch>
        </p:blipFill>
        <p:spPr bwMode="auto">
          <a:xfrm>
            <a:off x="0" y="76200"/>
            <a:ext cx="9144000" cy="895350"/>
          </a:xfrm>
          <a:prstGeom prst="rect">
            <a:avLst/>
          </a:prstGeom>
          <a:noFill/>
          <a:ln w="9525">
            <a:noFill/>
            <a:miter lim="800000"/>
            <a:headEnd/>
            <a:tailEnd/>
          </a:ln>
        </p:spPr>
      </p:pic>
      <p:sp>
        <p:nvSpPr>
          <p:cNvPr id="1028" name="Title Placeholder 1"/>
          <p:cNvSpPr>
            <a:spLocks noGrp="1"/>
          </p:cNvSpPr>
          <p:nvPr>
            <p:ph type="title"/>
          </p:nvPr>
        </p:nvSpPr>
        <p:spPr bwMode="auto">
          <a:xfrm>
            <a:off x="457200" y="762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C17BE3C-57DF-4BE0-8EA8-12BB4CFF33A1}" type="datetime1">
              <a:rPr lang="en-US"/>
              <a:pPr>
                <a:defRPr/>
              </a:pPr>
              <a:t>10/8/2013</a:t>
            </a:fld>
            <a:endParaRPr lang="en-US"/>
          </a:p>
        </p:txBody>
      </p:sp>
      <p:sp>
        <p:nvSpPr>
          <p:cNvPr id="6" name="Slide Number Placeholder 5"/>
          <p:cNvSpPr>
            <a:spLocks noGrp="1"/>
          </p:cNvSpPr>
          <p:nvPr>
            <p:ph type="sldNum" sz="quarter" idx="4"/>
          </p:nvPr>
        </p:nvSpPr>
        <p:spPr>
          <a:xfrm>
            <a:off x="3276600" y="6324600"/>
            <a:ext cx="2133600" cy="365125"/>
          </a:xfrm>
          <a:prstGeom prst="rect">
            <a:avLst/>
          </a:prstGeom>
        </p:spPr>
        <p:txBody>
          <a:bodyPr vert="horz" lIns="91440" tIns="45720" rIns="91440" bIns="45720" rtlCol="0" anchor="ctr"/>
          <a:lstStyle>
            <a:lvl1pPr algn="ctr" fontAlgn="auto">
              <a:spcBef>
                <a:spcPts val="0"/>
              </a:spcBef>
              <a:spcAft>
                <a:spcPts val="0"/>
              </a:spcAft>
              <a:defRPr sz="1400">
                <a:solidFill>
                  <a:schemeClr val="tx1"/>
                </a:solidFill>
                <a:latin typeface="+mn-lt"/>
              </a:defRPr>
            </a:lvl1pPr>
          </a:lstStyle>
          <a:p>
            <a:pPr>
              <a:defRPr/>
            </a:pPr>
            <a:fld id="{D0621414-69BB-49A9-AA6C-750BB06E3E0C}" type="slidenum">
              <a:rPr lang="en-US"/>
              <a:pPr>
                <a:defRPr/>
              </a:pPr>
              <a:t>‹#›</a:t>
            </a:fld>
            <a:endParaRPr lang="en-US" dirty="0"/>
          </a:p>
        </p:txBody>
      </p:sp>
      <p:sp>
        <p:nvSpPr>
          <p:cNvPr id="10" name="Rectangle 9"/>
          <p:cNvSpPr/>
          <p:nvPr userDrawn="1"/>
        </p:nvSpPr>
        <p:spPr>
          <a:xfrm>
            <a:off x="0" y="0"/>
            <a:ext cx="9144000" cy="152400"/>
          </a:xfrm>
          <a:prstGeom prst="rect">
            <a:avLst/>
          </a:prstGeom>
          <a:solidFill>
            <a:srgbClr val="004B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11" descr="09logo_final.jpg"/>
          <p:cNvPicPr>
            <a:picLocks noChangeAspect="1"/>
          </p:cNvPicPr>
          <p:nvPr userDrawn="1"/>
        </p:nvPicPr>
        <p:blipFill>
          <a:blip r:embed="rId15" cstate="print"/>
          <a:srcRect/>
          <a:stretch>
            <a:fillRect/>
          </a:stretch>
        </p:blipFill>
        <p:spPr bwMode="auto">
          <a:xfrm>
            <a:off x="457200" y="6224588"/>
            <a:ext cx="129540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dt="0"/>
  <p:txStyles>
    <p:titleStyle>
      <a:lvl1pPr algn="ctr" rtl="0" eaLnBrk="0" fontAlgn="base" hangingPunct="0">
        <a:spcBef>
          <a:spcPct val="0"/>
        </a:spcBef>
        <a:spcAft>
          <a:spcPct val="0"/>
        </a:spcAft>
        <a:defRPr sz="3600" b="1" kern="1200">
          <a:solidFill>
            <a:srgbClr val="004BBC"/>
          </a:solidFill>
          <a:latin typeface="AbcPrint" pitchFamily="2" charset="0"/>
          <a:ea typeface="+mj-ea"/>
          <a:cs typeface="+mj-cs"/>
        </a:defRPr>
      </a:lvl1pPr>
      <a:lvl2pPr algn="ctr" rtl="0" eaLnBrk="0" fontAlgn="base" hangingPunct="0">
        <a:spcBef>
          <a:spcPct val="0"/>
        </a:spcBef>
        <a:spcAft>
          <a:spcPct val="0"/>
        </a:spcAft>
        <a:defRPr sz="3600" b="1">
          <a:solidFill>
            <a:srgbClr val="004BBC"/>
          </a:solidFill>
          <a:latin typeface="AbcPrint"/>
        </a:defRPr>
      </a:lvl2pPr>
      <a:lvl3pPr algn="ctr" rtl="0" eaLnBrk="0" fontAlgn="base" hangingPunct="0">
        <a:spcBef>
          <a:spcPct val="0"/>
        </a:spcBef>
        <a:spcAft>
          <a:spcPct val="0"/>
        </a:spcAft>
        <a:defRPr sz="3600" b="1">
          <a:solidFill>
            <a:srgbClr val="004BBC"/>
          </a:solidFill>
          <a:latin typeface="AbcPrint"/>
        </a:defRPr>
      </a:lvl3pPr>
      <a:lvl4pPr algn="ctr" rtl="0" eaLnBrk="0" fontAlgn="base" hangingPunct="0">
        <a:spcBef>
          <a:spcPct val="0"/>
        </a:spcBef>
        <a:spcAft>
          <a:spcPct val="0"/>
        </a:spcAft>
        <a:defRPr sz="3600" b="1">
          <a:solidFill>
            <a:srgbClr val="004BBC"/>
          </a:solidFill>
          <a:latin typeface="AbcPrint"/>
        </a:defRPr>
      </a:lvl4pPr>
      <a:lvl5pPr algn="ctr" rtl="0" eaLnBrk="0" fontAlgn="base" hangingPunct="0">
        <a:spcBef>
          <a:spcPct val="0"/>
        </a:spcBef>
        <a:spcAft>
          <a:spcPct val="0"/>
        </a:spcAft>
        <a:defRPr sz="3600" b="1">
          <a:solidFill>
            <a:srgbClr val="004BBC"/>
          </a:solidFill>
          <a:latin typeface="AbcPrint"/>
        </a:defRPr>
      </a:lvl5pPr>
      <a:lvl6pPr marL="457200" algn="ctr" rtl="0" fontAlgn="base">
        <a:spcBef>
          <a:spcPct val="0"/>
        </a:spcBef>
        <a:spcAft>
          <a:spcPct val="0"/>
        </a:spcAft>
        <a:defRPr sz="3600" b="1">
          <a:solidFill>
            <a:srgbClr val="004BBC"/>
          </a:solidFill>
          <a:latin typeface="AbcPrint"/>
        </a:defRPr>
      </a:lvl6pPr>
      <a:lvl7pPr marL="914400" algn="ctr" rtl="0" fontAlgn="base">
        <a:spcBef>
          <a:spcPct val="0"/>
        </a:spcBef>
        <a:spcAft>
          <a:spcPct val="0"/>
        </a:spcAft>
        <a:defRPr sz="3600" b="1">
          <a:solidFill>
            <a:srgbClr val="004BBC"/>
          </a:solidFill>
          <a:latin typeface="AbcPrint"/>
        </a:defRPr>
      </a:lvl7pPr>
      <a:lvl8pPr marL="1371600" algn="ctr" rtl="0" fontAlgn="base">
        <a:spcBef>
          <a:spcPct val="0"/>
        </a:spcBef>
        <a:spcAft>
          <a:spcPct val="0"/>
        </a:spcAft>
        <a:defRPr sz="3600" b="1">
          <a:solidFill>
            <a:srgbClr val="004BBC"/>
          </a:solidFill>
          <a:latin typeface="AbcPrint"/>
        </a:defRPr>
      </a:lvl8pPr>
      <a:lvl9pPr marL="1828800" algn="ctr" rtl="0" fontAlgn="base">
        <a:spcBef>
          <a:spcPct val="0"/>
        </a:spcBef>
        <a:spcAft>
          <a:spcPct val="0"/>
        </a:spcAft>
        <a:defRPr sz="3600" b="1">
          <a:solidFill>
            <a:srgbClr val="004BBC"/>
          </a:solidFill>
          <a:latin typeface="AbcPrint"/>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bcPrint" pitchFamily="2"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bcPrint" pitchFamily="2"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bcPrint" pitchFamily="2"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bcPrint" pitchFamily="2"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bcPrin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8.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7.jpeg"/><Relationship Id="rId4" Type="http://schemas.openxmlformats.org/officeDocument/2006/relationships/image" Target="../media/image19.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rojectsharetexas.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ea.state.tx.us/literacy/tl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hyperlink" Target="http://www.dropeverythingandread.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oliveirabisd-tli.weebly.com/" TargetMode="External"/><Relationship Id="rId5" Type="http://schemas.openxmlformats.org/officeDocument/2006/relationships/hyperlink" Target="mailto:sperales@bisd.us" TargetMode="External"/><Relationship Id="rId4" Type="http://schemas.openxmlformats.org/officeDocument/2006/relationships/hyperlink" Target="mailto:mvgonzales@bisd.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slp-dev.austin.utexas.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tea.state.tx.us/literacy/tli"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Box 16"/>
          <p:cNvSpPr txBox="1">
            <a:spLocks noChangeArrowheads="1"/>
          </p:cNvSpPr>
          <p:nvPr/>
        </p:nvSpPr>
        <p:spPr bwMode="auto">
          <a:xfrm>
            <a:off x="533400" y="3657600"/>
            <a:ext cx="8229600" cy="1600200"/>
          </a:xfrm>
          <a:prstGeom prst="rect">
            <a:avLst/>
          </a:prstGeom>
          <a:noFill/>
          <a:ln w="9525">
            <a:noFill/>
            <a:miter lim="800000"/>
            <a:headEnd/>
            <a:tailEnd/>
          </a:ln>
        </p:spPr>
        <p:txBody>
          <a:bodyPr>
            <a:spAutoFit/>
          </a:bodyPr>
          <a:lstStyle/>
          <a:p>
            <a:endParaRPr lang="en-US">
              <a:latin typeface="Calibri" pitchFamily="34" charset="0"/>
            </a:endParaRPr>
          </a:p>
          <a:p>
            <a:pPr algn="ctr"/>
            <a:r>
              <a:rPr lang="en-US" sz="4000" b="1">
                <a:solidFill>
                  <a:srgbClr val="FF0000"/>
                </a:solidFill>
                <a:latin typeface="Calibri" pitchFamily="34" charset="0"/>
              </a:rPr>
              <a:t>WELCOME TO THE 1</a:t>
            </a:r>
            <a:r>
              <a:rPr lang="en-US" sz="4000" b="1" baseline="30000">
                <a:solidFill>
                  <a:srgbClr val="FF0000"/>
                </a:solidFill>
                <a:latin typeface="Calibri" pitchFamily="34" charset="0"/>
              </a:rPr>
              <a:t>ST</a:t>
            </a:r>
            <a:r>
              <a:rPr lang="en-US" sz="4000" b="1">
                <a:solidFill>
                  <a:srgbClr val="FF0000"/>
                </a:solidFill>
                <a:latin typeface="Calibri" pitchFamily="34" charset="0"/>
              </a:rPr>
              <a:t> ANNUAL </a:t>
            </a:r>
          </a:p>
          <a:p>
            <a:pPr algn="ctr"/>
            <a:r>
              <a:rPr lang="en-US" sz="4000" b="1">
                <a:solidFill>
                  <a:srgbClr val="FF0000"/>
                </a:solidFill>
                <a:latin typeface="Calibri" pitchFamily="34" charset="0"/>
              </a:rPr>
              <a:t>TEXAS LEADERSHIP SUMMIT 2012</a:t>
            </a:r>
          </a:p>
        </p:txBody>
      </p:sp>
      <p:pic>
        <p:nvPicPr>
          <p:cNvPr id="13315" name="Picture 5" descr="09logo_final.jpg"/>
          <p:cNvPicPr>
            <a:picLocks noChangeAspect="1"/>
          </p:cNvPicPr>
          <p:nvPr/>
        </p:nvPicPr>
        <p:blipFill>
          <a:blip r:embed="rId3" cstate="print"/>
          <a:srcRect/>
          <a:stretch>
            <a:fillRect/>
          </a:stretch>
        </p:blipFill>
        <p:spPr bwMode="auto">
          <a:xfrm>
            <a:off x="838200" y="6019800"/>
            <a:ext cx="1217613" cy="381000"/>
          </a:xfrm>
          <a:prstGeom prst="rect">
            <a:avLst/>
          </a:prstGeom>
          <a:noFill/>
          <a:ln w="9525">
            <a:noFill/>
            <a:miter lim="800000"/>
            <a:headEnd/>
            <a:tailEnd/>
          </a:ln>
        </p:spPr>
      </p:pic>
      <p:sp>
        <p:nvSpPr>
          <p:cNvPr id="5" name="Rectangle 4"/>
          <p:cNvSpPr/>
          <p:nvPr/>
        </p:nvSpPr>
        <p:spPr>
          <a:xfrm>
            <a:off x="0" y="0"/>
            <a:ext cx="9144000" cy="4038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7" name="Rectangle 6"/>
          <p:cNvSpPr/>
          <p:nvPr/>
        </p:nvSpPr>
        <p:spPr>
          <a:xfrm>
            <a:off x="0" y="3810000"/>
            <a:ext cx="9144000" cy="1676400"/>
          </a:xfrm>
          <a:prstGeom prst="rect">
            <a:avLst/>
          </a:prstGeom>
          <a:solidFill>
            <a:srgbClr val="CA2128"/>
          </a:solidFill>
        </p:spPr>
        <p:style>
          <a:lnRef idx="0">
            <a:schemeClr val="accent1"/>
          </a:lnRef>
          <a:fillRef idx="3">
            <a:schemeClr val="accent1"/>
          </a:fillRef>
          <a:effectRef idx="3">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3200" b="1" dirty="0" smtClean="0">
                <a:solidFill>
                  <a:schemeClr val="bg1"/>
                </a:solidFill>
              </a:rPr>
              <a:t>OVERVIEW OF THE </a:t>
            </a:r>
          </a:p>
          <a:p>
            <a:pPr algn="ctr" fontAlgn="auto">
              <a:spcBef>
                <a:spcPts val="0"/>
              </a:spcBef>
              <a:spcAft>
                <a:spcPts val="0"/>
              </a:spcAft>
              <a:defRPr/>
            </a:pPr>
            <a:r>
              <a:rPr lang="en-US" sz="3200" b="1" dirty="0" smtClean="0">
                <a:solidFill>
                  <a:schemeClr val="bg1"/>
                </a:solidFill>
              </a:rPr>
              <a:t>TEXAS LITERACY INITIATIVE</a:t>
            </a:r>
          </a:p>
          <a:p>
            <a:pPr algn="ctr" fontAlgn="auto">
              <a:spcBef>
                <a:spcPts val="0"/>
              </a:spcBef>
              <a:spcAft>
                <a:spcPts val="0"/>
              </a:spcAft>
              <a:defRPr/>
            </a:pPr>
            <a:r>
              <a:rPr lang="en-US" sz="2400" b="1" dirty="0" smtClean="0">
                <a:solidFill>
                  <a:schemeClr val="bg1"/>
                </a:solidFill>
              </a:rPr>
              <a:t>Jason Galvan – TLI Specialist</a:t>
            </a:r>
          </a:p>
        </p:txBody>
      </p:sp>
      <p:pic>
        <p:nvPicPr>
          <p:cNvPr id="13322" name="Picture 7" descr="C:\Documents and Settings\bpham\My Documents\TLI-Logo-with-TAGLINE-whitERe.png"/>
          <p:cNvPicPr>
            <a:picLocks noChangeAspect="1" noChangeArrowheads="1"/>
          </p:cNvPicPr>
          <p:nvPr/>
        </p:nvPicPr>
        <p:blipFill>
          <a:blip r:embed="rId4" cstate="print"/>
          <a:srcRect/>
          <a:stretch>
            <a:fillRect/>
          </a:stretch>
        </p:blipFill>
        <p:spPr bwMode="auto">
          <a:xfrm>
            <a:off x="2667000" y="762000"/>
            <a:ext cx="3678238" cy="2519363"/>
          </a:xfrm>
          <a:prstGeom prst="rect">
            <a:avLst/>
          </a:prstGeom>
          <a:noFill/>
          <a:ln w="9525">
            <a:noFill/>
            <a:miter lim="800000"/>
            <a:headEnd/>
            <a:tailEnd/>
          </a:ln>
        </p:spPr>
      </p:pic>
      <p:sp>
        <p:nvSpPr>
          <p:cNvPr id="8" name="TextBox 7"/>
          <p:cNvSpPr txBox="1">
            <a:spLocks noChangeArrowheads="1"/>
          </p:cNvSpPr>
          <p:nvPr/>
        </p:nvSpPr>
        <p:spPr bwMode="auto">
          <a:xfrm>
            <a:off x="2057400" y="5791200"/>
            <a:ext cx="5181600" cy="615950"/>
          </a:xfrm>
          <a:prstGeom prst="rect">
            <a:avLst/>
          </a:prstGeom>
          <a:noFill/>
          <a:ln w="9525">
            <a:noFill/>
            <a:miter lim="800000"/>
            <a:headEnd/>
            <a:tailEnd/>
          </a:ln>
        </p:spPr>
        <p:txBody>
          <a:bodyPr>
            <a:spAutoFit/>
          </a:bodyPr>
          <a:lstStyle/>
          <a:p>
            <a:pPr algn="ctr"/>
            <a:r>
              <a:rPr lang="en-US" sz="2000" b="1" dirty="0" smtClean="0">
                <a:solidFill>
                  <a:srgbClr val="002060"/>
                </a:solidFill>
              </a:rPr>
              <a:t>Parent Presentation</a:t>
            </a:r>
            <a:endParaRPr lang="en-US" sz="2000" b="1" dirty="0">
              <a:solidFill>
                <a:srgbClr val="002060"/>
              </a:solidFill>
            </a:endParaRPr>
          </a:p>
          <a:p>
            <a:pPr algn="ctr"/>
            <a:r>
              <a:rPr lang="en-US" sz="1400" i="1" dirty="0">
                <a:solidFill>
                  <a:srgbClr val="002060"/>
                </a:solidFill>
              </a:rPr>
              <a:t>           </a:t>
            </a:r>
            <a:r>
              <a:rPr lang="en-US" sz="1400" i="1" dirty="0" smtClean="0">
                <a:solidFill>
                  <a:srgbClr val="002060"/>
                </a:solidFill>
              </a:rPr>
              <a:t>October 8, 2013	</a:t>
            </a:r>
            <a:r>
              <a:rPr lang="en-US" sz="1400" i="1" dirty="0">
                <a:solidFill>
                  <a:srgbClr val="002060"/>
                </a:solidFill>
              </a:rPr>
              <a:t>	</a:t>
            </a:r>
            <a:r>
              <a:rPr lang="en-US" sz="1400" i="1" dirty="0" smtClean="0">
                <a:solidFill>
                  <a:srgbClr val="002060"/>
                </a:solidFill>
              </a:rPr>
              <a:t>Oliveira Middle School</a:t>
            </a:r>
            <a:endParaRPr lang="en-US" sz="1400"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Uthsch-nas\devped\Shared_drives\TLI\A5 TLI Summit\FINAL TOT Files\PowerPoints\Implementation  Tools Graphics for Keith\white-box-1.jpg"/>
          <p:cNvPicPr>
            <a:picLocks noChangeAspect="1" noChangeArrowheads="1"/>
          </p:cNvPicPr>
          <p:nvPr/>
        </p:nvPicPr>
        <p:blipFill>
          <a:blip r:embed="rId3" cstate="print"/>
          <a:srcRect/>
          <a:stretch>
            <a:fillRect/>
          </a:stretch>
        </p:blipFill>
        <p:spPr bwMode="auto">
          <a:xfrm>
            <a:off x="2471738" y="2066925"/>
            <a:ext cx="4200525" cy="1333500"/>
          </a:xfrm>
          <a:prstGeom prst="rect">
            <a:avLst/>
          </a:prstGeom>
          <a:noFill/>
          <a:ln w="9525">
            <a:noFill/>
            <a:miter lim="800000"/>
            <a:headEnd/>
            <a:tailEnd/>
          </a:ln>
        </p:spPr>
      </p:pic>
      <p:sp>
        <p:nvSpPr>
          <p:cNvPr id="27651" name="TextBox 3"/>
          <p:cNvSpPr txBox="1">
            <a:spLocks noChangeArrowheads="1"/>
          </p:cNvSpPr>
          <p:nvPr/>
        </p:nvSpPr>
        <p:spPr bwMode="auto">
          <a:xfrm>
            <a:off x="838200" y="762000"/>
            <a:ext cx="7620000" cy="738188"/>
          </a:xfrm>
          <a:prstGeom prst="rect">
            <a:avLst/>
          </a:prstGeom>
          <a:noFill/>
          <a:ln w="9525">
            <a:noFill/>
            <a:miter lim="800000"/>
            <a:headEnd/>
            <a:tailEnd/>
          </a:ln>
        </p:spPr>
        <p:txBody>
          <a:bodyPr>
            <a:spAutoFit/>
          </a:bodyPr>
          <a:lstStyle/>
          <a:p>
            <a:pPr algn="ctr"/>
            <a:r>
              <a:rPr lang="en-US" sz="2400">
                <a:solidFill>
                  <a:schemeClr val="bg1"/>
                </a:solidFill>
                <a:latin typeface="Calibri" pitchFamily="34" charset="0"/>
              </a:rPr>
              <a:t>Texas State Literacy Plan: </a:t>
            </a:r>
            <a:r>
              <a:rPr lang="en-US" sz="2400" b="1">
                <a:solidFill>
                  <a:schemeClr val="bg1"/>
                </a:solidFill>
                <a:latin typeface="Calibri" pitchFamily="34" charset="0"/>
              </a:rPr>
              <a:t>Implementation Tools</a:t>
            </a:r>
          </a:p>
          <a:p>
            <a:endParaRPr lang="en-US">
              <a:latin typeface="Calibri" pitchFamily="34" charset="0"/>
            </a:endParaRPr>
          </a:p>
        </p:txBody>
      </p:sp>
      <p:sp>
        <p:nvSpPr>
          <p:cNvPr id="27652" name="TextBox 3"/>
          <p:cNvSpPr txBox="1">
            <a:spLocks noChangeArrowheads="1"/>
          </p:cNvSpPr>
          <p:nvPr/>
        </p:nvSpPr>
        <p:spPr bwMode="auto">
          <a:xfrm>
            <a:off x="304800" y="909638"/>
            <a:ext cx="8686800" cy="584200"/>
          </a:xfrm>
          <a:prstGeom prst="rect">
            <a:avLst/>
          </a:prstGeom>
          <a:solidFill>
            <a:schemeClr val="bg1"/>
          </a:solidFill>
          <a:ln w="9525">
            <a:noFill/>
            <a:miter lim="800000"/>
            <a:headEnd/>
            <a:tailEnd/>
          </a:ln>
        </p:spPr>
        <p:txBody>
          <a:bodyPr>
            <a:spAutoFit/>
          </a:bodyPr>
          <a:lstStyle/>
          <a:p>
            <a:pPr algn="ctr"/>
            <a:r>
              <a:rPr lang="en-US" sz="3200" b="1">
                <a:solidFill>
                  <a:srgbClr val="176DAD"/>
                </a:solidFill>
                <a:latin typeface="AbcPrint"/>
                <a:cs typeface="Arial" charset="0"/>
              </a:rPr>
              <a:t>Texas State Literacy Plan: Implementation Tools</a:t>
            </a:r>
            <a:endParaRPr lang="en-US" sz="3200" b="1">
              <a:solidFill>
                <a:srgbClr val="176DAD"/>
              </a:solidFill>
              <a:latin typeface="AbcPrint"/>
            </a:endParaRPr>
          </a:p>
        </p:txBody>
      </p:sp>
      <p:sp>
        <p:nvSpPr>
          <p:cNvPr id="41988"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6B0100C-9A6E-406C-A1D3-A986D963851D}" type="slidenum">
              <a:rPr lang="en-US" smtClean="0"/>
              <a:pPr fontAlgn="base">
                <a:spcBef>
                  <a:spcPct val="0"/>
                </a:spcBef>
                <a:spcAft>
                  <a:spcPct val="0"/>
                </a:spcAft>
                <a:defRPr/>
              </a:pPr>
              <a:t>10</a:t>
            </a:fld>
            <a:endParaRPr lang="en-US" smtClean="0"/>
          </a:p>
        </p:txBody>
      </p:sp>
      <p:pic>
        <p:nvPicPr>
          <p:cNvPr id="48134" name="Picture 7" descr="\\Uthsch-nas\devped\Shared_drives\TLI\A5 TLI Summit\FINAL TOT Files\PowerPoints\Implementation  Tools Graphics for Keith\white-box-2.jpg"/>
          <p:cNvPicPr>
            <a:picLocks noChangeAspect="1" noChangeArrowheads="1"/>
          </p:cNvPicPr>
          <p:nvPr/>
        </p:nvPicPr>
        <p:blipFill>
          <a:blip r:embed="rId4" cstate="print"/>
          <a:srcRect/>
          <a:stretch>
            <a:fillRect/>
          </a:stretch>
        </p:blipFill>
        <p:spPr bwMode="auto">
          <a:xfrm>
            <a:off x="5191125" y="3790950"/>
            <a:ext cx="3114675" cy="2000250"/>
          </a:xfrm>
          <a:prstGeom prst="rect">
            <a:avLst/>
          </a:prstGeom>
          <a:noFill/>
          <a:ln w="9525">
            <a:noFill/>
            <a:miter lim="800000"/>
            <a:headEnd/>
            <a:tailEnd/>
          </a:ln>
        </p:spPr>
      </p:pic>
      <p:pic>
        <p:nvPicPr>
          <p:cNvPr id="48135" name="Picture 9" descr="\\Uthsch-nas\devped\Shared_drives\TLI\A5 TLI Summit\FINAL TOT Files\PowerPoints\Implementation  Tools Graphics for Keith\arrow-right.jpg"/>
          <p:cNvPicPr>
            <a:picLocks noChangeAspect="1" noChangeArrowheads="1"/>
          </p:cNvPicPr>
          <p:nvPr/>
        </p:nvPicPr>
        <p:blipFill>
          <a:blip r:embed="rId5" cstate="print"/>
          <a:srcRect/>
          <a:stretch>
            <a:fillRect/>
          </a:stretch>
        </p:blipFill>
        <p:spPr bwMode="auto">
          <a:xfrm>
            <a:off x="6753225" y="2438400"/>
            <a:ext cx="1095375" cy="1381125"/>
          </a:xfrm>
          <a:prstGeom prst="rect">
            <a:avLst/>
          </a:prstGeom>
          <a:noFill/>
          <a:ln w="9525">
            <a:noFill/>
            <a:miter lim="800000"/>
            <a:headEnd/>
            <a:tailEnd/>
          </a:ln>
        </p:spPr>
      </p:pic>
      <p:pic>
        <p:nvPicPr>
          <p:cNvPr id="48136" name="Picture 7" descr="\\Uthsch-nas\devped\Shared_drives\TLI\A5 TLI Summit\FINAL TOT Files\PowerPoints\Implementation  Tools Graphics for Keith\gray-box-1.jpg"/>
          <p:cNvPicPr>
            <a:picLocks noChangeAspect="1" noChangeArrowheads="1"/>
          </p:cNvPicPr>
          <p:nvPr/>
        </p:nvPicPr>
        <p:blipFill>
          <a:blip r:embed="rId6" cstate="print"/>
          <a:srcRect/>
          <a:stretch>
            <a:fillRect/>
          </a:stretch>
        </p:blipFill>
        <p:spPr bwMode="auto">
          <a:xfrm>
            <a:off x="2471738" y="2066925"/>
            <a:ext cx="4200525" cy="133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p:cNvPicPr>
            <a:picLocks noChangeAspect="1" noChangeArrowheads="1"/>
          </p:cNvPicPr>
          <p:nvPr/>
        </p:nvPicPr>
        <p:blipFill>
          <a:blip r:embed="rId3" cstate="print"/>
          <a:srcRect/>
          <a:stretch>
            <a:fillRect/>
          </a:stretch>
        </p:blipFill>
        <p:spPr bwMode="auto">
          <a:xfrm>
            <a:off x="1524000" y="1524000"/>
            <a:ext cx="6248400" cy="4627563"/>
          </a:xfrm>
          <a:prstGeom prst="rect">
            <a:avLst/>
          </a:prstGeom>
          <a:noFill/>
          <a:ln w="9525">
            <a:solidFill>
              <a:schemeClr val="tx1"/>
            </a:solidFill>
            <a:miter lim="800000"/>
            <a:headEnd/>
            <a:tailEnd/>
          </a:ln>
        </p:spPr>
      </p:pic>
      <p:sp>
        <p:nvSpPr>
          <p:cNvPr id="50178"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EF8ADBA-588A-41B4-8CE2-286AC7E396CF}" type="slidenum">
              <a:rPr lang="en-US" smtClean="0"/>
              <a:pPr fontAlgn="base">
                <a:spcBef>
                  <a:spcPct val="0"/>
                </a:spcBef>
                <a:spcAft>
                  <a:spcPct val="0"/>
                </a:spcAft>
                <a:defRPr/>
              </a:pPr>
              <a:t>11</a:t>
            </a:fld>
            <a:endParaRPr lang="en-US" smtClean="0"/>
          </a:p>
        </p:txBody>
      </p:sp>
      <p:sp>
        <p:nvSpPr>
          <p:cNvPr id="6" name="Title 1"/>
          <p:cNvSpPr txBox="1">
            <a:spLocks/>
          </p:cNvSpPr>
          <p:nvPr/>
        </p:nvSpPr>
        <p:spPr>
          <a:xfrm>
            <a:off x="457200" y="762000"/>
            <a:ext cx="8229600" cy="808038"/>
          </a:xfrm>
          <a:prstGeom prst="rect">
            <a:avLst/>
          </a:prstGeom>
        </p:spPr>
        <p:txBody>
          <a:bodyPr/>
          <a:lstStyle/>
          <a:p>
            <a:pPr algn="ctr" fontAlgn="auto">
              <a:spcAft>
                <a:spcPts val="0"/>
              </a:spcAft>
              <a:defRPr/>
            </a:pPr>
            <a:r>
              <a:rPr lang="en-US" sz="3600" b="1" dirty="0">
                <a:solidFill>
                  <a:srgbClr val="176DAD"/>
                </a:solidFill>
                <a:latin typeface="Times New Roman" pitchFamily="18" charset="0"/>
                <a:ea typeface="+mj-ea"/>
                <a:cs typeface="Times New Roman" pitchFamily="18" charset="0"/>
              </a:rPr>
              <a:t>Data-informed Plan Template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66800" y="685800"/>
            <a:ext cx="6934200" cy="9906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Standards-based Instruction</a:t>
            </a:r>
          </a:p>
          <a:p>
            <a:pPr algn="ctr" fontAlgn="auto">
              <a:spcBef>
                <a:spcPts val="0"/>
              </a:spcBef>
              <a:spcAft>
                <a:spcPts val="0"/>
              </a:spcAft>
              <a:defRPr/>
            </a:pPr>
            <a:r>
              <a:rPr lang="en-US" sz="2800" b="1" dirty="0"/>
              <a:t>RESOURCES</a:t>
            </a:r>
          </a:p>
        </p:txBody>
      </p:sp>
      <p:sp>
        <p:nvSpPr>
          <p:cNvPr id="19" name="Rounded Rectangle 18"/>
          <p:cNvSpPr/>
          <p:nvPr/>
        </p:nvSpPr>
        <p:spPr>
          <a:xfrm>
            <a:off x="3657600" y="5791200"/>
            <a:ext cx="1828800"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Return to RESOURCES</a:t>
            </a:r>
          </a:p>
        </p:txBody>
      </p:sp>
      <p:sp>
        <p:nvSpPr>
          <p:cNvPr id="22" name="Rounded Rectangle 21"/>
          <p:cNvSpPr/>
          <p:nvPr/>
        </p:nvSpPr>
        <p:spPr>
          <a:xfrm>
            <a:off x="1219200" y="35814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Textbook Adoption List – Proclamations 2010 and 2011</a:t>
            </a:r>
            <a:endParaRPr lang="en-US" sz="2000" dirty="0">
              <a:solidFill>
                <a:schemeClr val="tx2">
                  <a:lumMod val="75000"/>
                </a:schemeClr>
              </a:solidFill>
            </a:endParaRPr>
          </a:p>
        </p:txBody>
      </p:sp>
      <p:sp>
        <p:nvSpPr>
          <p:cNvPr id="23" name="Rounded Rectangle 22"/>
          <p:cNvSpPr/>
          <p:nvPr/>
        </p:nvSpPr>
        <p:spPr>
          <a:xfrm>
            <a:off x="1219200" y="19812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ELAR / SLAR Texas Essential Knowledge and Skills (TEKS)</a:t>
            </a:r>
            <a:endParaRPr lang="en-US" sz="2000" dirty="0">
              <a:solidFill>
                <a:schemeClr val="tx2">
                  <a:lumMod val="75000"/>
                </a:schemeClr>
              </a:solidFill>
            </a:endParaRPr>
          </a:p>
        </p:txBody>
      </p:sp>
      <p:sp>
        <p:nvSpPr>
          <p:cNvPr id="24" name="Rounded Rectangle 23"/>
          <p:cNvSpPr/>
          <p:nvPr/>
        </p:nvSpPr>
        <p:spPr>
          <a:xfrm>
            <a:off x="1219200" y="25146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English Language Proficiency Standards (ELPS)</a:t>
            </a:r>
            <a:endParaRPr lang="en-US" sz="2000" dirty="0">
              <a:solidFill>
                <a:schemeClr val="tx2">
                  <a:lumMod val="75000"/>
                </a:schemeClr>
              </a:solidFill>
            </a:endParaRPr>
          </a:p>
        </p:txBody>
      </p:sp>
      <p:sp>
        <p:nvSpPr>
          <p:cNvPr id="25" name="Rounded Rectangle 24"/>
          <p:cNvSpPr/>
          <p:nvPr/>
        </p:nvSpPr>
        <p:spPr>
          <a:xfrm>
            <a:off x="1219200" y="30480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College and Career Readiness Standards (CCRS)</a:t>
            </a:r>
            <a:endParaRPr lang="en-US" sz="2000" dirty="0">
              <a:solidFill>
                <a:schemeClr val="tx2">
                  <a:lumMod val="75000"/>
                </a:schemeClr>
              </a:solidFill>
            </a:endParaRPr>
          </a:p>
        </p:txBody>
      </p:sp>
      <p:sp>
        <p:nvSpPr>
          <p:cNvPr id="21" name="Rounded Rectangle 20"/>
          <p:cNvSpPr/>
          <p:nvPr/>
        </p:nvSpPr>
        <p:spPr>
          <a:xfrm>
            <a:off x="1219200" y="41148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FCRR: Reviewing a Reading Program K-12</a:t>
            </a:r>
            <a:endParaRPr lang="en-US" sz="2000" dirty="0">
              <a:solidFill>
                <a:schemeClr val="tx2">
                  <a:lumMod val="75000"/>
                </a:schemeClr>
              </a:solidFill>
            </a:endParaRPr>
          </a:p>
        </p:txBody>
      </p:sp>
      <p:sp>
        <p:nvSpPr>
          <p:cNvPr id="26" name="Rounded Rectangle 25"/>
          <p:cNvSpPr/>
          <p:nvPr/>
        </p:nvSpPr>
        <p:spPr>
          <a:xfrm>
            <a:off x="1219200" y="46482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Online Teacher Reading Academics (OTRAs)</a:t>
            </a:r>
            <a:endParaRPr lang="en-US" sz="2000" dirty="0">
              <a:solidFill>
                <a:schemeClr val="tx2">
                  <a:lumMod val="75000"/>
                </a:schemeClr>
              </a:solidFill>
            </a:endParaRPr>
          </a:p>
        </p:txBody>
      </p:sp>
      <p:sp>
        <p:nvSpPr>
          <p:cNvPr id="27" name="Rounded Rectangle 26"/>
          <p:cNvSpPr/>
          <p:nvPr/>
        </p:nvSpPr>
        <p:spPr>
          <a:xfrm>
            <a:off x="1219200" y="5181600"/>
            <a:ext cx="6705600" cy="457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solidFill>
                  <a:schemeClr val="tx2">
                    <a:lumMod val="75000"/>
                  </a:schemeClr>
                </a:solidFill>
              </a:rPr>
              <a:t>Critical Elements Analysis</a:t>
            </a:r>
            <a:endParaRPr lang="en-US" sz="2000" dirty="0">
              <a:solidFill>
                <a:schemeClr val="tx2">
                  <a:lumMod val="75000"/>
                </a:schemeClr>
              </a:solidFill>
            </a:endParaRPr>
          </a:p>
        </p:txBody>
      </p:sp>
      <p:sp>
        <p:nvSpPr>
          <p:cNvPr id="16" name="Right Arrow 15"/>
          <p:cNvSpPr/>
          <p:nvPr/>
        </p:nvSpPr>
        <p:spPr>
          <a:xfrm rot="9207580">
            <a:off x="5789613" y="3676650"/>
            <a:ext cx="1609725" cy="685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7" name="Slide Number Placeholder 3"/>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a:defRPr/>
            </a:pPr>
            <a:fld id="{F5669B78-BFB4-47BA-A9B7-010FF90A8AFC}" type="slidenum">
              <a:rPr lang="en-US" smtClean="0"/>
              <a:pPr>
                <a:defRPr/>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a:defRPr/>
            </a:pPr>
            <a:fld id="{048DD126-EA4A-4CB0-8DE5-ECE26089F351}" type="slidenum">
              <a:rPr lang="en-US" smtClean="0"/>
              <a:pPr>
                <a:defRPr/>
              </a:pPr>
              <a:t>13</a:t>
            </a:fld>
            <a:endParaRPr lang="en-US" dirty="0" smtClean="0"/>
          </a:p>
        </p:txBody>
      </p:sp>
      <p:pic>
        <p:nvPicPr>
          <p:cNvPr id="33795" name="Picture 6" descr="way1.png"/>
          <p:cNvPicPr>
            <a:picLocks noChangeAspect="1"/>
          </p:cNvPicPr>
          <p:nvPr/>
        </p:nvPicPr>
        <p:blipFill>
          <a:blip r:embed="rId3" cstate="print"/>
          <a:srcRect/>
          <a:stretch>
            <a:fillRect/>
          </a:stretch>
        </p:blipFill>
        <p:spPr bwMode="auto">
          <a:xfrm>
            <a:off x="1752600" y="838200"/>
            <a:ext cx="5581650" cy="5181600"/>
          </a:xfrm>
          <a:prstGeom prst="rect">
            <a:avLst/>
          </a:prstGeom>
          <a:noFill/>
          <a:ln w="9525">
            <a:noFill/>
            <a:miter lim="800000"/>
            <a:headEnd/>
            <a:tailEnd/>
          </a:ln>
        </p:spPr>
      </p:pic>
      <p:sp>
        <p:nvSpPr>
          <p:cNvPr id="8" name="Right Arrow 7"/>
          <p:cNvSpPr/>
          <p:nvPr/>
        </p:nvSpPr>
        <p:spPr>
          <a:xfrm>
            <a:off x="762000" y="1524000"/>
            <a:ext cx="9144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grpSp>
        <p:nvGrpSpPr>
          <p:cNvPr id="2" name="Group 12"/>
          <p:cNvGrpSpPr>
            <a:grpSpLocks/>
          </p:cNvGrpSpPr>
          <p:nvPr/>
        </p:nvGrpSpPr>
        <p:grpSpPr bwMode="auto">
          <a:xfrm>
            <a:off x="304800" y="2438400"/>
            <a:ext cx="1295400" cy="3048000"/>
            <a:chOff x="304800" y="2438400"/>
            <a:chExt cx="1295400" cy="3048000"/>
          </a:xfrm>
        </p:grpSpPr>
        <p:sp>
          <p:nvSpPr>
            <p:cNvPr id="9" name="Right Arrow 8"/>
            <p:cNvSpPr/>
            <p:nvPr/>
          </p:nvSpPr>
          <p:spPr>
            <a:xfrm>
              <a:off x="304800" y="3581400"/>
              <a:ext cx="9144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0" name="Left Brace 9"/>
            <p:cNvSpPr/>
            <p:nvPr/>
          </p:nvSpPr>
          <p:spPr>
            <a:xfrm>
              <a:off x="1295400" y="2438400"/>
              <a:ext cx="304800" cy="3048000"/>
            </a:xfrm>
            <a:prstGeom prst="leftBrace">
              <a:avLst/>
            </a:prstGeom>
            <a:ln w="762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 name="Group 24"/>
          <p:cNvGrpSpPr>
            <a:grpSpLocks/>
          </p:cNvGrpSpPr>
          <p:nvPr/>
        </p:nvGrpSpPr>
        <p:grpSpPr bwMode="auto">
          <a:xfrm>
            <a:off x="4267200" y="304800"/>
            <a:ext cx="2819400" cy="1295400"/>
            <a:chOff x="4267200" y="304800"/>
            <a:chExt cx="2819400" cy="1295400"/>
          </a:xfrm>
        </p:grpSpPr>
        <p:sp>
          <p:nvSpPr>
            <p:cNvPr id="11" name="Right Arrow 10"/>
            <p:cNvSpPr/>
            <p:nvPr/>
          </p:nvSpPr>
          <p:spPr>
            <a:xfrm rot="5400000">
              <a:off x="5219700" y="419100"/>
              <a:ext cx="914400" cy="6858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2" name="Left Brace 11"/>
            <p:cNvSpPr/>
            <p:nvPr/>
          </p:nvSpPr>
          <p:spPr>
            <a:xfrm rot="5400000">
              <a:off x="5524500" y="38100"/>
              <a:ext cx="304800" cy="2819400"/>
            </a:xfrm>
            <a:prstGeom prst="leftBrace">
              <a:avLst/>
            </a:prstGeom>
            <a:ln w="762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4" name="Right Arrow 13"/>
          <p:cNvSpPr/>
          <p:nvPr/>
        </p:nvSpPr>
        <p:spPr>
          <a:xfrm flipH="1">
            <a:off x="7239000" y="2590800"/>
            <a:ext cx="9906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5" name="Right Arrow 14"/>
          <p:cNvSpPr/>
          <p:nvPr/>
        </p:nvSpPr>
        <p:spPr>
          <a:xfrm flipH="1">
            <a:off x="4876800" y="4495800"/>
            <a:ext cx="990600"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grpSp>
        <p:nvGrpSpPr>
          <p:cNvPr id="4" name="Group 17"/>
          <p:cNvGrpSpPr>
            <a:grpSpLocks/>
          </p:cNvGrpSpPr>
          <p:nvPr/>
        </p:nvGrpSpPr>
        <p:grpSpPr bwMode="auto">
          <a:xfrm>
            <a:off x="1981200" y="3886200"/>
            <a:ext cx="1371600" cy="1219200"/>
            <a:chOff x="1981201" y="3886200"/>
            <a:chExt cx="1371599" cy="1219200"/>
          </a:xfrm>
        </p:grpSpPr>
        <p:sp>
          <p:nvSpPr>
            <p:cNvPr id="16" name="Right Arrow 15"/>
            <p:cNvSpPr/>
            <p:nvPr/>
          </p:nvSpPr>
          <p:spPr>
            <a:xfrm rot="10800000" flipH="1">
              <a:off x="1981201" y="4114800"/>
              <a:ext cx="990599" cy="762000"/>
            </a:xfrm>
            <a:prstGeom prst="rightArrow">
              <a:avLst/>
            </a:prstGeom>
            <a:solidFill>
              <a:srgbClr val="E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EA0000"/>
                </a:solidFill>
              </a:endParaRPr>
            </a:p>
          </p:txBody>
        </p:sp>
        <p:sp>
          <p:nvSpPr>
            <p:cNvPr id="17" name="Left Brace 16"/>
            <p:cNvSpPr/>
            <p:nvPr/>
          </p:nvSpPr>
          <p:spPr>
            <a:xfrm>
              <a:off x="3048000" y="3886200"/>
              <a:ext cx="304800" cy="1219200"/>
            </a:xfrm>
            <a:prstGeom prst="leftBrace">
              <a:avLst/>
            </a:prstGeom>
            <a:ln w="76200">
              <a:solidFill>
                <a:srgbClr val="EA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Uthsch-nas\devped\Shared_drives\TLI\A5 TLI Summit\FINAL TOT Files\PowerPoints\Implementation  Tools Graphics for Keith\white-box-1.jpg"/>
          <p:cNvPicPr>
            <a:picLocks noChangeAspect="1" noChangeArrowheads="1"/>
          </p:cNvPicPr>
          <p:nvPr/>
        </p:nvPicPr>
        <p:blipFill>
          <a:blip r:embed="rId3" cstate="print"/>
          <a:srcRect/>
          <a:stretch>
            <a:fillRect/>
          </a:stretch>
        </p:blipFill>
        <p:spPr bwMode="auto">
          <a:xfrm>
            <a:off x="2471738" y="2057400"/>
            <a:ext cx="4200525" cy="1333500"/>
          </a:xfrm>
          <a:prstGeom prst="rect">
            <a:avLst/>
          </a:prstGeom>
          <a:noFill/>
          <a:ln w="9525">
            <a:noFill/>
            <a:miter lim="800000"/>
            <a:headEnd/>
            <a:tailEnd/>
          </a:ln>
        </p:spPr>
      </p:pic>
      <p:pic>
        <p:nvPicPr>
          <p:cNvPr id="25" name="Picture 7" descr="\\Uthsch-nas\devped\Shared_drives\TLI\A5 TLI Summit\FINAL TOT Files\PowerPoints\Implementation  Tools Graphics for Keith\white-box-2.jpg"/>
          <p:cNvPicPr>
            <a:picLocks noChangeAspect="1" noChangeArrowheads="1"/>
          </p:cNvPicPr>
          <p:nvPr/>
        </p:nvPicPr>
        <p:blipFill>
          <a:blip r:embed="rId4" cstate="print"/>
          <a:srcRect/>
          <a:stretch>
            <a:fillRect/>
          </a:stretch>
        </p:blipFill>
        <p:spPr bwMode="auto">
          <a:xfrm>
            <a:off x="5191125" y="3781425"/>
            <a:ext cx="3114675" cy="2000250"/>
          </a:xfrm>
          <a:prstGeom prst="rect">
            <a:avLst/>
          </a:prstGeom>
          <a:noFill/>
          <a:ln w="9525">
            <a:noFill/>
            <a:miter lim="800000"/>
            <a:headEnd/>
            <a:tailEnd/>
          </a:ln>
        </p:spPr>
      </p:pic>
      <p:pic>
        <p:nvPicPr>
          <p:cNvPr id="26" name="Picture 9" descr="\\Uthsch-nas\devped\Shared_drives\TLI\A5 TLI Summit\FINAL TOT Files\PowerPoints\Implementation  Tools Graphics for Keith\arrow-right.jpg"/>
          <p:cNvPicPr>
            <a:picLocks noChangeAspect="1" noChangeArrowheads="1"/>
          </p:cNvPicPr>
          <p:nvPr/>
        </p:nvPicPr>
        <p:blipFill>
          <a:blip r:embed="rId5" cstate="print"/>
          <a:srcRect/>
          <a:stretch>
            <a:fillRect/>
          </a:stretch>
        </p:blipFill>
        <p:spPr bwMode="auto">
          <a:xfrm>
            <a:off x="6753225" y="2428875"/>
            <a:ext cx="1095375" cy="1381125"/>
          </a:xfrm>
          <a:prstGeom prst="rect">
            <a:avLst/>
          </a:prstGeom>
          <a:noFill/>
          <a:ln w="9525">
            <a:noFill/>
            <a:miter lim="800000"/>
            <a:headEnd/>
            <a:tailEnd/>
          </a:ln>
        </p:spPr>
      </p:pic>
      <p:pic>
        <p:nvPicPr>
          <p:cNvPr id="27" name="Picture 7" descr="\\Uthsch-nas\devped\Shared_drives\TLI\A5 TLI Summit\FINAL TOT Files\PowerPoints\Implementation  Tools Graphics for Keith\gray-box-1.jpg"/>
          <p:cNvPicPr>
            <a:picLocks noChangeAspect="1" noChangeArrowheads="1"/>
          </p:cNvPicPr>
          <p:nvPr/>
        </p:nvPicPr>
        <p:blipFill>
          <a:blip r:embed="rId6" cstate="print"/>
          <a:srcRect/>
          <a:stretch>
            <a:fillRect/>
          </a:stretch>
        </p:blipFill>
        <p:spPr bwMode="auto">
          <a:xfrm>
            <a:off x="2471738" y="2057400"/>
            <a:ext cx="4200525" cy="1333500"/>
          </a:xfrm>
          <a:prstGeom prst="rect">
            <a:avLst/>
          </a:prstGeom>
          <a:noFill/>
          <a:ln w="9525">
            <a:noFill/>
            <a:miter lim="800000"/>
            <a:headEnd/>
            <a:tailEnd/>
          </a:ln>
        </p:spPr>
      </p:pic>
      <p:pic>
        <p:nvPicPr>
          <p:cNvPr id="28" name="Picture 8" descr="\\Uthsch-nas\devped\Shared_drives\TLI\A5 TLI Summit\FINAL TOT Files\PowerPoints\Implementation  Tools Graphics for Keith\white-box-3.jpg"/>
          <p:cNvPicPr>
            <a:picLocks noChangeAspect="1" noChangeArrowheads="1"/>
          </p:cNvPicPr>
          <p:nvPr/>
        </p:nvPicPr>
        <p:blipFill>
          <a:blip r:embed="rId7" cstate="print"/>
          <a:srcRect/>
          <a:stretch>
            <a:fillRect/>
          </a:stretch>
        </p:blipFill>
        <p:spPr bwMode="auto">
          <a:xfrm>
            <a:off x="990600" y="3724275"/>
            <a:ext cx="3076575" cy="2000250"/>
          </a:xfrm>
          <a:prstGeom prst="rect">
            <a:avLst/>
          </a:prstGeom>
          <a:noFill/>
          <a:ln w="9525">
            <a:noFill/>
            <a:miter lim="800000"/>
            <a:headEnd/>
            <a:tailEnd/>
          </a:ln>
        </p:spPr>
      </p:pic>
      <p:pic>
        <p:nvPicPr>
          <p:cNvPr id="29" name="Picture 10" descr="\\Uthsch-nas\devped\Shared_drives\TLI\A5 TLI Summit\FINAL TOT Files\PowerPoints\Implementation  Tools Graphics for Keith\arrow-bottom.jpg"/>
          <p:cNvPicPr>
            <a:picLocks noChangeAspect="1" noChangeArrowheads="1"/>
          </p:cNvPicPr>
          <p:nvPr/>
        </p:nvPicPr>
        <p:blipFill>
          <a:blip r:embed="rId8" cstate="print"/>
          <a:srcRect/>
          <a:stretch>
            <a:fillRect/>
          </a:stretch>
        </p:blipFill>
        <p:spPr bwMode="auto">
          <a:xfrm>
            <a:off x="3933825" y="5705475"/>
            <a:ext cx="1476375" cy="847725"/>
          </a:xfrm>
          <a:prstGeom prst="rect">
            <a:avLst/>
          </a:prstGeom>
          <a:noFill/>
          <a:ln w="9525">
            <a:noFill/>
            <a:miter lim="800000"/>
            <a:headEnd/>
            <a:tailEnd/>
          </a:ln>
        </p:spPr>
      </p:pic>
      <p:pic>
        <p:nvPicPr>
          <p:cNvPr id="30" name="Picture 11" descr="\\Uthsch-nas\devped\Shared_drives\TLI\A5 TLI Summit\FINAL TOT Files\PowerPoints\Implementation  Tools Graphics for Keith\arrow-left.jpg"/>
          <p:cNvPicPr>
            <a:picLocks noChangeAspect="1" noChangeArrowheads="1"/>
          </p:cNvPicPr>
          <p:nvPr/>
        </p:nvPicPr>
        <p:blipFill>
          <a:blip r:embed="rId9" cstate="print"/>
          <a:srcRect/>
          <a:stretch>
            <a:fillRect/>
          </a:stretch>
        </p:blipFill>
        <p:spPr bwMode="auto">
          <a:xfrm>
            <a:off x="1371600" y="2505075"/>
            <a:ext cx="1143000" cy="1247775"/>
          </a:xfrm>
          <a:prstGeom prst="rect">
            <a:avLst/>
          </a:prstGeom>
          <a:noFill/>
          <a:ln w="9525">
            <a:noFill/>
            <a:miter lim="800000"/>
            <a:headEnd/>
            <a:tailEnd/>
          </a:ln>
        </p:spPr>
      </p:pic>
      <p:pic>
        <p:nvPicPr>
          <p:cNvPr id="31" name="Picture 6" descr="\\Uthsch-nas\devped\Shared_drives\TLI\A5 TLI Summit\FINAL TOT Files\PowerPoints\Implementation  Tools Graphics for Keith\gray-box-2.jpg"/>
          <p:cNvPicPr>
            <a:picLocks noChangeAspect="1" noChangeArrowheads="1"/>
          </p:cNvPicPr>
          <p:nvPr/>
        </p:nvPicPr>
        <p:blipFill>
          <a:blip r:embed="rId10" cstate="print"/>
          <a:srcRect/>
          <a:stretch>
            <a:fillRect/>
          </a:stretch>
        </p:blipFill>
        <p:spPr bwMode="auto">
          <a:xfrm>
            <a:off x="5257800" y="3752850"/>
            <a:ext cx="3114675" cy="2000250"/>
          </a:xfrm>
          <a:prstGeom prst="rect">
            <a:avLst/>
          </a:prstGeom>
          <a:noFill/>
          <a:ln w="9525">
            <a:noFill/>
            <a:miter lim="800000"/>
            <a:headEnd/>
            <a:tailEnd/>
          </a:ln>
        </p:spPr>
      </p:pic>
      <p:sp>
        <p:nvSpPr>
          <p:cNvPr id="32" name="Title 1"/>
          <p:cNvSpPr txBox="1">
            <a:spLocks/>
          </p:cNvSpPr>
          <p:nvPr/>
        </p:nvSpPr>
        <p:spPr>
          <a:xfrm>
            <a:off x="457200" y="838200"/>
            <a:ext cx="8229600" cy="579438"/>
          </a:xfrm>
          <a:prstGeom prst="rect">
            <a:avLst/>
          </a:prstGeom>
        </p:spPr>
        <p:txBody>
          <a:bodyPr/>
          <a:lstStyle/>
          <a:p>
            <a:pPr algn="ctr" fontAlgn="auto">
              <a:spcAft>
                <a:spcPts val="0"/>
              </a:spcAft>
              <a:defRPr/>
            </a:pPr>
            <a:r>
              <a:rPr lang="en-US" sz="3200" b="1" dirty="0">
                <a:solidFill>
                  <a:srgbClr val="176DAD"/>
                </a:solidFill>
                <a:latin typeface="Times New Roman" pitchFamily="18" charset="0"/>
                <a:ea typeface="+mj-ea"/>
                <a:cs typeface="Times New Roman" pitchFamily="18" charset="0"/>
              </a:rPr>
              <a:t>Texas State Literacy Plan: </a:t>
            </a:r>
          </a:p>
          <a:p>
            <a:pPr algn="ctr" fontAlgn="auto">
              <a:spcAft>
                <a:spcPts val="0"/>
              </a:spcAft>
              <a:defRPr/>
            </a:pPr>
            <a:r>
              <a:rPr lang="en-US" sz="3200" b="1" dirty="0">
                <a:solidFill>
                  <a:srgbClr val="176DAD"/>
                </a:solidFill>
                <a:latin typeface="Times New Roman" pitchFamily="18" charset="0"/>
                <a:ea typeface="+mj-ea"/>
                <a:cs typeface="Times New Roman" pitchFamily="18" charset="0"/>
              </a:rPr>
              <a:t>Implementation Tools</a:t>
            </a:r>
          </a:p>
        </p:txBody>
      </p:sp>
      <p:sp>
        <p:nvSpPr>
          <p:cNvPr id="52234" name="Slide Number Placeholder 2"/>
          <p:cNvSpPr>
            <a:spLocks noGrp="1"/>
          </p:cNvSpPr>
          <p:nvPr>
            <p:ph type="sldNum" sz="quarter" idx="12"/>
          </p:nvPr>
        </p:nvSpPr>
        <p:spPr bwMode="auto">
          <a:xfrm>
            <a:off x="3581400" y="6416675"/>
            <a:ext cx="2133600" cy="365125"/>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C6A156C-08AC-4D4D-96E0-D3EB8EC7BF17}" type="slidenum">
              <a:rPr lang="en-US" smtClean="0"/>
              <a:pPr fontAlgn="base">
                <a:spcBef>
                  <a:spcPct val="0"/>
                </a:spcBef>
                <a:spcAft>
                  <a:spcPct val="0"/>
                </a:spcAft>
                <a:defRPr/>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latin typeface="Times New Roman" pitchFamily="18" charset="0"/>
                <a:cs typeface="Times New Roman" pitchFamily="18" charset="0"/>
              </a:rPr>
              <a:t>Professional Development in Project Share</a:t>
            </a:r>
          </a:p>
        </p:txBody>
      </p:sp>
      <p:sp>
        <p:nvSpPr>
          <p:cNvPr id="22531" name="Content Placeholder 2"/>
          <p:cNvSpPr>
            <a:spLocks noGrp="1"/>
          </p:cNvSpPr>
          <p:nvPr>
            <p:ph idx="1"/>
          </p:nvPr>
        </p:nvSpPr>
        <p:spPr/>
        <p:txBody>
          <a:bodyPr rtlCol="0"/>
          <a:lstStyle/>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sz="2400" dirty="0" smtClean="0"/>
          </a:p>
        </p:txBody>
      </p:sp>
      <p:pic>
        <p:nvPicPr>
          <p:cNvPr id="37892" name="Picture 2" descr="C:\Users\kkn64\Desktop\TLI Summit\PS_LOGO.png"/>
          <p:cNvPicPr>
            <a:picLocks noChangeAspect="1" noChangeArrowheads="1"/>
          </p:cNvPicPr>
          <p:nvPr/>
        </p:nvPicPr>
        <p:blipFill>
          <a:blip r:embed="rId3" cstate="print"/>
          <a:srcRect/>
          <a:stretch>
            <a:fillRect/>
          </a:stretch>
        </p:blipFill>
        <p:spPr bwMode="auto">
          <a:xfrm>
            <a:off x="2057400" y="1524000"/>
            <a:ext cx="4595813" cy="3902075"/>
          </a:xfrm>
          <a:prstGeom prst="rect">
            <a:avLst/>
          </a:prstGeom>
          <a:noFill/>
          <a:ln w="9525">
            <a:noFill/>
            <a:miter lim="800000"/>
            <a:headEnd/>
            <a:tailEnd/>
          </a:ln>
        </p:spPr>
      </p:pic>
      <p:sp>
        <p:nvSpPr>
          <p:cNvPr id="37893" name="TextBox 1"/>
          <p:cNvSpPr txBox="1">
            <a:spLocks noChangeArrowheads="1"/>
          </p:cNvSpPr>
          <p:nvPr/>
        </p:nvSpPr>
        <p:spPr bwMode="auto">
          <a:xfrm>
            <a:off x="2590800" y="5715000"/>
            <a:ext cx="3962400" cy="738188"/>
          </a:xfrm>
          <a:prstGeom prst="rect">
            <a:avLst/>
          </a:prstGeom>
          <a:noFill/>
          <a:ln w="9525">
            <a:noFill/>
            <a:miter lim="800000"/>
            <a:headEnd/>
            <a:tailEnd/>
          </a:ln>
        </p:spPr>
        <p:txBody>
          <a:bodyPr>
            <a:spAutoFit/>
          </a:bodyPr>
          <a:lstStyle/>
          <a:p>
            <a:r>
              <a:rPr lang="en-US" sz="2400">
                <a:latin typeface="Calibri" pitchFamily="34" charset="0"/>
                <a:hlinkClick r:id="rId4"/>
              </a:rPr>
              <a:t>www.projectsharetexas.org</a:t>
            </a:r>
            <a:endParaRPr lang="en-US" sz="2400">
              <a:latin typeface="Calibri" pitchFamily="34" charset="0"/>
            </a:endParaRPr>
          </a:p>
          <a:p>
            <a:endParaRPr lang="en-US">
              <a:latin typeface="Calibri" pitchFamily="34" charset="0"/>
            </a:endParaRPr>
          </a:p>
        </p:txBody>
      </p:sp>
      <p:sp>
        <p:nvSpPr>
          <p:cNvPr id="6" name="Slide Number Placeholder 3"/>
          <p:cNvSpPr>
            <a:spLocks noGrp="1"/>
          </p:cNvSpPr>
          <p:nvPr>
            <p:ph type="sldNum" sz="quarter" idx="11"/>
          </p:nvPr>
        </p:nvSpPr>
        <p:spPr/>
        <p:txBody>
          <a:bodyPr/>
          <a:lstStyle/>
          <a:p>
            <a:pPr>
              <a:defRPr/>
            </a:pPr>
            <a:fld id="{9B4BEE48-9013-466B-AA77-E2998E72B607}"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181600"/>
            <a:ext cx="8229600" cy="1143000"/>
          </a:xfrm>
        </p:spPr>
        <p:txBody>
          <a:bodyPr rtlCol="0"/>
          <a:lstStyle/>
          <a:p>
            <a:pPr eaLnBrk="1" fontAlgn="auto" hangingPunct="1">
              <a:spcAft>
                <a:spcPts val="0"/>
              </a:spcAft>
              <a:buFont typeface="Arial" pitchFamily="34" charset="0"/>
              <a:buNone/>
              <a:defRPr/>
            </a:pPr>
            <a:r>
              <a:rPr lang="en-US" sz="3600" dirty="0" smtClean="0">
                <a:latin typeface="+mn-lt"/>
                <a:hlinkClick r:id="rId3"/>
              </a:rPr>
              <a:t>http://www.tea.state.tx.us/literacy/tli</a:t>
            </a:r>
            <a:endParaRPr lang="en-US" sz="3600" dirty="0" smtClean="0">
              <a:latin typeface="+mn-lt"/>
            </a:endParaRPr>
          </a:p>
          <a:p>
            <a:pPr eaLnBrk="1" fontAlgn="auto" hangingPunct="1">
              <a:spcAft>
                <a:spcPts val="0"/>
              </a:spcAft>
              <a:buFont typeface="Arial" pitchFamily="34" charset="0"/>
              <a:buNone/>
              <a:defRPr/>
            </a:pPr>
            <a:endParaRPr lang="en-US" sz="1800" dirty="0"/>
          </a:p>
        </p:txBody>
      </p:sp>
      <p:sp>
        <p:nvSpPr>
          <p:cNvPr id="4" name="Slide Number Placeholder 3"/>
          <p:cNvSpPr>
            <a:spLocks noGrp="1"/>
          </p:cNvSpPr>
          <p:nvPr>
            <p:ph type="sldNum" sz="quarter" idx="11"/>
          </p:nvPr>
        </p:nvSpPr>
        <p:spPr/>
        <p:txBody>
          <a:bodyPr/>
          <a:lstStyle/>
          <a:p>
            <a:pPr>
              <a:defRPr/>
            </a:pPr>
            <a:fld id="{2AE18299-63DA-420A-99D5-6849E27C6655}" type="slidenum">
              <a:rPr lang="en-US"/>
              <a:pPr>
                <a:defRPr/>
              </a:pPr>
              <a:t>16</a:t>
            </a:fld>
            <a:endParaRPr lang="en-US"/>
          </a:p>
        </p:txBody>
      </p:sp>
      <p:pic>
        <p:nvPicPr>
          <p:cNvPr id="74753" name="Picture 1" descr="C:\Documents and Settings\bpham\My Documents\TLIe.jpg"/>
          <p:cNvPicPr>
            <a:picLocks noChangeAspect="1" noChangeArrowheads="1"/>
          </p:cNvPicPr>
          <p:nvPr/>
        </p:nvPicPr>
        <p:blipFill>
          <a:blip r:embed="rId4" cstate="print"/>
          <a:srcRect/>
          <a:stretch>
            <a:fillRect/>
          </a:stretch>
        </p:blipFill>
        <p:spPr bwMode="auto">
          <a:xfrm>
            <a:off x="1295400" y="685800"/>
            <a:ext cx="6570663" cy="4495800"/>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Ideas for Parents to Assist with this Literacy Initiative</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US" dirty="0" smtClean="0"/>
              <a:t>1. Take your kids to the Brownsville Public Library regularly. Most of the time the library has several activities to </a:t>
            </a:r>
            <a:r>
              <a:rPr lang="en-US" dirty="0" smtClean="0"/>
              <a:t>promote reading</a:t>
            </a:r>
            <a:r>
              <a:rPr lang="en-US" dirty="0" smtClean="0"/>
              <a:t>. Ask for the calendar of </a:t>
            </a:r>
            <a:r>
              <a:rPr lang="en-US" dirty="0" smtClean="0"/>
              <a:t>events.</a:t>
            </a:r>
            <a:endParaRPr lang="en-US" dirty="0" smtClean="0">
              <a:solidFill>
                <a:schemeClr val="tx2"/>
              </a:solidFill>
            </a:endParaRPr>
          </a:p>
          <a:p>
            <a:pPr>
              <a:lnSpc>
                <a:spcPct val="150000"/>
              </a:lnSpc>
            </a:pPr>
            <a:r>
              <a:rPr lang="en-US" dirty="0" smtClean="0"/>
              <a:t>2. </a:t>
            </a:r>
            <a:r>
              <a:rPr lang="en-US" dirty="0" smtClean="0"/>
              <a:t>The Brownsville </a:t>
            </a:r>
            <a:r>
              <a:rPr lang="en-US" dirty="0" smtClean="0"/>
              <a:t>Public Library has a department called "Friends of the </a:t>
            </a:r>
            <a:r>
              <a:rPr lang="en-US" dirty="0" smtClean="0"/>
              <a:t>Library” in through which you </a:t>
            </a:r>
            <a:r>
              <a:rPr lang="en-US" dirty="0" smtClean="0"/>
              <a:t>can buy books or magazines </a:t>
            </a:r>
            <a:r>
              <a:rPr lang="en-US" dirty="0" smtClean="0"/>
              <a:t>for as little as 10 cents, depending on what you purchase.</a:t>
            </a:r>
            <a:endParaRPr lang="en-US" dirty="0" smtClean="0">
              <a:solidFill>
                <a:srgbClr val="EA0000"/>
              </a:solidFill>
            </a:endParaRPr>
          </a:p>
          <a:p>
            <a:pPr>
              <a:lnSpc>
                <a:spcPct val="150000"/>
              </a:lnSpc>
            </a:pPr>
            <a:r>
              <a:rPr lang="en-US" dirty="0" smtClean="0">
                <a:solidFill>
                  <a:srgbClr val="EA0000"/>
                </a:solidFill>
              </a:rPr>
              <a:t>3. Maintain contact with your child's teacher so you </a:t>
            </a:r>
            <a:r>
              <a:rPr lang="en-US" dirty="0" smtClean="0">
                <a:solidFill>
                  <a:srgbClr val="EA0000"/>
                </a:solidFill>
              </a:rPr>
              <a:t>can keep track of their fluency levels.</a:t>
            </a:r>
          </a:p>
          <a:p>
            <a:pPr>
              <a:lnSpc>
                <a:spcPct val="150000"/>
              </a:lnSpc>
            </a:pPr>
            <a:r>
              <a:rPr lang="en-US" dirty="0" smtClean="0">
                <a:solidFill>
                  <a:srgbClr val="0070C0"/>
                </a:solidFill>
              </a:rPr>
              <a:t>4</a:t>
            </a:r>
            <a:r>
              <a:rPr lang="en-US" dirty="0" smtClean="0">
                <a:solidFill>
                  <a:srgbClr val="0070C0"/>
                </a:solidFill>
              </a:rPr>
              <a:t>. Take time to stop everything and read (</a:t>
            </a:r>
            <a:r>
              <a:rPr lang="en-US" dirty="0" smtClean="0">
                <a:solidFill>
                  <a:srgbClr val="0070C0"/>
                </a:solidFill>
              </a:rPr>
              <a:t>DEAR – Drop </a:t>
            </a:r>
            <a:r>
              <a:rPr lang="en-US" dirty="0" smtClean="0">
                <a:solidFill>
                  <a:srgbClr val="0070C0"/>
                </a:solidFill>
              </a:rPr>
              <a:t>Everything and Read</a:t>
            </a:r>
            <a:r>
              <a:rPr lang="en-US" dirty="0" smtClean="0">
                <a:solidFill>
                  <a:srgbClr val="0070C0"/>
                </a:solidFill>
              </a:rPr>
              <a:t>) (</a:t>
            </a:r>
            <a:r>
              <a:rPr lang="en-US" dirty="0" smtClean="0">
                <a:hlinkClick r:id="rId2"/>
              </a:rPr>
              <a:t>http://</a:t>
            </a:r>
            <a:r>
              <a:rPr lang="en-US" dirty="0" smtClean="0">
                <a:hlinkClick r:id="rId2"/>
              </a:rPr>
              <a:t>www.dropeverythingandread.com</a:t>
            </a:r>
            <a:r>
              <a:rPr lang="en-US" dirty="0" smtClean="0"/>
              <a:t>) </a:t>
            </a:r>
            <a:r>
              <a:rPr lang="en-US" dirty="0" smtClean="0">
                <a:solidFill>
                  <a:srgbClr val="0070C0"/>
                </a:solidFill>
              </a:rPr>
              <a:t>at </a:t>
            </a:r>
            <a:r>
              <a:rPr lang="en-US" dirty="0" smtClean="0">
                <a:solidFill>
                  <a:srgbClr val="0070C0"/>
                </a:solidFill>
              </a:rPr>
              <a:t>home for 15 minutes each </a:t>
            </a:r>
            <a:r>
              <a:rPr lang="en-US" dirty="0" smtClean="0">
                <a:solidFill>
                  <a:srgbClr val="0070C0"/>
                </a:solidFill>
              </a:rPr>
              <a:t>day: </a:t>
            </a:r>
            <a:r>
              <a:rPr lang="en-US" dirty="0" smtClean="0">
                <a:solidFill>
                  <a:srgbClr val="0070C0"/>
                </a:solidFill>
              </a:rPr>
              <a:t>Turn off the TV, radios, electronic games etc</a:t>
            </a:r>
            <a:r>
              <a:rPr lang="en-US" dirty="0" smtClean="0">
                <a:solidFill>
                  <a:srgbClr val="0070C0"/>
                </a:solidFill>
              </a:rPr>
              <a:t>.</a:t>
            </a:r>
            <a:endParaRPr lang="en-US" dirty="0" smtClean="0">
              <a:solidFill>
                <a:srgbClr val="0070C0"/>
              </a:solidFill>
            </a:endParaRPr>
          </a:p>
          <a:p>
            <a:pPr>
              <a:lnSpc>
                <a:spcPct val="150000"/>
              </a:lnSpc>
            </a:pPr>
            <a:r>
              <a:rPr lang="en-US" dirty="0" smtClean="0"/>
              <a:t>5</a:t>
            </a:r>
            <a:r>
              <a:rPr lang="en-US" dirty="0" smtClean="0"/>
              <a:t>. Try to read to your child and ask comprehension questions.</a:t>
            </a:r>
            <a:endParaRPr lang="en-US" dirty="0" smtClean="0"/>
          </a:p>
          <a:p>
            <a:pPr>
              <a:lnSpc>
                <a:spcPct val="150000"/>
              </a:lnSpc>
            </a:pPr>
            <a:r>
              <a:rPr lang="en-US" dirty="0" smtClean="0"/>
              <a:t>6. If you have </a:t>
            </a:r>
            <a:r>
              <a:rPr lang="en-US" dirty="0" smtClean="0"/>
              <a:t>a computer </a:t>
            </a:r>
            <a:r>
              <a:rPr lang="en-US" dirty="0" smtClean="0"/>
              <a:t>at home, you can use the following reading resources.</a:t>
            </a:r>
          </a:p>
          <a:p>
            <a:endParaRPr lang="en-US" dirty="0"/>
          </a:p>
        </p:txBody>
      </p:sp>
      <p:sp>
        <p:nvSpPr>
          <p:cNvPr id="4" name="Slide Number Placeholder 3"/>
          <p:cNvSpPr>
            <a:spLocks noGrp="1"/>
          </p:cNvSpPr>
          <p:nvPr>
            <p:ph type="sldNum" sz="quarter" idx="11"/>
          </p:nvPr>
        </p:nvSpPr>
        <p:spPr/>
        <p:txBody>
          <a:bodyPr/>
          <a:lstStyle/>
          <a:p>
            <a:pPr>
              <a:defRPr/>
            </a:pPr>
            <a:fld id="{9EA19420-3693-4B75-B4F5-FF0E6AF7564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52400" y="3200400"/>
            <a:ext cx="8991600" cy="2133600"/>
          </a:xfrm>
        </p:spPr>
        <p:txBody>
          <a:bodyPr>
            <a:normAutofit fontScale="92500" lnSpcReduction="20000"/>
          </a:bodyPr>
          <a:lstStyle/>
          <a:p>
            <a:pPr marL="0" indent="0" algn="ctr" eaLnBrk="1" hangingPunct="1">
              <a:buFont typeface="Arial" pitchFamily="34" charset="0"/>
              <a:buNone/>
              <a:defRPr/>
            </a:pPr>
            <a:endParaRPr lang="en-US" sz="2800" dirty="0" smtClean="0"/>
          </a:p>
          <a:p>
            <a:pPr marL="0" indent="0" algn="ctr" eaLnBrk="1" hangingPunct="1">
              <a:buFont typeface="Arial" pitchFamily="34" charset="0"/>
              <a:buNone/>
              <a:defRPr/>
            </a:pPr>
            <a:r>
              <a:rPr lang="en-US" sz="2400" b="1" dirty="0" smtClean="0">
                <a:solidFill>
                  <a:srgbClr val="C00000"/>
                </a:solidFill>
                <a:latin typeface="+mn-lt"/>
              </a:rPr>
              <a:t>“Effective literacy often mounts a partnership, a collaboration </a:t>
            </a:r>
          </a:p>
          <a:p>
            <a:pPr marL="0" indent="0" algn="ctr" eaLnBrk="1" hangingPunct="1">
              <a:buFont typeface="Arial" pitchFamily="34" charset="0"/>
              <a:buNone/>
              <a:defRPr/>
            </a:pPr>
            <a:r>
              <a:rPr lang="en-US" sz="2400" b="1" dirty="0" smtClean="0">
                <a:solidFill>
                  <a:srgbClr val="C00000"/>
                </a:solidFill>
                <a:latin typeface="+mn-lt"/>
              </a:rPr>
              <a:t>between all stakeholders, and strategic coordination of instruction </a:t>
            </a:r>
          </a:p>
          <a:p>
            <a:pPr marL="0" indent="0" algn="ctr" eaLnBrk="1" hangingPunct="1">
              <a:buFont typeface="Arial" pitchFamily="34" charset="0"/>
              <a:buNone/>
              <a:defRPr/>
            </a:pPr>
            <a:r>
              <a:rPr lang="en-US" sz="2400" b="1" dirty="0" smtClean="0">
                <a:solidFill>
                  <a:srgbClr val="C00000"/>
                </a:solidFill>
                <a:latin typeface="+mn-lt"/>
              </a:rPr>
              <a:t>to meet student needs.”        </a:t>
            </a:r>
            <a:r>
              <a:rPr lang="en-US" sz="1800" dirty="0" smtClean="0">
                <a:solidFill>
                  <a:srgbClr val="C00000"/>
                </a:solidFill>
                <a:latin typeface="+mn-lt"/>
              </a:rPr>
              <a:t>-Murphy, 2004</a:t>
            </a:r>
          </a:p>
          <a:p>
            <a:pPr marL="0" indent="0" algn="ctr" eaLnBrk="1" hangingPunct="1">
              <a:buFont typeface="Arial" pitchFamily="34" charset="0"/>
              <a:buNone/>
              <a:defRPr/>
            </a:pPr>
            <a:endParaRPr lang="en-US" sz="2400" dirty="0" smtClean="0"/>
          </a:p>
          <a:p>
            <a:pPr marL="0" indent="0" eaLnBrk="1" hangingPunct="1">
              <a:buFont typeface="Arial" pitchFamily="34" charset="0"/>
              <a:buNone/>
              <a:defRPr/>
            </a:pPr>
            <a:r>
              <a:rPr lang="en-US" dirty="0" smtClean="0"/>
              <a:t> </a:t>
            </a:r>
          </a:p>
        </p:txBody>
      </p:sp>
      <p:pic>
        <p:nvPicPr>
          <p:cNvPr id="40963" name="Picture 2" descr="C:\Users\kkn64\AppData\Local\Microsoft\Windows\Temporary Internet Files\Content.Outlook\N2R8KI9G\iStock_000019033569Large.jpg"/>
          <p:cNvPicPr>
            <a:picLocks noChangeAspect="1" noChangeArrowheads="1"/>
          </p:cNvPicPr>
          <p:nvPr/>
        </p:nvPicPr>
        <p:blipFill>
          <a:blip r:embed="rId3" cstate="print"/>
          <a:srcRect/>
          <a:stretch>
            <a:fillRect/>
          </a:stretch>
        </p:blipFill>
        <p:spPr bwMode="auto">
          <a:xfrm>
            <a:off x="2743200" y="533400"/>
            <a:ext cx="4724400" cy="2995613"/>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3DE0E9BA-A4E8-4DFF-A36B-AA5B59B456D3}" type="slidenum">
              <a:rPr lang="en-US" smtClean="0">
                <a:solidFill>
                  <a:schemeClr val="tx1"/>
                </a:solidFill>
              </a:rPr>
              <a:pPr>
                <a:defRPr/>
              </a:pPr>
              <a:t>18</a:t>
            </a:fld>
            <a:endParaRPr lang="en-US" dirty="0">
              <a:solidFill>
                <a:schemeClr val="tx1"/>
              </a:solidFill>
            </a:endParaRPr>
          </a:p>
        </p:txBody>
      </p:sp>
      <p:sp>
        <p:nvSpPr>
          <p:cNvPr id="40965" name="TextBox 4"/>
          <p:cNvSpPr txBox="1">
            <a:spLocks noChangeArrowheads="1"/>
          </p:cNvSpPr>
          <p:nvPr/>
        </p:nvSpPr>
        <p:spPr bwMode="auto">
          <a:xfrm>
            <a:off x="914400" y="5196007"/>
            <a:ext cx="7543800" cy="1661993"/>
          </a:xfrm>
          <a:prstGeom prst="rect">
            <a:avLst/>
          </a:prstGeom>
          <a:noFill/>
          <a:ln w="9525">
            <a:noFill/>
            <a:miter lim="800000"/>
            <a:headEnd/>
            <a:tailEnd/>
          </a:ln>
        </p:spPr>
        <p:txBody>
          <a:bodyPr>
            <a:spAutoFit/>
          </a:bodyPr>
          <a:lstStyle/>
          <a:p>
            <a:pPr algn="ctr"/>
            <a:r>
              <a:rPr lang="en-US" b="1" i="1" dirty="0">
                <a:solidFill>
                  <a:srgbClr val="002060"/>
                </a:solidFill>
              </a:rPr>
              <a:t> </a:t>
            </a:r>
            <a:r>
              <a:rPr lang="en-US" i="1" dirty="0" smtClean="0">
                <a:solidFill>
                  <a:srgbClr val="002060"/>
                </a:solidFill>
              </a:rPr>
              <a:t>Maria V. Gonzales, TLI Project Director –  </a:t>
            </a:r>
            <a:r>
              <a:rPr lang="en-US" i="1" dirty="0" smtClean="0">
                <a:hlinkClick r:id="rId4"/>
              </a:rPr>
              <a:t>mvgonzales@bisd.us</a:t>
            </a:r>
            <a:endParaRPr lang="en-US" i="1" dirty="0" smtClean="0"/>
          </a:p>
          <a:p>
            <a:pPr algn="ctr"/>
            <a:r>
              <a:rPr lang="en-US" i="1" dirty="0" smtClean="0">
                <a:solidFill>
                  <a:srgbClr val="002060"/>
                </a:solidFill>
              </a:rPr>
              <a:t>Sonia Perales, TLI Project Secretary –</a:t>
            </a:r>
            <a:r>
              <a:rPr lang="en-US" i="1" dirty="0" smtClean="0"/>
              <a:t> </a:t>
            </a:r>
            <a:r>
              <a:rPr lang="en-US" i="1" dirty="0" smtClean="0">
                <a:hlinkClick r:id="rId5"/>
              </a:rPr>
              <a:t>sperales@bisd.us</a:t>
            </a:r>
            <a:r>
              <a:rPr lang="en-US" i="1" dirty="0" smtClean="0"/>
              <a:t>    </a:t>
            </a:r>
          </a:p>
          <a:p>
            <a:pPr algn="ctr"/>
            <a:r>
              <a:rPr lang="en-US" i="1" dirty="0" smtClean="0"/>
              <a:t>Jason Galvan, TLI Specialist – jgalvan@bisd.us</a:t>
            </a:r>
          </a:p>
          <a:p>
            <a:pPr algn="ctr"/>
            <a:r>
              <a:rPr lang="en-US" sz="1600" b="1" i="1" dirty="0" smtClean="0"/>
              <a:t> TLI </a:t>
            </a:r>
            <a:r>
              <a:rPr lang="en-US" sz="1600" b="1" i="1" dirty="0" smtClean="0">
                <a:solidFill>
                  <a:srgbClr val="002060"/>
                </a:solidFill>
              </a:rPr>
              <a:t>Project Office     1900 Price Road --  Suite 208  956-698-1650      </a:t>
            </a:r>
          </a:p>
          <a:p>
            <a:pPr algn="ctr"/>
            <a:r>
              <a:rPr lang="en-US" sz="1400" b="1" i="1" dirty="0" smtClean="0"/>
              <a:t> </a:t>
            </a:r>
            <a:r>
              <a:rPr lang="en-US" sz="1400" b="1" i="1" dirty="0"/>
              <a:t>TLI </a:t>
            </a:r>
            <a:r>
              <a:rPr lang="en-US" sz="1400" b="1" i="1" dirty="0">
                <a:solidFill>
                  <a:srgbClr val="002060"/>
                </a:solidFill>
              </a:rPr>
              <a:t>Project Office     1900 Price Road --  Suite 208  956-698-1650      </a:t>
            </a:r>
          </a:p>
          <a:p>
            <a:pPr algn="ctr"/>
            <a:endParaRPr lang="en-US" dirty="0"/>
          </a:p>
        </p:txBody>
      </p:sp>
      <p:sp>
        <p:nvSpPr>
          <p:cNvPr id="6" name="TextBox 5"/>
          <p:cNvSpPr txBox="1"/>
          <p:nvPr/>
        </p:nvSpPr>
        <p:spPr>
          <a:xfrm>
            <a:off x="1143000" y="4572000"/>
            <a:ext cx="6858000" cy="677108"/>
          </a:xfrm>
          <a:prstGeom prst="rect">
            <a:avLst/>
          </a:prstGeom>
          <a:noFill/>
        </p:spPr>
        <p:txBody>
          <a:bodyPr wrap="square" rtlCol="0">
            <a:spAutoFit/>
          </a:bodyPr>
          <a:lstStyle/>
          <a:p>
            <a:pPr algn="ctr"/>
            <a:r>
              <a:rPr lang="en-US" sz="2000" dirty="0" smtClean="0">
                <a:hlinkClick r:id="rId6"/>
              </a:rPr>
              <a:t>Oliveira Middle School TLI Webpage:  </a:t>
            </a:r>
          </a:p>
          <a:p>
            <a:pPr algn="ctr"/>
            <a:r>
              <a:rPr lang="en-US" dirty="0" smtClean="0">
                <a:hlinkClick r:id="rId6"/>
              </a:rPr>
              <a:t>http</a:t>
            </a:r>
            <a:r>
              <a:rPr lang="en-US" dirty="0" smtClean="0">
                <a:hlinkClick r:id="rId6"/>
              </a:rPr>
              <a:t>://oliveirabisd-tli.weebly.com/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latin typeface="AbcPrint"/>
              </a:rPr>
              <a:t>TLI Goals</a:t>
            </a:r>
          </a:p>
        </p:txBody>
      </p:sp>
      <p:sp>
        <p:nvSpPr>
          <p:cNvPr id="20483" name="Content Placeholder 2"/>
          <p:cNvSpPr>
            <a:spLocks noGrp="1"/>
          </p:cNvSpPr>
          <p:nvPr>
            <p:ph idx="1"/>
          </p:nvPr>
        </p:nvSpPr>
        <p:spPr/>
        <p:txBody>
          <a:bodyPr>
            <a:normAutofit fontScale="92500" lnSpcReduction="20000"/>
          </a:bodyPr>
          <a:lstStyle/>
          <a:p>
            <a:pPr eaLnBrk="1" hangingPunct="1">
              <a:buNone/>
            </a:pPr>
            <a:r>
              <a:rPr lang="en-US" dirty="0" smtClean="0">
                <a:latin typeface="Arial" charset="0"/>
                <a:cs typeface="Arial" charset="0"/>
              </a:rPr>
              <a:t>The ultimate goal </a:t>
            </a:r>
            <a:r>
              <a:rPr lang="en-US" dirty="0" smtClean="0">
                <a:latin typeface="Arial" charset="0"/>
                <a:cs typeface="Arial" charset="0"/>
              </a:rPr>
              <a:t>of this initiative is to ensure that all Texas </a:t>
            </a:r>
            <a:r>
              <a:rPr lang="en-US" dirty="0" smtClean="0">
                <a:latin typeface="Arial" charset="0"/>
                <a:cs typeface="Arial" charset="0"/>
              </a:rPr>
              <a:t>students are prepared </a:t>
            </a:r>
            <a:r>
              <a:rPr lang="en-US" dirty="0" smtClean="0">
                <a:latin typeface="Arial" charset="0"/>
                <a:cs typeface="Arial" charset="0"/>
              </a:rPr>
              <a:t>for college-level academic </a:t>
            </a:r>
            <a:r>
              <a:rPr lang="en-US" dirty="0" smtClean="0">
                <a:latin typeface="Arial" charset="0"/>
                <a:cs typeface="Arial" charset="0"/>
              </a:rPr>
              <a:t>demands, </a:t>
            </a:r>
            <a:r>
              <a:rPr lang="en-US" dirty="0" smtClean="0">
                <a:latin typeface="Arial" charset="0"/>
                <a:cs typeface="Arial" charset="0"/>
              </a:rPr>
              <a:t>or </a:t>
            </a:r>
            <a:r>
              <a:rPr lang="en-US" dirty="0" smtClean="0">
                <a:latin typeface="Arial" charset="0"/>
                <a:cs typeface="Arial" charset="0"/>
              </a:rPr>
              <a:t>for a career </a:t>
            </a:r>
            <a:r>
              <a:rPr lang="en-US" dirty="0" smtClean="0">
                <a:latin typeface="Arial" charset="0"/>
                <a:cs typeface="Arial" charset="0"/>
              </a:rPr>
              <a:t>at the end of </a:t>
            </a:r>
            <a:r>
              <a:rPr lang="en-US" dirty="0" smtClean="0">
                <a:latin typeface="Arial" charset="0"/>
                <a:cs typeface="Arial" charset="0"/>
              </a:rPr>
              <a:t>their high </a:t>
            </a:r>
            <a:r>
              <a:rPr lang="en-US" dirty="0" smtClean="0">
                <a:latin typeface="Arial" charset="0"/>
                <a:cs typeface="Arial" charset="0"/>
              </a:rPr>
              <a:t>school graduation. Therefore, </a:t>
            </a:r>
            <a:r>
              <a:rPr lang="en-US" dirty="0" smtClean="0">
                <a:latin typeface="Arial" charset="0"/>
                <a:cs typeface="Arial" charset="0"/>
              </a:rPr>
              <a:t>BISD </a:t>
            </a:r>
            <a:r>
              <a:rPr lang="en-US" dirty="0" smtClean="0">
                <a:latin typeface="Arial" charset="0"/>
                <a:cs typeface="Arial" charset="0"/>
              </a:rPr>
              <a:t>has the following goals:</a:t>
            </a: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1</a:t>
            </a:r>
            <a:r>
              <a:rPr lang="en-US" dirty="0" smtClean="0">
                <a:latin typeface="Arial" charset="0"/>
                <a:cs typeface="Arial" charset="0"/>
              </a:rPr>
              <a:t>. </a:t>
            </a:r>
            <a:r>
              <a:rPr lang="en-US" b="1" dirty="0" smtClean="0">
                <a:solidFill>
                  <a:srgbClr val="DA0000"/>
                </a:solidFill>
                <a:latin typeface="Arial" charset="0"/>
                <a:cs typeface="Arial" charset="0"/>
              </a:rPr>
              <a:t>Increase</a:t>
            </a:r>
            <a:r>
              <a:rPr lang="en-US" dirty="0" smtClean="0">
                <a:latin typeface="Arial" charset="0"/>
                <a:cs typeface="Arial" charset="0"/>
              </a:rPr>
              <a:t> </a:t>
            </a:r>
            <a:r>
              <a:rPr lang="en-US" dirty="0" smtClean="0">
                <a:latin typeface="Arial" charset="0"/>
                <a:cs typeface="Arial" charset="0"/>
              </a:rPr>
              <a:t>the oral language and </a:t>
            </a:r>
            <a:r>
              <a:rPr lang="en-US" dirty="0" err="1" smtClean="0">
                <a:latin typeface="Arial" charset="0"/>
                <a:cs typeface="Arial" charset="0"/>
              </a:rPr>
              <a:t>preliteracy</a:t>
            </a:r>
            <a:r>
              <a:rPr lang="en-US" dirty="0" smtClean="0">
                <a:latin typeface="Arial" charset="0"/>
                <a:cs typeface="Arial" charset="0"/>
              </a:rPr>
              <a:t> skills of participating </a:t>
            </a:r>
            <a:r>
              <a:rPr lang="en-US" b="1" dirty="0" smtClean="0">
                <a:solidFill>
                  <a:srgbClr val="176DAD"/>
                </a:solidFill>
                <a:latin typeface="Arial" charset="0"/>
                <a:cs typeface="Arial" charset="0"/>
              </a:rPr>
              <a:t>preschool children</a:t>
            </a:r>
            <a:r>
              <a:rPr lang="en-US" dirty="0" smtClean="0">
                <a:solidFill>
                  <a:srgbClr val="0000CC"/>
                </a:solidFill>
                <a:latin typeface="Arial" charset="0"/>
                <a:cs typeface="Arial" charset="0"/>
              </a:rPr>
              <a:t>. </a:t>
            </a:r>
          </a:p>
          <a:p>
            <a:pPr eaLnBrk="1" hangingPunct="1">
              <a:buFont typeface="Arial" charset="0"/>
              <a:buNone/>
            </a:pPr>
            <a:r>
              <a:rPr lang="en-US" dirty="0" smtClean="0">
                <a:latin typeface="Arial" charset="0"/>
                <a:cs typeface="Arial" charset="0"/>
              </a:rPr>
              <a:t>2. </a:t>
            </a:r>
            <a:r>
              <a:rPr lang="en-US" b="1" dirty="0" smtClean="0">
                <a:solidFill>
                  <a:srgbClr val="DA0000"/>
                </a:solidFill>
                <a:latin typeface="Arial" charset="0"/>
                <a:cs typeface="Arial" charset="0"/>
              </a:rPr>
              <a:t>Improve</a:t>
            </a:r>
            <a:r>
              <a:rPr lang="en-US" b="1" dirty="0" smtClean="0">
                <a:latin typeface="Arial" charset="0"/>
                <a:cs typeface="Arial" charset="0"/>
              </a:rPr>
              <a:t> </a:t>
            </a:r>
            <a:r>
              <a:rPr lang="en-US" dirty="0" smtClean="0">
                <a:latin typeface="Arial" charset="0"/>
                <a:cs typeface="Arial" charset="0"/>
              </a:rPr>
              <a:t>the performance of participating </a:t>
            </a:r>
            <a:r>
              <a:rPr lang="en-US" b="1" dirty="0" smtClean="0">
                <a:solidFill>
                  <a:srgbClr val="176DAD"/>
                </a:solidFill>
                <a:latin typeface="Arial" charset="0"/>
                <a:cs typeface="Arial" charset="0"/>
              </a:rPr>
              <a:t>K-2 students </a:t>
            </a:r>
            <a:r>
              <a:rPr lang="en-US" dirty="0" smtClean="0">
                <a:latin typeface="Arial" charset="0"/>
                <a:cs typeface="Arial" charset="0"/>
              </a:rPr>
              <a:t>on early reading assessments. </a:t>
            </a:r>
          </a:p>
          <a:p>
            <a:pPr eaLnBrk="1" hangingPunct="1">
              <a:buFont typeface="Arial" charset="0"/>
              <a:buNone/>
            </a:pPr>
            <a:r>
              <a:rPr lang="en-US" dirty="0" smtClean="0">
                <a:latin typeface="Arial" charset="0"/>
                <a:cs typeface="Arial" charset="0"/>
              </a:rPr>
              <a:t>3. </a:t>
            </a:r>
            <a:r>
              <a:rPr lang="en-US" b="1" dirty="0" smtClean="0">
                <a:solidFill>
                  <a:srgbClr val="DA0000"/>
                </a:solidFill>
                <a:latin typeface="Arial" charset="0"/>
                <a:cs typeface="Arial" charset="0"/>
              </a:rPr>
              <a:t>Increase</a:t>
            </a:r>
            <a:r>
              <a:rPr lang="en-US" dirty="0" smtClean="0">
                <a:latin typeface="Arial" charset="0"/>
                <a:cs typeface="Arial" charset="0"/>
              </a:rPr>
              <a:t> the percentage of participating students who meet or exceed proficiency on the state English language arts assessments in grades </a:t>
            </a:r>
            <a:r>
              <a:rPr lang="en-US" b="1" dirty="0" smtClean="0">
                <a:solidFill>
                  <a:srgbClr val="176DAD"/>
                </a:solidFill>
                <a:latin typeface="Arial" charset="0"/>
                <a:cs typeface="Arial" charset="0"/>
              </a:rPr>
              <a:t>3 through 12. </a:t>
            </a:r>
          </a:p>
          <a:p>
            <a:pPr eaLnBrk="1" hangingPunct="1">
              <a:buFont typeface="Arial" charset="0"/>
              <a:buNone/>
            </a:pPr>
            <a:r>
              <a:rPr lang="en-US" dirty="0" smtClean="0">
                <a:latin typeface="Arial" charset="0"/>
                <a:cs typeface="Arial" charset="0"/>
              </a:rPr>
              <a:t>4. </a:t>
            </a:r>
            <a:r>
              <a:rPr lang="en-US" b="1" dirty="0" smtClean="0">
                <a:solidFill>
                  <a:srgbClr val="DA0000"/>
                </a:solidFill>
                <a:latin typeface="Arial" charset="0"/>
                <a:cs typeface="Arial" charset="0"/>
              </a:rPr>
              <a:t>Increase</a:t>
            </a:r>
            <a:r>
              <a:rPr lang="en-US" dirty="0" smtClean="0">
                <a:latin typeface="Arial" charset="0"/>
                <a:cs typeface="Arial" charset="0"/>
              </a:rPr>
              <a:t> the use of data and data analysis to inform all decision making in participating districts, campuses, classrooms, and early learning settings. </a:t>
            </a:r>
          </a:p>
          <a:p>
            <a:pPr eaLnBrk="1" hangingPunct="1">
              <a:buFont typeface="Arial" charset="0"/>
              <a:buNone/>
            </a:pPr>
            <a:r>
              <a:rPr lang="en-US" dirty="0" smtClean="0">
                <a:latin typeface="Arial" charset="0"/>
                <a:cs typeface="Arial" charset="0"/>
              </a:rPr>
              <a:t>5. </a:t>
            </a:r>
            <a:r>
              <a:rPr lang="en-US" b="1" dirty="0" smtClean="0">
                <a:solidFill>
                  <a:srgbClr val="DA0000"/>
                </a:solidFill>
                <a:latin typeface="Arial" charset="0"/>
                <a:cs typeface="Arial" charset="0"/>
              </a:rPr>
              <a:t>Increase</a:t>
            </a:r>
            <a:r>
              <a:rPr lang="en-US" b="1" dirty="0" smtClean="0">
                <a:latin typeface="Arial" charset="0"/>
                <a:cs typeface="Arial" charset="0"/>
              </a:rPr>
              <a:t> </a:t>
            </a:r>
            <a:r>
              <a:rPr lang="en-US" dirty="0" smtClean="0">
                <a:latin typeface="Arial" charset="0"/>
                <a:cs typeface="Arial" charset="0"/>
              </a:rPr>
              <a:t>the implementation of effective literacy instruction through </a:t>
            </a:r>
            <a:r>
              <a:rPr lang="en-US" i="1" dirty="0" smtClean="0">
                <a:latin typeface="Arial" charset="0"/>
                <a:cs typeface="Arial" charset="0"/>
              </a:rPr>
              <a:t>Literacy Lines. </a:t>
            </a:r>
          </a:p>
          <a:p>
            <a:pPr eaLnBrk="1" hangingPunct="1"/>
            <a:endParaRPr lang="en-US" dirty="0" smtClean="0">
              <a:latin typeface="Arial" charset="0"/>
              <a:cs typeface="Arial" charset="0"/>
            </a:endParaRPr>
          </a:p>
        </p:txBody>
      </p:sp>
      <p:sp>
        <p:nvSpPr>
          <p:cNvPr id="4" name="Slide Number Placeholder 3"/>
          <p:cNvSpPr>
            <a:spLocks noGrp="1"/>
          </p:cNvSpPr>
          <p:nvPr>
            <p:ph type="sldNum" sz="quarter" idx="11"/>
          </p:nvPr>
        </p:nvSpPr>
        <p:spPr/>
        <p:txBody>
          <a:bodyPr/>
          <a:lstStyle/>
          <a:p>
            <a:pPr>
              <a:defRPr/>
            </a:pPr>
            <a:fld id="{77E86393-30C3-4D49-85C3-8B52187F0C3E}" type="slidenum">
              <a:rPr lang="en-US"/>
              <a:pPr>
                <a:defRPr/>
              </a:pPr>
              <a:t>2</a:t>
            </a:fld>
            <a:endParaRPr lang="en-US"/>
          </a:p>
        </p:txBody>
      </p:sp>
      <p:pic>
        <p:nvPicPr>
          <p:cNvPr id="20485" name="Picture 4" descr="TLI-Logo-with-TAGLINE.png"/>
          <p:cNvPicPr>
            <a:picLocks noChangeAspect="1"/>
          </p:cNvPicPr>
          <p:nvPr/>
        </p:nvPicPr>
        <p:blipFill>
          <a:blip r:embed="rId3" cstate="print"/>
          <a:srcRect/>
          <a:stretch>
            <a:fillRect/>
          </a:stretch>
        </p:blipFill>
        <p:spPr bwMode="auto">
          <a:xfrm>
            <a:off x="7391400" y="762000"/>
            <a:ext cx="1219200"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xfrm>
            <a:off x="3581400" y="641667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72B2421-1F0B-44A9-A47B-C9599BCA920F}" type="slidenum">
              <a:rPr lang="en-US" smtClean="0"/>
              <a:pPr fontAlgn="base">
                <a:spcBef>
                  <a:spcPct val="0"/>
                </a:spcBef>
                <a:spcAft>
                  <a:spcPct val="0"/>
                </a:spcAft>
                <a:defRPr/>
              </a:pPr>
              <a:t>3</a:t>
            </a:fld>
            <a:endParaRPr lang="en-US" smtClean="0"/>
          </a:p>
        </p:txBody>
      </p:sp>
      <p:sp>
        <p:nvSpPr>
          <p:cNvPr id="6" name="Title 1"/>
          <p:cNvSpPr txBox="1">
            <a:spLocks/>
          </p:cNvSpPr>
          <p:nvPr/>
        </p:nvSpPr>
        <p:spPr>
          <a:xfrm>
            <a:off x="457200" y="762000"/>
            <a:ext cx="8229600" cy="808038"/>
          </a:xfrm>
          <a:prstGeom prst="rect">
            <a:avLst/>
          </a:prstGeom>
        </p:spPr>
        <p:txBody>
          <a:bodyPr/>
          <a:lstStyle/>
          <a:p>
            <a:pPr algn="ctr" fontAlgn="auto">
              <a:spcAft>
                <a:spcPts val="0"/>
              </a:spcAft>
              <a:defRPr/>
            </a:pPr>
            <a:r>
              <a:rPr lang="en-US" sz="3600" dirty="0">
                <a:latin typeface="Times New Roman" pitchFamily="18" charset="0"/>
                <a:cs typeface="Times New Roman" pitchFamily="18" charset="0"/>
              </a:rPr>
              <a:t>Preliminary TLI  Numbers</a:t>
            </a:r>
            <a:endParaRPr lang="en-US" sz="3600" b="1" dirty="0">
              <a:solidFill>
                <a:srgbClr val="004BBC"/>
              </a:solidFill>
              <a:latin typeface="AbcPrint" pitchFamily="2" charset="0"/>
              <a:ea typeface="+mj-ea"/>
              <a:cs typeface="+mj-cs"/>
            </a:endParaRPr>
          </a:p>
        </p:txBody>
      </p:sp>
      <p:sp>
        <p:nvSpPr>
          <p:cNvPr id="28" name="Rectangle 27"/>
          <p:cNvSpPr/>
          <p:nvPr/>
        </p:nvSpPr>
        <p:spPr>
          <a:xfrm>
            <a:off x="457200" y="1601788"/>
            <a:ext cx="8229600" cy="958850"/>
          </a:xfrm>
          <a:prstGeom prst="rect">
            <a:avLst/>
          </a:prstGeom>
          <a:solidFill>
            <a:srgbClr val="176D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30 Grant Recipients</a:t>
            </a:r>
          </a:p>
        </p:txBody>
      </p:sp>
      <p:sp>
        <p:nvSpPr>
          <p:cNvPr id="29" name="Rectangle 28"/>
          <p:cNvSpPr/>
          <p:nvPr/>
        </p:nvSpPr>
        <p:spPr>
          <a:xfrm>
            <a:off x="457200" y="2514600"/>
            <a:ext cx="8229600" cy="2286000"/>
          </a:xfrm>
          <a:prstGeom prst="rect">
            <a:avLst/>
          </a:prstGeom>
          <a:solidFill>
            <a:srgbClr val="13588B"/>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457200" rIns="640080" bIns="182880" anchor="ctr"/>
          <a:lstStyle/>
          <a:p>
            <a:pPr algn="ctr" fontAlgn="auto">
              <a:spcBef>
                <a:spcPts val="0"/>
              </a:spcBef>
              <a:spcAft>
                <a:spcPts val="0"/>
              </a:spcAft>
              <a:defRPr/>
            </a:pPr>
            <a:r>
              <a:rPr lang="en-US" sz="2400" b="1" dirty="0"/>
              <a:t>Representing 30 Literacy Lines (421 to 49,625 students)</a:t>
            </a:r>
          </a:p>
          <a:p>
            <a:pPr lvl="1" algn="ctr" fontAlgn="auto">
              <a:spcBef>
                <a:spcPts val="0"/>
              </a:spcBef>
              <a:spcAft>
                <a:spcPts val="0"/>
              </a:spcAft>
              <a:defRPr/>
            </a:pPr>
            <a:r>
              <a:rPr lang="en-US" sz="2400" b="1" dirty="0"/>
              <a:t>~121+ ECE Providers</a:t>
            </a:r>
          </a:p>
          <a:p>
            <a:pPr lvl="1" algn="ctr" fontAlgn="auto">
              <a:spcBef>
                <a:spcPts val="0"/>
              </a:spcBef>
              <a:spcAft>
                <a:spcPts val="0"/>
              </a:spcAft>
              <a:defRPr/>
            </a:pPr>
            <a:r>
              <a:rPr lang="en-US" sz="2400" b="1" dirty="0"/>
              <a:t> ~259+ K-5</a:t>
            </a:r>
          </a:p>
          <a:p>
            <a:pPr lvl="1" algn="ctr" fontAlgn="auto">
              <a:spcBef>
                <a:spcPts val="0"/>
              </a:spcBef>
              <a:spcAft>
                <a:spcPts val="0"/>
              </a:spcAft>
              <a:defRPr/>
            </a:pPr>
            <a:r>
              <a:rPr lang="en-US" sz="2400" b="1" dirty="0"/>
              <a:t> ~120+  6-12</a:t>
            </a:r>
          </a:p>
        </p:txBody>
      </p:sp>
      <p:sp>
        <p:nvSpPr>
          <p:cNvPr id="30" name="Rectangle 29"/>
          <p:cNvSpPr/>
          <p:nvPr/>
        </p:nvSpPr>
        <p:spPr>
          <a:xfrm>
            <a:off x="457200" y="4724400"/>
            <a:ext cx="8229600" cy="1371600"/>
          </a:xfrm>
          <a:prstGeom prst="rect">
            <a:avLst/>
          </a:prstGeom>
          <a:solidFill>
            <a:srgbClr val="0F446B"/>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Ins="731520" anchor="ctr"/>
          <a:lstStyle/>
          <a:p>
            <a:pPr algn="ctr" fontAlgn="auto">
              <a:spcBef>
                <a:spcPts val="0"/>
              </a:spcBef>
              <a:spcAft>
                <a:spcPts val="0"/>
              </a:spcAft>
              <a:defRPr/>
            </a:pPr>
            <a:r>
              <a:rPr lang="en-US" sz="2800" b="1" dirty="0"/>
              <a:t> That will support 221,248+ students in Texas!!!!!</a:t>
            </a:r>
          </a:p>
        </p:txBody>
      </p:sp>
      <p:sp>
        <p:nvSpPr>
          <p:cNvPr id="31" name="Down Arrow 30"/>
          <p:cNvSpPr/>
          <p:nvPr/>
        </p:nvSpPr>
        <p:spPr>
          <a:xfrm>
            <a:off x="6934200" y="2286000"/>
            <a:ext cx="914400" cy="762000"/>
          </a:xfrm>
          <a:prstGeom prst="downArrow">
            <a:avLst/>
          </a:prstGeom>
          <a:solidFill>
            <a:srgbClr val="176D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Down Arrow 31"/>
          <p:cNvSpPr/>
          <p:nvPr/>
        </p:nvSpPr>
        <p:spPr>
          <a:xfrm rot="16200000">
            <a:off x="609600" y="4800600"/>
            <a:ext cx="914400" cy="12192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7" name="Picture 2" descr="C:\Documents and Settings\bpham\My Documents\WEW.png"/>
          <p:cNvPicPr>
            <a:picLocks noChangeAspect="1" noChangeArrowheads="1"/>
          </p:cNvPicPr>
          <p:nvPr/>
        </p:nvPicPr>
        <p:blipFill>
          <a:blip r:embed="rId3" cstate="print"/>
          <a:srcRect/>
          <a:stretch>
            <a:fillRect/>
          </a:stretch>
        </p:blipFill>
        <p:spPr bwMode="auto">
          <a:xfrm>
            <a:off x="7010400" y="5638800"/>
            <a:ext cx="381000" cy="533400"/>
          </a:xfrm>
          <a:prstGeom prst="rect">
            <a:avLst/>
          </a:prstGeom>
          <a:noFill/>
          <a:ln w="9525">
            <a:noFill/>
            <a:miter lim="800000"/>
            <a:headEnd/>
            <a:tailEnd/>
          </a:ln>
        </p:spPr>
      </p:pic>
      <p:pic>
        <p:nvPicPr>
          <p:cNvPr id="17418" name="Picture 3" descr="C:\Documents and Settings\bpham\My Documents\343.png"/>
          <p:cNvPicPr>
            <a:picLocks noChangeAspect="1" noChangeArrowheads="1"/>
          </p:cNvPicPr>
          <p:nvPr/>
        </p:nvPicPr>
        <p:blipFill>
          <a:blip r:embed="rId4" cstate="print"/>
          <a:srcRect/>
          <a:stretch>
            <a:fillRect/>
          </a:stretch>
        </p:blipFill>
        <p:spPr bwMode="auto">
          <a:xfrm>
            <a:off x="7383463" y="5486400"/>
            <a:ext cx="528637" cy="838200"/>
          </a:xfrm>
          <a:prstGeom prst="rect">
            <a:avLst/>
          </a:prstGeom>
          <a:noFill/>
          <a:ln w="9525">
            <a:noFill/>
            <a:miter lim="800000"/>
            <a:headEnd/>
            <a:tailEnd/>
          </a:ln>
        </p:spPr>
      </p:pic>
      <p:pic>
        <p:nvPicPr>
          <p:cNvPr id="17419" name="Picture 4" descr="C:\Documents and Settings\bpham\My Documents\ERE.png"/>
          <p:cNvPicPr>
            <a:picLocks noChangeAspect="1" noChangeArrowheads="1"/>
          </p:cNvPicPr>
          <p:nvPr/>
        </p:nvPicPr>
        <p:blipFill>
          <a:blip r:embed="rId5" cstate="print"/>
          <a:srcRect/>
          <a:stretch>
            <a:fillRect/>
          </a:stretch>
        </p:blipFill>
        <p:spPr bwMode="auto">
          <a:xfrm>
            <a:off x="6248400" y="5715000"/>
            <a:ext cx="685800" cy="50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latin typeface="AbcPrint"/>
            </a:endParaRPr>
          </a:p>
        </p:txBody>
      </p:sp>
      <p:sp>
        <p:nvSpPr>
          <p:cNvPr id="4" name="Slide Number Placeholder 3"/>
          <p:cNvSpPr>
            <a:spLocks noGrp="1"/>
          </p:cNvSpPr>
          <p:nvPr>
            <p:ph type="sldNum" sz="quarter" idx="11"/>
          </p:nvPr>
        </p:nvSpPr>
        <p:spPr/>
        <p:txBody>
          <a:bodyPr/>
          <a:lstStyle/>
          <a:p>
            <a:pPr>
              <a:defRPr/>
            </a:pPr>
            <a:fld id="{B3074383-6E2D-4A1B-9469-B4F749639660}" type="slidenum">
              <a:rPr lang="en-US"/>
              <a:pPr>
                <a:defRPr/>
              </a:pPr>
              <a:t>4</a:t>
            </a:fld>
            <a:endParaRPr lang="en-US"/>
          </a:p>
        </p:txBody>
      </p:sp>
      <p:pic>
        <p:nvPicPr>
          <p:cNvPr id="18436" name="Picture 7" descr="TSLP-Inforgraphic.jpg"/>
          <p:cNvPicPr>
            <a:picLocks noChangeAspect="1"/>
          </p:cNvPicPr>
          <p:nvPr/>
        </p:nvPicPr>
        <p:blipFill>
          <a:blip r:embed="rId3" cstate="print"/>
          <a:srcRect/>
          <a:stretch>
            <a:fillRect/>
          </a:stretch>
        </p:blipFill>
        <p:spPr bwMode="auto">
          <a:xfrm>
            <a:off x="0" y="-76200"/>
            <a:ext cx="9144000" cy="706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838200"/>
            <a:ext cx="8229600" cy="5410200"/>
          </a:xfrm>
        </p:spPr>
        <p:txBody>
          <a:bodyPr/>
          <a:lstStyle/>
          <a:p>
            <a:endParaRPr lang="en-US" smtClean="0">
              <a:latin typeface="Arial" charset="0"/>
              <a:cs typeface="Arial" charset="0"/>
            </a:endParaRPr>
          </a:p>
        </p:txBody>
      </p:sp>
      <p:sp>
        <p:nvSpPr>
          <p:cNvPr id="4" name="Slide Number Placeholder 3"/>
          <p:cNvSpPr>
            <a:spLocks noGrp="1"/>
          </p:cNvSpPr>
          <p:nvPr>
            <p:ph type="sldNum" sz="quarter" idx="11"/>
          </p:nvPr>
        </p:nvSpPr>
        <p:spPr/>
        <p:txBody>
          <a:bodyPr/>
          <a:lstStyle/>
          <a:p>
            <a:pPr>
              <a:defRPr/>
            </a:pPr>
            <a:fld id="{D7CDAD69-5CEE-468A-A68F-5ADFBBBEE0E8}" type="slidenum">
              <a:rPr lang="en-US" smtClean="0"/>
              <a:pPr>
                <a:defRPr/>
              </a:pPr>
              <a:t>5</a:t>
            </a:fld>
            <a:endParaRPr lang="en-US"/>
          </a:p>
        </p:txBody>
      </p:sp>
      <p:pic>
        <p:nvPicPr>
          <p:cNvPr id="19460" name="Picture 4"/>
          <p:cNvPicPr>
            <a:picLocks noChangeAspect="1" noChangeArrowheads="1"/>
          </p:cNvPicPr>
          <p:nvPr/>
        </p:nvPicPr>
        <p:blipFill>
          <a:blip r:embed="rId3" cstate="print"/>
          <a:srcRect l="22890" t="21970" r="22568" b="7079"/>
          <a:stretch>
            <a:fillRect/>
          </a:stretch>
        </p:blipFill>
        <p:spPr bwMode="auto">
          <a:xfrm>
            <a:off x="0" y="304800"/>
            <a:ext cx="9144000" cy="6553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1800" y="533400"/>
            <a:ext cx="8229600" cy="808038"/>
          </a:xfrm>
        </p:spPr>
        <p:txBody>
          <a:bodyPr/>
          <a:lstStyle/>
          <a:p>
            <a:pPr eaLnBrk="1" hangingPunct="1"/>
            <a:r>
              <a:rPr lang="en-US" smtClean="0">
                <a:latin typeface="AbcPrint"/>
              </a:rPr>
              <a:t>Texas State Literacy Plan</a:t>
            </a:r>
          </a:p>
        </p:txBody>
      </p:sp>
      <p:sp>
        <p:nvSpPr>
          <p:cNvPr id="15363" name="Content Placeholder 2"/>
          <p:cNvSpPr>
            <a:spLocks noGrp="1"/>
          </p:cNvSpPr>
          <p:nvPr>
            <p:ph idx="1"/>
          </p:nvPr>
        </p:nvSpPr>
        <p:spPr>
          <a:xfrm>
            <a:off x="609600" y="1371600"/>
            <a:ext cx="7937500" cy="5486400"/>
          </a:xfrm>
        </p:spPr>
        <p:txBody>
          <a:bodyPr rtlCol="0"/>
          <a:lstStyle/>
          <a:p>
            <a:pPr algn="ctr" eaLnBrk="1" fontAlgn="auto" hangingPunct="1">
              <a:spcAft>
                <a:spcPts val="0"/>
              </a:spcAft>
              <a:buFont typeface="Arial" pitchFamily="34" charset="0"/>
              <a:buNone/>
              <a:defRPr/>
            </a:pPr>
            <a:r>
              <a:rPr lang="en-US" sz="2800" dirty="0" smtClean="0"/>
              <a:t> Part 1: Overview</a:t>
            </a:r>
          </a:p>
          <a:p>
            <a:pPr algn="ctr" eaLnBrk="1" fontAlgn="auto" hangingPunct="1">
              <a:spcAft>
                <a:spcPts val="0"/>
              </a:spcAft>
              <a:buFont typeface="Arial" pitchFamily="34" charset="0"/>
              <a:buNone/>
              <a:defRPr/>
            </a:pPr>
            <a:endParaRPr lang="en-US" sz="3200" dirty="0" smtClean="0"/>
          </a:p>
          <a:p>
            <a:pPr algn="ctr" eaLnBrk="1" fontAlgn="auto" hangingPunct="1">
              <a:spcAft>
                <a:spcPts val="0"/>
              </a:spcAft>
              <a:buFont typeface="Arial" pitchFamily="34" charset="0"/>
              <a:buNone/>
              <a:defRPr/>
            </a:pPr>
            <a:endParaRPr lang="en-US" sz="4400" dirty="0" smtClean="0"/>
          </a:p>
          <a:p>
            <a:pPr algn="ctr" eaLnBrk="1" fontAlgn="auto" hangingPunct="1">
              <a:spcAft>
                <a:spcPts val="0"/>
              </a:spcAft>
              <a:buFont typeface="Arial" pitchFamily="34" charset="0"/>
              <a:buNone/>
              <a:defRPr/>
            </a:pPr>
            <a:endParaRPr lang="en-US" sz="3200" dirty="0" smtClean="0">
              <a:solidFill>
                <a:srgbClr val="FF0000"/>
              </a:solidFill>
            </a:endParaRPr>
          </a:p>
          <a:p>
            <a:pPr marL="0" indent="0" algn="ctr" eaLnBrk="1" fontAlgn="auto" hangingPunct="1">
              <a:spcAft>
                <a:spcPts val="0"/>
              </a:spcAft>
              <a:buFont typeface="Arial" pitchFamily="34" charset="0"/>
              <a:buNone/>
              <a:defRPr/>
            </a:pPr>
            <a:endParaRPr lang="en-US" sz="3200" u="sng" dirty="0" smtClean="0">
              <a:hlinkClick r:id="rId3"/>
            </a:endParaRPr>
          </a:p>
          <a:p>
            <a:pPr marL="0" indent="0" algn="ctr" eaLnBrk="1" fontAlgn="auto" hangingPunct="1">
              <a:spcAft>
                <a:spcPts val="0"/>
              </a:spcAft>
              <a:buFont typeface="Arial" pitchFamily="34" charset="0"/>
              <a:buNone/>
              <a:defRPr/>
            </a:pPr>
            <a:endParaRPr lang="en-US" sz="3200" u="sng" dirty="0">
              <a:hlinkClick r:id="rId3"/>
            </a:endParaRPr>
          </a:p>
          <a:p>
            <a:pPr marL="0" indent="0" algn="ctr" eaLnBrk="1" fontAlgn="auto" hangingPunct="1">
              <a:spcAft>
                <a:spcPts val="0"/>
              </a:spcAft>
              <a:buFont typeface="Arial" pitchFamily="34" charset="0"/>
              <a:buNone/>
              <a:defRPr/>
            </a:pPr>
            <a:endParaRPr lang="en-US" sz="3200" u="sng" dirty="0" smtClean="0">
              <a:hlinkClick r:id="rId3"/>
            </a:endParaRPr>
          </a:p>
        </p:txBody>
      </p:sp>
      <p:sp>
        <p:nvSpPr>
          <p:cNvPr id="3077" name="Slide Number Placeholder 2"/>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526CB0A7-3DD5-4C22-8276-F60946555D09}" type="slidenum">
              <a:rPr lang="en-US"/>
              <a:pPr>
                <a:defRPr/>
              </a:pPr>
              <a:t>6</a:t>
            </a:fld>
            <a:endParaRPr lang="en-US"/>
          </a:p>
        </p:txBody>
      </p:sp>
      <p:pic>
        <p:nvPicPr>
          <p:cNvPr id="21509" name="Picture 8"/>
          <p:cNvPicPr>
            <a:picLocks noChangeAspect="1" noChangeArrowheads="1"/>
          </p:cNvPicPr>
          <p:nvPr/>
        </p:nvPicPr>
        <p:blipFill>
          <a:blip r:embed="rId4" cstate="print"/>
          <a:srcRect/>
          <a:stretch>
            <a:fillRect/>
          </a:stretch>
        </p:blipFill>
        <p:spPr bwMode="auto">
          <a:xfrm rot="686512">
            <a:off x="3541713" y="2203450"/>
            <a:ext cx="2060575" cy="3109913"/>
          </a:xfrm>
          <a:prstGeom prst="rect">
            <a:avLst/>
          </a:prstGeom>
          <a:noFill/>
          <a:ln w="3175">
            <a:solidFill>
              <a:schemeClr val="tx1"/>
            </a:solidFill>
            <a:miter lim="800000"/>
            <a:headEnd/>
            <a:tailEnd/>
          </a:ln>
        </p:spPr>
      </p:pic>
      <p:sp>
        <p:nvSpPr>
          <p:cNvPr id="21510" name="Content Placeholder 2"/>
          <p:cNvSpPr txBox="1">
            <a:spLocks/>
          </p:cNvSpPr>
          <p:nvPr/>
        </p:nvSpPr>
        <p:spPr bwMode="auto">
          <a:xfrm>
            <a:off x="1143000" y="5562600"/>
            <a:ext cx="8229600" cy="1143000"/>
          </a:xfrm>
          <a:prstGeom prst="rect">
            <a:avLst/>
          </a:prstGeom>
          <a:noFill/>
          <a:ln w="9525">
            <a:noFill/>
            <a:miter lim="800000"/>
            <a:headEnd/>
            <a:tailEnd/>
          </a:ln>
        </p:spPr>
        <p:txBody>
          <a:bodyPr/>
          <a:lstStyle/>
          <a:p>
            <a:pPr marL="342900" indent="-342900">
              <a:spcBef>
                <a:spcPct val="20000"/>
              </a:spcBef>
              <a:buFont typeface="Arial" charset="0"/>
              <a:buNone/>
            </a:pPr>
            <a:r>
              <a:rPr lang="en-US" sz="3200">
                <a:latin typeface="Calibri" pitchFamily="34" charset="0"/>
                <a:cs typeface="Arial" charset="0"/>
                <a:hlinkClick r:id="rId5"/>
              </a:rPr>
              <a:t>http://www.tea.state.tx.us/literacy/tli</a:t>
            </a:r>
            <a:endParaRPr lang="en-US" sz="3200">
              <a:latin typeface="Calibri" pitchFamily="34" charset="0"/>
              <a:cs typeface="Arial" charset="0"/>
            </a:endParaRPr>
          </a:p>
          <a:p>
            <a:pPr marL="342900" indent="-342900">
              <a:spcBef>
                <a:spcPct val="20000"/>
              </a:spcBef>
              <a:buFont typeface="Arial" charset="0"/>
              <a:buNone/>
            </a:pPr>
            <a:endParaRPr lang="en-US" sz="1600">
              <a:cs typeface="Arial" charset="0"/>
            </a:endParaRPr>
          </a:p>
        </p:txBody>
      </p:sp>
      <p:sp>
        <p:nvSpPr>
          <p:cNvPr id="21511" name="TextBox 6"/>
          <p:cNvSpPr txBox="1">
            <a:spLocks noChangeArrowheads="1"/>
          </p:cNvSpPr>
          <p:nvPr/>
        </p:nvSpPr>
        <p:spPr bwMode="auto">
          <a:xfrm>
            <a:off x="6324600" y="3276600"/>
            <a:ext cx="2057400" cy="523875"/>
          </a:xfrm>
          <a:prstGeom prst="rect">
            <a:avLst/>
          </a:prstGeom>
          <a:noFill/>
          <a:ln w="9525">
            <a:noFill/>
            <a:miter lim="800000"/>
            <a:headEnd/>
            <a:tailEnd/>
          </a:ln>
        </p:spPr>
        <p:txBody>
          <a:bodyPr>
            <a:spAutoFit/>
          </a:bodyPr>
          <a:lstStyle/>
          <a:p>
            <a:r>
              <a:rPr lang="en-US" sz="2800" b="1"/>
              <a:t>TSLP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smtClean="0">
                <a:latin typeface="AbcPrint"/>
              </a:rPr>
              <a:t>Plan Framework</a:t>
            </a:r>
          </a:p>
        </p:txBody>
      </p:sp>
      <p:pic>
        <p:nvPicPr>
          <p:cNvPr id="22531" name="Picture 2"/>
          <p:cNvPicPr>
            <a:picLocks noChangeAspect="1" noChangeArrowheads="1"/>
          </p:cNvPicPr>
          <p:nvPr/>
        </p:nvPicPr>
        <p:blipFill>
          <a:blip r:embed="rId3" cstate="print"/>
          <a:srcRect/>
          <a:stretch>
            <a:fillRect/>
          </a:stretch>
        </p:blipFill>
        <p:spPr bwMode="auto">
          <a:xfrm>
            <a:off x="1371600" y="1636713"/>
            <a:ext cx="6262688" cy="4337050"/>
          </a:xfrm>
          <a:prstGeom prst="rect">
            <a:avLst/>
          </a:prstGeom>
          <a:noFill/>
          <a:ln w="9525">
            <a:noFill/>
            <a:miter lim="800000"/>
            <a:headEnd/>
            <a:tailEnd/>
          </a:ln>
        </p:spPr>
      </p:pic>
      <p:sp>
        <p:nvSpPr>
          <p:cNvPr id="5125" name="Slide Number Placeholder 2"/>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03ED20B8-CD62-4DD3-BAF3-8EF072DE9925}" type="slidenum">
              <a:rPr lang="en-US"/>
              <a:pPr>
                <a:defRPr/>
              </a:pPr>
              <a:t>7</a:t>
            </a:fld>
            <a:endParaRPr lang="en-US"/>
          </a:p>
        </p:txBody>
      </p:sp>
      <p:grpSp>
        <p:nvGrpSpPr>
          <p:cNvPr id="22533" name="Group 2"/>
          <p:cNvGrpSpPr>
            <a:grpSpLocks/>
          </p:cNvGrpSpPr>
          <p:nvPr/>
        </p:nvGrpSpPr>
        <p:grpSpPr bwMode="auto">
          <a:xfrm>
            <a:off x="7350125" y="838200"/>
            <a:ext cx="1495425" cy="1819275"/>
            <a:chOff x="7342187" y="773113"/>
            <a:chExt cx="1495425" cy="1819335"/>
          </a:xfrm>
        </p:grpSpPr>
        <p:pic>
          <p:nvPicPr>
            <p:cNvPr id="22534" name="Picture 8"/>
            <p:cNvPicPr>
              <a:picLocks noChangeAspect="1" noChangeArrowheads="1"/>
            </p:cNvPicPr>
            <p:nvPr/>
          </p:nvPicPr>
          <p:blipFill>
            <a:blip r:embed="rId4" cstate="print"/>
            <a:srcRect/>
            <a:stretch>
              <a:fillRect/>
            </a:stretch>
          </p:blipFill>
          <p:spPr bwMode="auto">
            <a:xfrm>
              <a:off x="7632700" y="773113"/>
              <a:ext cx="914400" cy="1381125"/>
            </a:xfrm>
            <a:prstGeom prst="rect">
              <a:avLst/>
            </a:prstGeom>
            <a:noFill/>
            <a:ln w="3175">
              <a:solidFill>
                <a:schemeClr val="tx1"/>
              </a:solidFill>
              <a:miter lim="800000"/>
              <a:headEnd/>
              <a:tailEnd/>
            </a:ln>
          </p:spPr>
        </p:pic>
        <p:sp>
          <p:nvSpPr>
            <p:cNvPr id="22535" name="TextBox 6"/>
            <p:cNvSpPr txBox="1">
              <a:spLocks noChangeArrowheads="1"/>
            </p:cNvSpPr>
            <p:nvPr/>
          </p:nvSpPr>
          <p:spPr bwMode="auto">
            <a:xfrm>
              <a:off x="7342187" y="2192338"/>
              <a:ext cx="1495425" cy="400110"/>
            </a:xfrm>
            <a:prstGeom prst="rect">
              <a:avLst/>
            </a:prstGeom>
            <a:noFill/>
            <a:ln w="9525">
              <a:noFill/>
              <a:miter lim="800000"/>
              <a:headEnd/>
              <a:tailEnd/>
            </a:ln>
          </p:spPr>
          <p:txBody>
            <a:bodyPr>
              <a:spAutoFit/>
            </a:bodyPr>
            <a:lstStyle/>
            <a:p>
              <a:pPr algn="ctr"/>
              <a:r>
                <a:rPr lang="en-US" sz="2000">
                  <a:solidFill>
                    <a:srgbClr val="FF0000"/>
                  </a:solidFill>
                  <a:latin typeface="Calibri" pitchFamily="34" charset="0"/>
                </a:rPr>
                <a:t>page 2-3</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a:t>Table of Contents</a:t>
            </a:r>
            <a:br>
              <a:rPr lang="en-US" dirty="0"/>
            </a:br>
            <a:r>
              <a:rPr lang="en-US" dirty="0" smtClean="0"/>
              <a:t>Three Age/Grade Levels</a:t>
            </a:r>
            <a:br>
              <a:rPr lang="en-US" dirty="0" smtClean="0"/>
            </a:br>
            <a:endParaRPr lang="en-US" dirty="0" smtClean="0"/>
          </a:p>
        </p:txBody>
      </p:sp>
      <p:pic>
        <p:nvPicPr>
          <p:cNvPr id="24579" name="Picture 2"/>
          <p:cNvPicPr>
            <a:picLocks noGrp="1" noChangeAspect="1" noChangeArrowheads="1"/>
          </p:cNvPicPr>
          <p:nvPr>
            <p:ph idx="1"/>
          </p:nvPr>
        </p:nvPicPr>
        <p:blipFill>
          <a:blip r:embed="rId3" cstate="print"/>
          <a:srcRect/>
          <a:stretch>
            <a:fillRect/>
          </a:stretch>
        </p:blipFill>
        <p:spPr>
          <a:xfrm>
            <a:off x="762000" y="2576513"/>
            <a:ext cx="7807325" cy="2009775"/>
          </a:xfrm>
        </p:spPr>
      </p:pic>
      <p:sp>
        <p:nvSpPr>
          <p:cNvPr id="4101" name="Slide Number Placeholder 2"/>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1FDF5183-6BEE-4103-9D2F-31D52F36899F}" type="slidenum">
              <a:rPr lang="en-US"/>
              <a:pPr>
                <a:defRPr/>
              </a:pPr>
              <a:t>8</a:t>
            </a:fld>
            <a:endParaRPr lang="en-US"/>
          </a:p>
        </p:txBody>
      </p:sp>
      <p:pic>
        <p:nvPicPr>
          <p:cNvPr id="24581" name="Picture 8"/>
          <p:cNvPicPr>
            <a:picLocks noChangeAspect="1" noChangeArrowheads="1"/>
          </p:cNvPicPr>
          <p:nvPr/>
        </p:nvPicPr>
        <p:blipFill>
          <a:blip r:embed="rId4" cstate="print"/>
          <a:srcRect/>
          <a:stretch>
            <a:fillRect/>
          </a:stretch>
        </p:blipFill>
        <p:spPr bwMode="auto">
          <a:xfrm rot="1441830">
            <a:off x="7632700" y="1006475"/>
            <a:ext cx="914400" cy="1381125"/>
          </a:xfrm>
          <a:prstGeom prst="rect">
            <a:avLst/>
          </a:prstGeom>
          <a:noFill/>
          <a:ln w="3175">
            <a:solidFill>
              <a:schemeClr val="tx1"/>
            </a:solidFill>
            <a:miter lim="800000"/>
            <a:headEnd/>
            <a:tailEnd/>
          </a:ln>
        </p:spPr>
      </p:pic>
      <p:sp>
        <p:nvSpPr>
          <p:cNvPr id="24582" name="TextBox 2"/>
          <p:cNvSpPr txBox="1">
            <a:spLocks noChangeArrowheads="1"/>
          </p:cNvSpPr>
          <p:nvPr/>
        </p:nvSpPr>
        <p:spPr bwMode="auto">
          <a:xfrm>
            <a:off x="1447800" y="4267200"/>
            <a:ext cx="1495425" cy="400050"/>
          </a:xfrm>
          <a:prstGeom prst="rect">
            <a:avLst/>
          </a:prstGeom>
          <a:noFill/>
          <a:ln w="9525">
            <a:noFill/>
            <a:miter lim="800000"/>
            <a:headEnd/>
            <a:tailEnd/>
          </a:ln>
        </p:spPr>
        <p:txBody>
          <a:bodyPr>
            <a:spAutoFit/>
          </a:bodyPr>
          <a:lstStyle/>
          <a:p>
            <a:r>
              <a:rPr lang="en-US" sz="2000">
                <a:solidFill>
                  <a:srgbClr val="FF0000"/>
                </a:solidFill>
                <a:latin typeface="Calibri" pitchFamily="34" charset="0"/>
              </a:rPr>
              <a:t>page 5-20</a:t>
            </a:r>
          </a:p>
        </p:txBody>
      </p:sp>
      <p:sp>
        <p:nvSpPr>
          <p:cNvPr id="24583" name="TextBox 7"/>
          <p:cNvSpPr txBox="1">
            <a:spLocks noChangeArrowheads="1"/>
          </p:cNvSpPr>
          <p:nvPr/>
        </p:nvSpPr>
        <p:spPr bwMode="auto">
          <a:xfrm>
            <a:off x="3705225" y="4267200"/>
            <a:ext cx="1495425" cy="400050"/>
          </a:xfrm>
          <a:prstGeom prst="rect">
            <a:avLst/>
          </a:prstGeom>
          <a:noFill/>
          <a:ln w="9525">
            <a:noFill/>
            <a:miter lim="800000"/>
            <a:headEnd/>
            <a:tailEnd/>
          </a:ln>
        </p:spPr>
        <p:txBody>
          <a:bodyPr>
            <a:spAutoFit/>
          </a:bodyPr>
          <a:lstStyle/>
          <a:p>
            <a:r>
              <a:rPr lang="en-US" sz="2000">
                <a:solidFill>
                  <a:srgbClr val="00B050"/>
                </a:solidFill>
                <a:latin typeface="Calibri" pitchFamily="34" charset="0"/>
              </a:rPr>
              <a:t>page 21-38</a:t>
            </a:r>
          </a:p>
        </p:txBody>
      </p:sp>
      <p:sp>
        <p:nvSpPr>
          <p:cNvPr id="24584" name="TextBox 8"/>
          <p:cNvSpPr txBox="1">
            <a:spLocks noChangeArrowheads="1"/>
          </p:cNvSpPr>
          <p:nvPr/>
        </p:nvSpPr>
        <p:spPr bwMode="auto">
          <a:xfrm>
            <a:off x="6019800" y="4267200"/>
            <a:ext cx="1495425" cy="400050"/>
          </a:xfrm>
          <a:prstGeom prst="rect">
            <a:avLst/>
          </a:prstGeom>
          <a:noFill/>
          <a:ln w="9525">
            <a:noFill/>
            <a:miter lim="800000"/>
            <a:headEnd/>
            <a:tailEnd/>
          </a:ln>
        </p:spPr>
        <p:txBody>
          <a:bodyPr>
            <a:spAutoFit/>
          </a:bodyPr>
          <a:lstStyle/>
          <a:p>
            <a:r>
              <a:rPr lang="en-US" sz="2000">
                <a:solidFill>
                  <a:schemeClr val="accent1"/>
                </a:solidFill>
                <a:latin typeface="Calibri" pitchFamily="34" charset="0"/>
              </a:rPr>
              <a:t>page 39-54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609600"/>
            <a:ext cx="8229600" cy="762000"/>
          </a:xfrm>
        </p:spPr>
        <p:txBody>
          <a:bodyPr>
            <a:normAutofit/>
          </a:bodyPr>
          <a:lstStyle/>
          <a:p>
            <a:pPr eaLnBrk="1" hangingPunct="1">
              <a:defRPr/>
            </a:pPr>
            <a:r>
              <a:rPr lang="en-US" dirty="0" smtClean="0">
                <a:latin typeface="AbcPrint"/>
              </a:rPr>
              <a:t> </a:t>
            </a:r>
            <a:r>
              <a:rPr lang="en-US" dirty="0" smtClean="0">
                <a:latin typeface="AbcPrint"/>
              </a:rPr>
              <a:t>Oliveira CBLT</a:t>
            </a:r>
            <a:endParaRPr lang="en-US" i="1" dirty="0" smtClean="0">
              <a:latin typeface="AbcPrint"/>
            </a:endParaRPr>
          </a:p>
        </p:txBody>
      </p:sp>
      <p:sp>
        <p:nvSpPr>
          <p:cNvPr id="9233" name="Slide Number Placeholder 3"/>
          <p:cNvSpPr>
            <a:spLocks noGrp="1"/>
          </p:cNvSpPr>
          <p:nvPr>
            <p:ph type="sldNum" sz="quarter" idx="11"/>
          </p:nvPr>
        </p:nvSpPr>
        <p:spPr bwMode="auto">
          <a:ln>
            <a:miter lim="800000"/>
            <a:headEnd/>
            <a:tailEnd/>
          </a:ln>
        </p:spPr>
        <p:txBody>
          <a:bodyPr wrap="square" numCol="1" anchor="t" anchorCtr="0" compatLnSpc="1">
            <a:prstTxWarp prst="textNoShape">
              <a:avLst/>
            </a:prstTxWarp>
          </a:bodyPr>
          <a:lstStyle/>
          <a:p>
            <a:pPr>
              <a:defRPr/>
            </a:pPr>
            <a:fld id="{FD05791D-6B9E-409B-BDDD-F80C3904873D}" type="slidenum">
              <a:rPr lang="en-US"/>
              <a:pPr>
                <a:defRPr/>
              </a:pPr>
              <a:t>9</a:t>
            </a:fld>
            <a:endParaRPr lang="en-US"/>
          </a:p>
        </p:txBody>
      </p:sp>
      <p:sp>
        <p:nvSpPr>
          <p:cNvPr id="6" name="Content Placeholder 5"/>
          <p:cNvSpPr>
            <a:spLocks noGrp="1"/>
          </p:cNvSpPr>
          <p:nvPr>
            <p:ph idx="1"/>
          </p:nvPr>
        </p:nvSpPr>
        <p:spPr>
          <a:xfrm>
            <a:off x="381000" y="1600200"/>
            <a:ext cx="8382000" cy="4495800"/>
          </a:xfrm>
        </p:spPr>
        <p:txBody>
          <a:bodyPr/>
          <a:lstStyle/>
          <a:p>
            <a:pPr algn="ctr">
              <a:buNone/>
            </a:pPr>
            <a:r>
              <a:rPr lang="en-US" i="1" dirty="0" smtClean="0">
                <a:solidFill>
                  <a:srgbClr val="176DAD"/>
                </a:solidFill>
              </a:rPr>
              <a:t>Responsibilities</a:t>
            </a:r>
            <a:endParaRPr lang="en-US" i="1" dirty="0" smtClean="0">
              <a:solidFill>
                <a:srgbClr val="176DAD"/>
              </a:solidFill>
            </a:endParaRPr>
          </a:p>
          <a:p>
            <a:r>
              <a:rPr lang="en-US" dirty="0" smtClean="0"/>
              <a:t>Support  the Texas Literacy Initiative Grant at the campus.</a:t>
            </a:r>
            <a:endParaRPr lang="en-US" dirty="0" smtClean="0"/>
          </a:p>
          <a:p>
            <a:r>
              <a:rPr lang="en-US" dirty="0" smtClean="0"/>
              <a:t>Attend to the monitoring of progress towards the goals of the school.</a:t>
            </a:r>
          </a:p>
          <a:p>
            <a:r>
              <a:rPr lang="en-US" dirty="0" smtClean="0"/>
              <a:t>Establish a system of </a:t>
            </a:r>
            <a:r>
              <a:rPr lang="en-US" dirty="0" smtClean="0"/>
              <a:t>training</a:t>
            </a:r>
            <a:r>
              <a:rPr lang="en-US" dirty="0" smtClean="0"/>
              <a:t>, </a:t>
            </a:r>
            <a:r>
              <a:rPr lang="en-US" dirty="0" smtClean="0"/>
              <a:t>observation, </a:t>
            </a:r>
            <a:r>
              <a:rPr lang="en-US" dirty="0" smtClean="0"/>
              <a:t>and constructive opinion.</a:t>
            </a:r>
          </a:p>
          <a:p>
            <a:r>
              <a:rPr lang="en-US" dirty="0" smtClean="0"/>
              <a:t>Complete the course of the six components of the </a:t>
            </a:r>
            <a:r>
              <a:rPr lang="en-US" dirty="0" smtClean="0"/>
              <a:t>Texas Literacy Initiative through </a:t>
            </a:r>
            <a:r>
              <a:rPr lang="en-US" dirty="0" smtClean="0"/>
              <a:t>"Project Share"</a:t>
            </a:r>
          </a:p>
          <a:p>
            <a:r>
              <a:rPr lang="en-US" dirty="0" smtClean="0"/>
              <a:t>Assess </a:t>
            </a:r>
            <a:r>
              <a:rPr lang="en-US" dirty="0" smtClean="0"/>
              <a:t>the effectiveness of educational programs or strategies on academic achievement of students.</a:t>
            </a:r>
          </a:p>
          <a:p>
            <a:r>
              <a:rPr lang="en-US" dirty="0" smtClean="0"/>
              <a:t>Create an educational plan to achieve the goals of the Texas Literacy Initiative. (Campus </a:t>
            </a:r>
            <a:r>
              <a:rPr lang="en-US" dirty="0" smtClean="0"/>
              <a:t>Data Informed Plan – DIP)</a:t>
            </a:r>
            <a:endParaRPr lang="en-US" dirty="0" smtClean="0"/>
          </a:p>
          <a:p>
            <a:r>
              <a:rPr lang="en-US" dirty="0" smtClean="0"/>
              <a:t>Identify academic areas that need strengthening.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3558</TotalTime>
  <Words>2313</Words>
  <Application>Microsoft Office PowerPoint</Application>
  <PresentationFormat>On-screen Show (4:3)</PresentationFormat>
  <Paragraphs>225</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AbcPrint</vt:lpstr>
      <vt:lpstr>Times New Roman</vt:lpstr>
      <vt:lpstr>ＭＳ Ｐゴシック</vt:lpstr>
      <vt:lpstr>Office Theme</vt:lpstr>
      <vt:lpstr>Slide 1</vt:lpstr>
      <vt:lpstr>TLI Goals</vt:lpstr>
      <vt:lpstr>Slide 3</vt:lpstr>
      <vt:lpstr>Slide 4</vt:lpstr>
      <vt:lpstr>Slide 5</vt:lpstr>
      <vt:lpstr>Texas State Literacy Plan</vt:lpstr>
      <vt:lpstr>Plan Framework</vt:lpstr>
      <vt:lpstr> Table of Contents Three Age/Grade Levels </vt:lpstr>
      <vt:lpstr> Oliveira CBLT</vt:lpstr>
      <vt:lpstr>Slide 10</vt:lpstr>
      <vt:lpstr>Slide 11</vt:lpstr>
      <vt:lpstr>Slide 12</vt:lpstr>
      <vt:lpstr>Slide 13</vt:lpstr>
      <vt:lpstr>Slide 14</vt:lpstr>
      <vt:lpstr>Professional Development in Project Share</vt:lpstr>
      <vt:lpstr>Slide 16</vt:lpstr>
      <vt:lpstr>Ideas for Parents to Assist with this Literacy Initiative</vt:lpstr>
      <vt:lpstr>Slide 18</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jgalvan</cp:lastModifiedBy>
  <cp:revision>348</cp:revision>
  <cp:lastPrinted>2012-04-13T18:58:24Z</cp:lastPrinted>
  <dcterms:created xsi:type="dcterms:W3CDTF">2011-10-18T13:49:32Z</dcterms:created>
  <dcterms:modified xsi:type="dcterms:W3CDTF">2013-10-08T17:27:30Z</dcterms:modified>
</cp:coreProperties>
</file>