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69" r:id="rId4"/>
    <p:sldId id="270" r:id="rId5"/>
    <p:sldId id="271" r:id="rId6"/>
    <p:sldId id="272" r:id="rId7"/>
    <p:sldId id="273" r:id="rId8"/>
    <p:sldId id="274" r:id="rId9"/>
    <p:sldId id="275" r:id="rId10"/>
    <p:sldId id="276" r:id="rId11"/>
    <p:sldId id="277" r:id="rId12"/>
    <p:sldId id="286" r:id="rId13"/>
    <p:sldId id="278" r:id="rId14"/>
    <p:sldId id="279" r:id="rId15"/>
    <p:sldId id="280" r:id="rId16"/>
    <p:sldId id="281" r:id="rId17"/>
    <p:sldId id="282"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pPr/>
              <a:t>4/11/2014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neuhaus.org/decks"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www.nifl.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Language Enrichment II Turnaround Training</a:t>
            </a:r>
            <a:endParaRPr lang="en-US" dirty="0"/>
          </a:p>
        </p:txBody>
      </p:sp>
      <p:sp>
        <p:nvSpPr>
          <p:cNvPr id="3" name="Subtitle 2"/>
          <p:cNvSpPr>
            <a:spLocks noGrp="1"/>
          </p:cNvSpPr>
          <p:nvPr>
            <p:ph type="subTitle" idx="1"/>
          </p:nvPr>
        </p:nvSpPr>
        <p:spPr/>
        <p:txBody>
          <a:bodyPr/>
          <a:lstStyle/>
          <a:p>
            <a:r>
              <a:rPr lang="en-US" dirty="0" smtClean="0"/>
              <a:t>Jason Galvan – Oliveira TLI</a:t>
            </a:r>
          </a:p>
          <a:p>
            <a:r>
              <a:rPr lang="en-US" dirty="0" smtClean="0"/>
              <a:t>(Resources taken from the </a:t>
            </a:r>
            <a:r>
              <a:rPr lang="en-US" dirty="0" err="1" smtClean="0"/>
              <a:t>Neuhaus</a:t>
            </a:r>
            <a:r>
              <a:rPr lang="en-US" dirty="0" smtClean="0"/>
              <a:t> Education Center)</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Academic Language</a:t>
            </a:r>
            <a:endParaRPr lang="en-US" b="1" dirty="0"/>
          </a:p>
        </p:txBody>
      </p:sp>
      <p:sp>
        <p:nvSpPr>
          <p:cNvPr id="3" name="Content Placeholder 2"/>
          <p:cNvSpPr>
            <a:spLocks noGrp="1"/>
          </p:cNvSpPr>
          <p:nvPr>
            <p:ph idx="1"/>
          </p:nvPr>
        </p:nvSpPr>
        <p:spPr>
          <a:xfrm>
            <a:off x="381000" y="1412874"/>
            <a:ext cx="8382000" cy="4530725"/>
          </a:xfrm>
        </p:spPr>
        <p:style>
          <a:lnRef idx="0">
            <a:schemeClr val="dk1"/>
          </a:lnRef>
          <a:fillRef idx="3">
            <a:schemeClr val="dk1"/>
          </a:fillRef>
          <a:effectRef idx="3">
            <a:schemeClr val="dk1"/>
          </a:effectRef>
          <a:fontRef idx="minor">
            <a:schemeClr val="lt1"/>
          </a:fontRef>
        </p:style>
        <p:txBody>
          <a:bodyPr>
            <a:normAutofit/>
          </a:bodyPr>
          <a:lstStyle/>
          <a:p>
            <a:r>
              <a:rPr lang="en-US" dirty="0" smtClean="0"/>
              <a:t>Morphemes: meaning units of language</a:t>
            </a:r>
          </a:p>
          <a:p>
            <a:pPr lvl="1"/>
            <a:r>
              <a:rPr lang="en-US" dirty="0" smtClean="0"/>
              <a:t>Prefix, suffix, root, combining form</a:t>
            </a:r>
          </a:p>
          <a:p>
            <a:pPr lvl="1"/>
            <a:r>
              <a:rPr lang="en-US" dirty="0" smtClean="0"/>
              <a:t>“instructor” has 3 morphemes</a:t>
            </a:r>
          </a:p>
          <a:p>
            <a:pPr lvl="1"/>
            <a:r>
              <a:rPr lang="en-US" dirty="0" smtClean="0"/>
              <a:t>“photographic” has 3 morphemes</a:t>
            </a:r>
            <a:endParaRPr lang="en-US" dirty="0"/>
          </a:p>
          <a:p>
            <a:r>
              <a:rPr lang="en-US" dirty="0" smtClean="0"/>
              <a:t>The ability to instantly recognize roots and combining forms gives students a ready strategy for decoding longer words and insight into the meanings of the words.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Layers of English</a:t>
            </a:r>
            <a:endParaRPr lang="en-US" b="1" dirty="0"/>
          </a:p>
        </p:txBody>
      </p:sp>
      <p:pic>
        <p:nvPicPr>
          <p:cNvPr id="4098" name="Picture 2"/>
          <p:cNvPicPr>
            <a:picLocks noGrp="1" noChangeAspect="1" noChangeArrowheads="1"/>
          </p:cNvPicPr>
          <p:nvPr>
            <p:ph idx="1"/>
          </p:nvPr>
        </p:nvPicPr>
        <p:blipFill>
          <a:blip r:embed="rId2" cstate="print"/>
          <a:srcRect l="27103" t="30305" r="27103" b="24237"/>
          <a:stretch>
            <a:fillRect/>
          </a:stretch>
        </p:blipFill>
        <p:spPr bwMode="auto">
          <a:xfrm>
            <a:off x="1981200" y="1600200"/>
            <a:ext cx="5540022" cy="4399429"/>
          </a:xfrm>
          <a:prstGeom prst="rect">
            <a:avLst/>
          </a:prstGeom>
          <a:ln/>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Layers of English – Anglo Saxon</a:t>
            </a:r>
            <a:endParaRPr lang="en-US" b="1" dirty="0"/>
          </a:p>
        </p:txBody>
      </p:sp>
      <p:sp>
        <p:nvSpPr>
          <p:cNvPr id="3" name="Content Placeholder 2"/>
          <p:cNvSpPr>
            <a:spLocks noGrp="1"/>
          </p:cNvSpPr>
          <p:nvPr>
            <p:ph idx="1"/>
          </p:nvPr>
        </p:nvSpPr>
        <p:spPr>
          <a:xfrm>
            <a:off x="381000" y="1412874"/>
            <a:ext cx="8382000" cy="4530725"/>
          </a:xfrm>
        </p:spPr>
        <p:style>
          <a:lnRef idx="0">
            <a:schemeClr val="accent6"/>
          </a:lnRef>
          <a:fillRef idx="3">
            <a:schemeClr val="accent6"/>
          </a:fillRef>
          <a:effectRef idx="3">
            <a:schemeClr val="accent6"/>
          </a:effectRef>
          <a:fontRef idx="minor">
            <a:schemeClr val="lt1"/>
          </a:fontRef>
        </p:style>
        <p:txBody>
          <a:bodyPr/>
          <a:lstStyle/>
          <a:p>
            <a:r>
              <a:rPr lang="en-US" dirty="0" smtClean="0"/>
              <a:t>Numbers</a:t>
            </a:r>
          </a:p>
          <a:p>
            <a:r>
              <a:rPr lang="en-US" dirty="0" smtClean="0"/>
              <a:t>Farming</a:t>
            </a:r>
          </a:p>
          <a:p>
            <a:r>
              <a:rPr lang="en-US" dirty="0" smtClean="0"/>
              <a:t>Forest</a:t>
            </a:r>
          </a:p>
          <a:p>
            <a:r>
              <a:rPr lang="en-US" dirty="0" smtClean="0"/>
              <a:t>Fishing</a:t>
            </a:r>
          </a:p>
          <a:p>
            <a:r>
              <a:rPr lang="en-US" dirty="0" smtClean="0"/>
              <a:t>Outer body parts</a:t>
            </a:r>
          </a:p>
          <a:p>
            <a:r>
              <a:rPr lang="en-US" dirty="0" smtClean="0"/>
              <a:t>Basic colors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Layers of English - Latin</a:t>
            </a:r>
            <a:endParaRPr lang="en-US" b="1" dirty="0"/>
          </a:p>
        </p:txBody>
      </p:sp>
      <p:sp>
        <p:nvSpPr>
          <p:cNvPr id="3" name="Content Placeholder 2"/>
          <p:cNvSpPr>
            <a:spLocks noGrp="1"/>
          </p:cNvSpPr>
          <p:nvPr>
            <p:ph idx="1"/>
          </p:nvPr>
        </p:nvSpPr>
        <p:spPr>
          <a:xfrm>
            <a:off x="381000" y="1412874"/>
            <a:ext cx="8382000" cy="4606925"/>
          </a:xfrm>
        </p:spPr>
        <p:style>
          <a:lnRef idx="0">
            <a:schemeClr val="dk1"/>
          </a:lnRef>
          <a:fillRef idx="3">
            <a:schemeClr val="dk1"/>
          </a:fillRef>
          <a:effectRef idx="3">
            <a:schemeClr val="dk1"/>
          </a:effectRef>
          <a:fontRef idx="minor">
            <a:schemeClr val="lt1"/>
          </a:fontRef>
        </p:style>
        <p:txBody>
          <a:bodyPr/>
          <a:lstStyle/>
          <a:p>
            <a:r>
              <a:rPr lang="en-US" dirty="0" smtClean="0"/>
              <a:t>Law</a:t>
            </a:r>
          </a:p>
          <a:p>
            <a:r>
              <a:rPr lang="en-US" dirty="0" smtClean="0"/>
              <a:t>Words ending in –</a:t>
            </a:r>
            <a:r>
              <a:rPr lang="en-US" dirty="0" err="1" smtClean="0"/>
              <a:t>sion</a:t>
            </a:r>
            <a:endParaRPr lang="en-US" dirty="0" smtClean="0"/>
          </a:p>
          <a:p>
            <a:r>
              <a:rPr lang="en-US" dirty="0" smtClean="0"/>
              <a:t>Words with double consonants at the beginning</a:t>
            </a:r>
          </a:p>
          <a:p>
            <a:r>
              <a:rPr lang="en-US" dirty="0" smtClean="0"/>
              <a:t>Words with (</a:t>
            </a:r>
            <a:r>
              <a:rPr lang="en-US" dirty="0" err="1" smtClean="0"/>
              <a:t>ci</a:t>
            </a:r>
            <a:r>
              <a:rPr lang="en-US" dirty="0" smtClean="0"/>
              <a:t>) pronounced as (</a:t>
            </a:r>
            <a:r>
              <a:rPr lang="en-US" dirty="0" err="1" smtClean="0"/>
              <a:t>sw</a:t>
            </a:r>
            <a:r>
              <a:rPr lang="en-US" dirty="0" smtClean="0"/>
              <a:t>)</a:t>
            </a:r>
          </a:p>
          <a:p>
            <a:r>
              <a:rPr lang="en-US" dirty="0" smtClean="0"/>
              <a:t>Words with -ct</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Layers of English - Greek</a:t>
            </a:r>
            <a:endParaRPr lang="en-US" b="1" dirty="0"/>
          </a:p>
        </p:txBody>
      </p:sp>
      <p:sp>
        <p:nvSpPr>
          <p:cNvPr id="3" name="Content Placeholder 2"/>
          <p:cNvSpPr>
            <a:spLocks noGrp="1"/>
          </p:cNvSpPr>
          <p:nvPr>
            <p:ph idx="1"/>
          </p:nvPr>
        </p:nvSpPr>
        <p:spPr>
          <a:xfrm>
            <a:off x="381000" y="1412875"/>
            <a:ext cx="8382000" cy="4530726"/>
          </a:xfrm>
        </p:spPr>
        <p:style>
          <a:lnRef idx="0">
            <a:schemeClr val="accent5"/>
          </a:lnRef>
          <a:fillRef idx="3">
            <a:schemeClr val="accent5"/>
          </a:fillRef>
          <a:effectRef idx="3">
            <a:schemeClr val="accent5"/>
          </a:effectRef>
          <a:fontRef idx="minor">
            <a:schemeClr val="lt1"/>
          </a:fontRef>
        </p:style>
        <p:txBody>
          <a:bodyPr>
            <a:normAutofit/>
          </a:bodyPr>
          <a:lstStyle/>
          <a:p>
            <a:r>
              <a:rPr lang="en-US" dirty="0" smtClean="0"/>
              <a:t>Art</a:t>
            </a:r>
          </a:p>
          <a:p>
            <a:r>
              <a:rPr lang="en-US" dirty="0" smtClean="0"/>
              <a:t>Philosophy</a:t>
            </a:r>
          </a:p>
          <a:p>
            <a:r>
              <a:rPr lang="en-US" dirty="0" smtClean="0"/>
              <a:t>Theatre</a:t>
            </a:r>
          </a:p>
          <a:p>
            <a:r>
              <a:rPr lang="en-US" dirty="0" smtClean="0"/>
              <a:t>Science</a:t>
            </a:r>
          </a:p>
          <a:p>
            <a:r>
              <a:rPr lang="en-US" dirty="0" smtClean="0"/>
              <a:t>Education</a:t>
            </a:r>
          </a:p>
          <a:p>
            <a:r>
              <a:rPr lang="en-US" dirty="0" smtClean="0"/>
              <a:t>Words connected to the Olympic Games, or mythology</a:t>
            </a:r>
          </a:p>
          <a:p>
            <a:r>
              <a:rPr lang="en-US" dirty="0" smtClean="0"/>
              <a:t>(ph), (</a:t>
            </a:r>
            <a:r>
              <a:rPr lang="en-US" dirty="0" err="1" smtClean="0"/>
              <a:t>gi</a:t>
            </a:r>
            <a:r>
              <a:rPr lang="en-US" dirty="0" smtClean="0"/>
              <a:t>), (</a:t>
            </a:r>
            <a:r>
              <a:rPr lang="en-US" dirty="0" err="1" smtClean="0"/>
              <a:t>ch</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Affixes</a:t>
            </a:r>
            <a:endParaRPr lang="en-US" b="1" dirty="0"/>
          </a:p>
        </p:txBody>
      </p:sp>
      <p:sp>
        <p:nvSpPr>
          <p:cNvPr id="3" name="Content Placeholder 2"/>
          <p:cNvSpPr>
            <a:spLocks noGrp="1"/>
          </p:cNvSpPr>
          <p:nvPr>
            <p:ph idx="1"/>
          </p:nvPr>
        </p:nvSpPr>
        <p:spPr>
          <a:xfrm>
            <a:off x="381000" y="1412874"/>
            <a:ext cx="8382000" cy="4911725"/>
          </a:xfrm>
        </p:spPr>
        <p:style>
          <a:lnRef idx="0">
            <a:schemeClr val="accent2"/>
          </a:lnRef>
          <a:fillRef idx="3">
            <a:schemeClr val="accent2"/>
          </a:fillRef>
          <a:effectRef idx="3">
            <a:schemeClr val="accent2"/>
          </a:effectRef>
          <a:fontRef idx="minor">
            <a:schemeClr val="lt1"/>
          </a:fontRef>
        </p:style>
        <p:txBody>
          <a:bodyPr numCol="2">
            <a:normAutofit/>
          </a:bodyPr>
          <a:lstStyle/>
          <a:p>
            <a:pPr>
              <a:buNone/>
            </a:pPr>
            <a:r>
              <a:rPr lang="en-US" b="1" u="sng" dirty="0" smtClean="0"/>
              <a:t>Prefixes:</a:t>
            </a:r>
          </a:p>
          <a:p>
            <a:pPr>
              <a:buNone/>
            </a:pPr>
            <a:r>
              <a:rPr lang="en-US" dirty="0" smtClean="0"/>
              <a:t>in-</a:t>
            </a:r>
          </a:p>
          <a:p>
            <a:pPr>
              <a:buNone/>
            </a:pPr>
            <a:r>
              <a:rPr lang="en-US" dirty="0" smtClean="0"/>
              <a:t>re-</a:t>
            </a:r>
          </a:p>
          <a:p>
            <a:pPr>
              <a:buNone/>
            </a:pPr>
            <a:r>
              <a:rPr lang="en-US" dirty="0" smtClean="0"/>
              <a:t>un-</a:t>
            </a:r>
          </a:p>
          <a:p>
            <a:pPr>
              <a:buNone/>
            </a:pPr>
            <a:r>
              <a:rPr lang="en-US" dirty="0" err="1" smtClean="0"/>
              <a:t>dis</a:t>
            </a:r>
            <a:r>
              <a:rPr lang="en-US" dirty="0" smtClean="0"/>
              <a:t>-</a:t>
            </a:r>
          </a:p>
          <a:p>
            <a:pPr>
              <a:buNone/>
            </a:pPr>
            <a:r>
              <a:rPr lang="en-US" dirty="0" err="1" smtClean="0"/>
              <a:t>mis</a:t>
            </a:r>
            <a:r>
              <a:rPr lang="en-US" dirty="0" smtClean="0"/>
              <a:t>-</a:t>
            </a:r>
          </a:p>
          <a:p>
            <a:pPr>
              <a:buNone/>
            </a:pPr>
            <a:r>
              <a:rPr lang="en-US" dirty="0" smtClean="0"/>
              <a:t>pro-</a:t>
            </a:r>
          </a:p>
          <a:p>
            <a:pPr>
              <a:buNone/>
            </a:pPr>
            <a:endParaRPr lang="en-US" dirty="0" smtClean="0"/>
          </a:p>
          <a:p>
            <a:pPr>
              <a:buNone/>
            </a:pPr>
            <a:endParaRPr lang="en-US" dirty="0" smtClean="0"/>
          </a:p>
          <a:p>
            <a:pPr>
              <a:buNone/>
            </a:pPr>
            <a:r>
              <a:rPr lang="en-US" b="1" u="sng" dirty="0" smtClean="0"/>
              <a:t>Suffixes:</a:t>
            </a:r>
          </a:p>
          <a:p>
            <a:pPr>
              <a:buNone/>
            </a:pPr>
            <a:r>
              <a:rPr lang="en-US" dirty="0" smtClean="0"/>
              <a:t>-s</a:t>
            </a:r>
          </a:p>
          <a:p>
            <a:pPr>
              <a:buNone/>
            </a:pPr>
            <a:r>
              <a:rPr lang="en-US" dirty="0" smtClean="0"/>
              <a:t>-</a:t>
            </a:r>
            <a:r>
              <a:rPr lang="en-US" dirty="0" err="1" smtClean="0"/>
              <a:t>ed</a:t>
            </a:r>
            <a:endParaRPr lang="en-US" dirty="0" smtClean="0"/>
          </a:p>
          <a:p>
            <a:pPr>
              <a:buNone/>
            </a:pPr>
            <a:r>
              <a:rPr lang="en-US" dirty="0" smtClean="0"/>
              <a:t>-</a:t>
            </a:r>
            <a:r>
              <a:rPr lang="en-US" dirty="0" err="1" smtClean="0"/>
              <a:t>ing</a:t>
            </a:r>
            <a:endParaRPr lang="en-US" dirty="0" smtClean="0"/>
          </a:p>
          <a:p>
            <a:pPr>
              <a:buNone/>
            </a:pPr>
            <a:r>
              <a:rPr lang="en-US" dirty="0" smtClean="0"/>
              <a:t>-</a:t>
            </a:r>
            <a:r>
              <a:rPr lang="en-US" dirty="0" err="1" smtClean="0"/>
              <a:t>er</a:t>
            </a:r>
            <a:endParaRPr lang="en-US" dirty="0" smtClean="0"/>
          </a:p>
          <a:p>
            <a:pPr>
              <a:buNone/>
            </a:pPr>
            <a:r>
              <a:rPr lang="en-US" dirty="0" smtClean="0"/>
              <a:t>-</a:t>
            </a:r>
            <a:r>
              <a:rPr lang="en-US" dirty="0" err="1" smtClean="0"/>
              <a:t>est</a:t>
            </a:r>
            <a:endParaRPr lang="en-US" dirty="0" smtClean="0"/>
          </a:p>
          <a:p>
            <a:pPr>
              <a:buNone/>
            </a:pPr>
            <a:r>
              <a:rPr lang="en-US" dirty="0" smtClean="0"/>
              <a:t>-less</a:t>
            </a:r>
          </a:p>
          <a:p>
            <a:pPr>
              <a:buNone/>
            </a:pPr>
            <a:r>
              <a:rPr lang="en-US" dirty="0" smtClean="0"/>
              <a:t>-</a:t>
            </a:r>
            <a:r>
              <a:rPr lang="en-US" dirty="0" err="1" smtClean="0"/>
              <a:t>ness</a:t>
            </a:r>
            <a:endParaRPr lang="en-US" dirty="0" smtClean="0"/>
          </a:p>
          <a:p>
            <a:pPr>
              <a:buNone/>
            </a:pPr>
            <a:r>
              <a:rPr lang="en-US" dirty="0" smtClean="0"/>
              <a:t>-y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Introducing </a:t>
            </a:r>
            <a:r>
              <a:rPr lang="en-US" b="1" dirty="0" smtClean="0"/>
              <a:t>Roots, Prefixes, </a:t>
            </a:r>
            <a:r>
              <a:rPr lang="en-US" b="1" dirty="0" smtClean="0"/>
              <a:t>or Suffixes</a:t>
            </a:r>
            <a:endParaRPr lang="en-US" b="1" dirty="0"/>
          </a:p>
        </p:txBody>
      </p:sp>
      <p:sp>
        <p:nvSpPr>
          <p:cNvPr id="3" name="Content Placeholder 2"/>
          <p:cNvSpPr>
            <a:spLocks noGrp="1"/>
          </p:cNvSpPr>
          <p:nvPr>
            <p:ph idx="1"/>
          </p:nvPr>
        </p:nvSpPr>
        <p:spPr>
          <a:xfrm>
            <a:off x="381000" y="1412874"/>
            <a:ext cx="8382000" cy="4911725"/>
          </a:xfrm>
        </p:spPr>
        <p:style>
          <a:lnRef idx="0">
            <a:schemeClr val="accent6"/>
          </a:lnRef>
          <a:fillRef idx="3">
            <a:schemeClr val="accent6"/>
          </a:fillRef>
          <a:effectRef idx="3">
            <a:schemeClr val="accent6"/>
          </a:effectRef>
          <a:fontRef idx="minor">
            <a:schemeClr val="lt1"/>
          </a:fontRef>
        </p:style>
        <p:txBody>
          <a:bodyPr/>
          <a:lstStyle/>
          <a:p>
            <a:r>
              <a:rPr lang="en-US" dirty="0" smtClean="0"/>
              <a:t>Guided Discovery Teaching</a:t>
            </a:r>
          </a:p>
          <a:p>
            <a:pPr lvl="1"/>
            <a:r>
              <a:rPr lang="en-US" dirty="0" smtClean="0"/>
              <a:t>Read discovery words; students repeat</a:t>
            </a:r>
          </a:p>
          <a:p>
            <a:pPr lvl="1"/>
            <a:r>
              <a:rPr lang="en-US" dirty="0" smtClean="0"/>
              <a:t>Identify the common sounds</a:t>
            </a:r>
          </a:p>
          <a:p>
            <a:pPr lvl="1"/>
            <a:r>
              <a:rPr lang="en-US" dirty="0" smtClean="0"/>
              <a:t>Write discovery words</a:t>
            </a:r>
          </a:p>
          <a:p>
            <a:pPr lvl="1"/>
            <a:r>
              <a:rPr lang="en-US" dirty="0" smtClean="0"/>
              <a:t>Identify the common letters</a:t>
            </a:r>
          </a:p>
          <a:p>
            <a:pPr lvl="1"/>
            <a:r>
              <a:rPr lang="en-US" dirty="0" smtClean="0"/>
              <a:t>Identify the properties of the prefix or suffix</a:t>
            </a:r>
          </a:p>
          <a:p>
            <a:pPr lvl="1"/>
            <a:r>
              <a:rPr lang="en-US" dirty="0" smtClean="0"/>
              <a:t>Review new information</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Suffix in detail</a:t>
            </a:r>
            <a:endParaRPr lang="en-US" dirty="0"/>
          </a:p>
        </p:txBody>
      </p:sp>
      <p:sp>
        <p:nvSpPr>
          <p:cNvPr id="3" name="Content Placeholder 2"/>
          <p:cNvSpPr>
            <a:spLocks noGrp="1"/>
          </p:cNvSpPr>
          <p:nvPr>
            <p:ph sz="half" idx="1"/>
          </p:nvPr>
        </p:nvSpPr>
        <p:spPr>
          <a:xfrm>
            <a:off x="1219200" y="1524000"/>
            <a:ext cx="2895600" cy="4525963"/>
          </a:xfrm>
        </p:spPr>
        <p:style>
          <a:lnRef idx="0">
            <a:schemeClr val="accent5"/>
          </a:lnRef>
          <a:fillRef idx="3">
            <a:schemeClr val="accent5"/>
          </a:fillRef>
          <a:effectRef idx="3">
            <a:schemeClr val="accent5"/>
          </a:effectRef>
          <a:fontRef idx="minor">
            <a:schemeClr val="lt1"/>
          </a:fontRef>
        </p:style>
        <p:txBody>
          <a:bodyPr/>
          <a:lstStyle/>
          <a:p>
            <a:r>
              <a:rPr lang="en-US" dirty="0" smtClean="0"/>
              <a:t>Helpful</a:t>
            </a:r>
          </a:p>
          <a:p>
            <a:r>
              <a:rPr lang="en-US" dirty="0" smtClean="0"/>
              <a:t>Thankful</a:t>
            </a:r>
          </a:p>
          <a:p>
            <a:r>
              <a:rPr lang="en-US" dirty="0" smtClean="0"/>
              <a:t>Careful</a:t>
            </a:r>
          </a:p>
          <a:p>
            <a:r>
              <a:rPr lang="en-US" dirty="0" smtClean="0"/>
              <a:t>Joyful</a:t>
            </a:r>
          </a:p>
          <a:p>
            <a:r>
              <a:rPr lang="en-US" dirty="0" smtClean="0"/>
              <a:t>Restful</a:t>
            </a:r>
          </a:p>
          <a:p>
            <a:endParaRPr lang="en-US" dirty="0"/>
          </a:p>
        </p:txBody>
      </p:sp>
      <p:pic>
        <p:nvPicPr>
          <p:cNvPr id="2051" name="Picture 3"/>
          <p:cNvPicPr>
            <a:picLocks noGrp="1" noChangeAspect="1" noChangeArrowheads="1"/>
          </p:cNvPicPr>
          <p:nvPr>
            <p:ph sz="half" idx="2"/>
          </p:nvPr>
        </p:nvPicPr>
        <p:blipFill>
          <a:blip r:embed="rId2" cstate="print"/>
          <a:srcRect l="35087" t="38498" r="42544" b="37864"/>
          <a:stretch>
            <a:fillRect/>
          </a:stretch>
        </p:blipFill>
        <p:spPr bwMode="auto">
          <a:xfrm>
            <a:off x="4419600" y="1524000"/>
            <a:ext cx="3505200" cy="296333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Links</a:t>
            </a:r>
            <a:endParaRPr lang="en-US" b="1" dirty="0"/>
          </a:p>
        </p:txBody>
      </p:sp>
      <p:sp>
        <p:nvSpPr>
          <p:cNvPr id="3" name="Content Placeholder 2"/>
          <p:cNvSpPr>
            <a:spLocks noGrp="1"/>
          </p:cNvSpPr>
          <p:nvPr>
            <p:ph idx="1"/>
          </p:nvPr>
        </p:nvSpPr>
        <p:spPr>
          <a:xfrm>
            <a:off x="152400" y="1600200"/>
            <a:ext cx="8763000" cy="4525963"/>
          </a:xfrm>
        </p:spPr>
        <p:style>
          <a:lnRef idx="0">
            <a:schemeClr val="dk1"/>
          </a:lnRef>
          <a:fillRef idx="3">
            <a:schemeClr val="dk1"/>
          </a:fillRef>
          <a:effectRef idx="3">
            <a:schemeClr val="dk1"/>
          </a:effectRef>
          <a:fontRef idx="minor">
            <a:schemeClr val="lt1"/>
          </a:fontRef>
        </p:style>
        <p:txBody>
          <a:bodyPr/>
          <a:lstStyle/>
          <a:p>
            <a:r>
              <a:rPr lang="en-US" sz="2600" b="1" dirty="0" smtClean="0">
                <a:solidFill>
                  <a:srgbClr val="0070C0"/>
                </a:solidFill>
                <a:hlinkClick r:id="rId2"/>
              </a:rPr>
              <a:t>http://neuhaus.org/decks</a:t>
            </a:r>
            <a:endParaRPr lang="en-US" sz="2600" b="1" dirty="0" smtClean="0">
              <a:solidFill>
                <a:srgbClr val="0070C0"/>
              </a:solidFill>
            </a:endParaRPr>
          </a:p>
          <a:p>
            <a:r>
              <a:rPr lang="en-US" sz="2600" b="1" dirty="0" smtClean="0"/>
              <a:t>http://oliveirabisd-tli.weebly.com/resources.html</a:t>
            </a: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literacy?</a:t>
            </a:r>
            <a:endParaRPr lang="en-US" b="1" dirty="0"/>
          </a:p>
        </p:txBody>
      </p:sp>
      <p:sp>
        <p:nvSpPr>
          <p:cNvPr id="3" name="Content Placeholder 2"/>
          <p:cNvSpPr>
            <a:spLocks noGrp="1"/>
          </p:cNvSpPr>
          <p:nvPr>
            <p:ph idx="1"/>
          </p:nvPr>
        </p:nvSpPr>
        <p:spPr>
          <a:xfrm>
            <a:off x="381000" y="1295400"/>
            <a:ext cx="8382000" cy="2954655"/>
          </a:xfrm>
        </p:spPr>
        <p:style>
          <a:lnRef idx="0">
            <a:schemeClr val="accent6"/>
          </a:lnRef>
          <a:fillRef idx="3">
            <a:schemeClr val="accent6"/>
          </a:fillRef>
          <a:effectRef idx="3">
            <a:schemeClr val="accent6"/>
          </a:effectRef>
          <a:fontRef idx="minor">
            <a:schemeClr val="lt1"/>
          </a:fontRef>
        </p:style>
        <p:txBody>
          <a:bodyPr/>
          <a:lstStyle/>
          <a:p>
            <a:r>
              <a:rPr lang="en-US" dirty="0" smtClean="0">
                <a:solidFill>
                  <a:schemeClr val="tx1"/>
                </a:solidFill>
              </a:rPr>
              <a:t>“An individual’s ability to read, write, and speak in English, compute, and solve problems, at levels of proficiency necessary to function on the job, in the family of the individual, and in society.”  </a:t>
            </a:r>
          </a:p>
          <a:p>
            <a:pPr lvl="4"/>
            <a:r>
              <a:rPr lang="en-US" dirty="0" smtClean="0"/>
              <a:t>Workforce Investment Act of 1998, Section 203                    Retrieved from </a:t>
            </a:r>
            <a:r>
              <a:rPr lang="en-US" dirty="0" smtClean="0">
                <a:hlinkClick r:id="rId2"/>
              </a:rPr>
              <a:t>http://www.nifl.gov</a:t>
            </a:r>
            <a:r>
              <a:rPr lang="en-US" dirty="0" smtClean="0"/>
              <a:t> (July 22, 2010)</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reading?</a:t>
            </a:r>
            <a:endParaRPr lang="en-US" b="1"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Translating symbols on paper into words, and attaching meaning to those words.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Breakdown of Reading</a:t>
            </a:r>
            <a:endParaRPr lang="en-US" b="1" dirty="0"/>
          </a:p>
        </p:txBody>
      </p:sp>
      <p:pic>
        <p:nvPicPr>
          <p:cNvPr id="3074" name="Picture 2"/>
          <p:cNvPicPr>
            <a:picLocks noGrp="1" noChangeAspect="1" noChangeArrowheads="1"/>
          </p:cNvPicPr>
          <p:nvPr>
            <p:ph idx="1"/>
          </p:nvPr>
        </p:nvPicPr>
        <p:blipFill>
          <a:blip r:embed="rId2" cstate="print"/>
          <a:srcRect l="49692" t="45101" r="30451" b="23360"/>
          <a:stretch>
            <a:fillRect/>
          </a:stretch>
        </p:blipFill>
        <p:spPr bwMode="auto">
          <a:xfrm>
            <a:off x="3048000" y="1905000"/>
            <a:ext cx="3352800" cy="4260273"/>
          </a:xfrm>
          <a:prstGeom prst="rect">
            <a:avLst/>
          </a:prstGeom>
          <a:ln/>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494"/>
            <a:ext cx="8534400" cy="1399032"/>
          </a:xfrm>
        </p:spPr>
        <p:txBody>
          <a:bodyPr>
            <a:normAutofit/>
          </a:bodyPr>
          <a:lstStyle/>
          <a:p>
            <a:pPr algn="ctr"/>
            <a:r>
              <a:rPr lang="en-US" sz="3700" b="1" dirty="0" smtClean="0"/>
              <a:t>Findings – National Reading Panel</a:t>
            </a:r>
            <a:endParaRPr lang="en-US" sz="3700" b="1" dirty="0"/>
          </a:p>
        </p:txBody>
      </p:sp>
      <p:sp>
        <p:nvSpPr>
          <p:cNvPr id="3" name="Content Placeholder 2"/>
          <p:cNvSpPr>
            <a:spLocks noGrp="1"/>
          </p:cNvSpPr>
          <p:nvPr>
            <p:ph idx="1"/>
          </p:nvPr>
        </p:nvSpPr>
        <p:spPr>
          <a:xfrm>
            <a:off x="381000" y="1412874"/>
            <a:ext cx="8382000" cy="3844925"/>
          </a:xfrm>
        </p:spPr>
        <p:style>
          <a:lnRef idx="0">
            <a:schemeClr val="accent2"/>
          </a:lnRef>
          <a:fillRef idx="3">
            <a:schemeClr val="accent2"/>
          </a:fillRef>
          <a:effectRef idx="3">
            <a:schemeClr val="accent2"/>
          </a:effectRef>
          <a:fontRef idx="minor">
            <a:schemeClr val="lt1"/>
          </a:fontRef>
        </p:style>
        <p:txBody>
          <a:bodyPr/>
          <a:lstStyle/>
          <a:p>
            <a:r>
              <a:rPr lang="en-US" dirty="0" smtClean="0"/>
              <a:t>These skills must be honed for students to read effectively.</a:t>
            </a:r>
          </a:p>
          <a:p>
            <a:pPr lvl="1"/>
            <a:r>
              <a:rPr lang="en-US" dirty="0" smtClean="0"/>
              <a:t>Phonemic Awareness</a:t>
            </a:r>
          </a:p>
          <a:p>
            <a:pPr lvl="1"/>
            <a:r>
              <a:rPr lang="en-US" dirty="0" smtClean="0"/>
              <a:t>Phonics</a:t>
            </a:r>
          </a:p>
          <a:p>
            <a:pPr lvl="1"/>
            <a:r>
              <a:rPr lang="en-US" dirty="0" smtClean="0"/>
              <a:t>Fluency</a:t>
            </a:r>
          </a:p>
          <a:p>
            <a:pPr lvl="1"/>
            <a:r>
              <a:rPr lang="en-US" dirty="0" smtClean="0"/>
              <a:t>Vocabulary</a:t>
            </a:r>
          </a:p>
          <a:p>
            <a:pPr lvl="1"/>
            <a:r>
              <a:rPr lang="en-US" dirty="0" smtClean="0"/>
              <a:t>Comprehension</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English Language Learners</a:t>
            </a:r>
            <a:endParaRPr lang="en-US" b="1" dirty="0"/>
          </a:p>
        </p:txBody>
      </p:sp>
      <p:sp>
        <p:nvSpPr>
          <p:cNvPr id="3" name="Content Placeholder 2"/>
          <p:cNvSpPr>
            <a:spLocks noGrp="1"/>
          </p:cNvSpPr>
          <p:nvPr>
            <p:ph idx="1"/>
          </p:nvPr>
        </p:nvSpPr>
        <p:spPr>
          <a:xfrm>
            <a:off x="381000" y="1412874"/>
            <a:ext cx="8382000" cy="4759326"/>
          </a:xfrm>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t>Effective Strategies</a:t>
            </a:r>
          </a:p>
          <a:p>
            <a:pPr lvl="1"/>
            <a:r>
              <a:rPr lang="en-US" dirty="0" smtClean="0"/>
              <a:t>A focus on oral language development building on students’ background knowledge</a:t>
            </a:r>
          </a:p>
          <a:p>
            <a:pPr lvl="1"/>
            <a:r>
              <a:rPr lang="en-US" dirty="0" smtClean="0"/>
              <a:t>Cooperative Learning</a:t>
            </a:r>
          </a:p>
          <a:p>
            <a:pPr lvl="1"/>
            <a:r>
              <a:rPr lang="en-US" dirty="0" smtClean="0"/>
              <a:t>Explicit Instruction in the elements of English literacy</a:t>
            </a:r>
          </a:p>
          <a:p>
            <a:pPr lvl="1"/>
            <a:r>
              <a:rPr lang="en-US" dirty="0" smtClean="0"/>
              <a:t>Differentiated Instruction</a:t>
            </a:r>
          </a:p>
          <a:p>
            <a:pPr lvl="1"/>
            <a:r>
              <a:rPr lang="en-US" dirty="0" smtClean="0"/>
              <a:t>The use of graphic organizers as a comprehension strategy</a:t>
            </a:r>
          </a:p>
          <a:p>
            <a:pPr lvl="1"/>
            <a:r>
              <a:rPr lang="en-US" dirty="0" smtClean="0"/>
              <a:t>A focus on academic language</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Importance of Academic Language or Terminology</a:t>
            </a:r>
            <a:endParaRPr lang="en-US" b="1" dirty="0"/>
          </a:p>
        </p:txBody>
      </p:sp>
      <p:sp>
        <p:nvSpPr>
          <p:cNvPr id="3" name="Content Placeholder 2"/>
          <p:cNvSpPr>
            <a:spLocks noGrp="1"/>
          </p:cNvSpPr>
          <p:nvPr>
            <p:ph idx="1"/>
          </p:nvPr>
        </p:nvSpPr>
        <p:spPr>
          <a:xfrm>
            <a:off x="381000" y="1412874"/>
            <a:ext cx="8382000" cy="4530726"/>
          </a:xfrm>
        </p:spPr>
        <p:style>
          <a:lnRef idx="0">
            <a:schemeClr val="accent6"/>
          </a:lnRef>
          <a:fillRef idx="3">
            <a:schemeClr val="accent6"/>
          </a:fillRef>
          <a:effectRef idx="3">
            <a:schemeClr val="accent6"/>
          </a:effectRef>
          <a:fontRef idx="minor">
            <a:schemeClr val="lt1"/>
          </a:fontRef>
        </p:style>
        <p:txBody>
          <a:bodyPr/>
          <a:lstStyle/>
          <a:p>
            <a:r>
              <a:rPr lang="en-US" dirty="0" smtClean="0"/>
              <a:t>Provide explanations to older, struggling readers</a:t>
            </a:r>
          </a:p>
          <a:p>
            <a:r>
              <a:rPr lang="en-US" dirty="0" smtClean="0"/>
              <a:t>Meaningful discussions require the use of academic language and terms by </a:t>
            </a:r>
            <a:r>
              <a:rPr lang="en-US" u="sng" dirty="0" smtClean="0"/>
              <a:t>both</a:t>
            </a:r>
            <a:r>
              <a:rPr lang="en-US" dirty="0" smtClean="0"/>
              <a:t> teachers and students.</a:t>
            </a:r>
          </a:p>
          <a:p>
            <a:r>
              <a:rPr lang="en-US" dirty="0" smtClean="0"/>
              <a:t>Using academic language and terms </a:t>
            </a:r>
            <a:r>
              <a:rPr lang="en-US" i="1" u="sng" dirty="0" smtClean="0"/>
              <a:t>consistently</a:t>
            </a:r>
            <a:r>
              <a:rPr lang="en-US" dirty="0" smtClean="0"/>
              <a:t> and </a:t>
            </a:r>
            <a:r>
              <a:rPr lang="en-US" u="sng" dirty="0" smtClean="0"/>
              <a:t>often</a:t>
            </a:r>
            <a:r>
              <a:rPr lang="en-US" dirty="0" smtClean="0"/>
              <a:t> is beneficial.</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Terms</a:t>
            </a:r>
            <a:endParaRPr lang="en-US" b="1" dirty="0"/>
          </a:p>
        </p:txBody>
      </p:sp>
      <p:sp>
        <p:nvSpPr>
          <p:cNvPr id="3" name="Content Placeholder 2"/>
          <p:cNvSpPr>
            <a:spLocks noGrp="1"/>
          </p:cNvSpPr>
          <p:nvPr>
            <p:ph idx="1"/>
          </p:nvPr>
        </p:nvSpPr>
        <p:spPr>
          <a:xfrm>
            <a:off x="381000" y="1412874"/>
            <a:ext cx="8382000" cy="4378325"/>
          </a:xfrm>
        </p:spPr>
        <p:style>
          <a:lnRef idx="0">
            <a:schemeClr val="dk1"/>
          </a:lnRef>
          <a:fillRef idx="3">
            <a:schemeClr val="dk1"/>
          </a:fillRef>
          <a:effectRef idx="3">
            <a:schemeClr val="dk1"/>
          </a:effectRef>
          <a:fontRef idx="minor">
            <a:schemeClr val="lt1"/>
          </a:fontRef>
        </p:style>
        <p:txBody>
          <a:bodyPr>
            <a:normAutofit/>
          </a:bodyPr>
          <a:lstStyle/>
          <a:p>
            <a:r>
              <a:rPr lang="en-US" b="1" dirty="0" smtClean="0"/>
              <a:t>Phonological Awareness </a:t>
            </a:r>
            <a:r>
              <a:rPr lang="en-US" dirty="0" smtClean="0"/>
              <a:t>– the broad understanding of the sound structure of spoken language.</a:t>
            </a:r>
          </a:p>
          <a:p>
            <a:r>
              <a:rPr lang="en-US" b="1" dirty="0" smtClean="0"/>
              <a:t>Phoneme</a:t>
            </a:r>
            <a:r>
              <a:rPr lang="en-US" dirty="0" smtClean="0"/>
              <a:t> – the smallest unit of spoken language that makes a difference in the meaning of words.</a:t>
            </a:r>
          </a:p>
          <a:p>
            <a:r>
              <a:rPr lang="en-US" b="1" dirty="0" smtClean="0"/>
              <a:t>Phonemic Awareness </a:t>
            </a:r>
            <a:r>
              <a:rPr lang="en-US" dirty="0" smtClean="0"/>
              <a:t>– the ability to hear, identify, and manipulate phonemes in spoken language.</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Academic Language</a:t>
            </a:r>
            <a:endParaRPr lang="en-US" b="1" dirty="0"/>
          </a:p>
        </p:txBody>
      </p:sp>
      <p:sp>
        <p:nvSpPr>
          <p:cNvPr id="3" name="Content Placeholder 2"/>
          <p:cNvSpPr>
            <a:spLocks noGrp="1"/>
          </p:cNvSpPr>
          <p:nvPr>
            <p:ph idx="1"/>
          </p:nvPr>
        </p:nvSpPr>
        <p:spPr>
          <a:xfrm>
            <a:off x="381000" y="1412874"/>
            <a:ext cx="8382000" cy="4759325"/>
          </a:xfrm>
        </p:spPr>
        <p:style>
          <a:lnRef idx="0">
            <a:schemeClr val="accent2"/>
          </a:lnRef>
          <a:fillRef idx="3">
            <a:schemeClr val="accent2"/>
          </a:fillRef>
          <a:effectRef idx="3">
            <a:schemeClr val="accent2"/>
          </a:effectRef>
          <a:fontRef idx="minor">
            <a:schemeClr val="lt1"/>
          </a:fontRef>
        </p:style>
        <p:txBody>
          <a:bodyPr>
            <a:normAutofit/>
          </a:bodyPr>
          <a:lstStyle/>
          <a:p>
            <a:r>
              <a:rPr lang="en-US" b="1" dirty="0" smtClean="0"/>
              <a:t>Base Word</a:t>
            </a:r>
            <a:r>
              <a:rPr lang="en-US" dirty="0" smtClean="0"/>
              <a:t> – A word to which affixes are added.  A base word can stand alone.</a:t>
            </a:r>
          </a:p>
          <a:p>
            <a:r>
              <a:rPr lang="en-US" b="1" dirty="0" smtClean="0"/>
              <a:t>Prefix</a:t>
            </a:r>
            <a:r>
              <a:rPr lang="en-US" dirty="0" smtClean="0"/>
              <a:t> – A letter or group of letters attached to the beginning of a base word, root, or combining form to change its meaning.</a:t>
            </a:r>
          </a:p>
          <a:p>
            <a:r>
              <a:rPr lang="en-US" b="1" dirty="0" smtClean="0"/>
              <a:t>Suffix</a:t>
            </a:r>
            <a:r>
              <a:rPr lang="en-US" dirty="0" smtClean="0"/>
              <a:t> – A letter or group of letters attached to the end of a base word, root, or combining form to change its form, use, tense, or meaning.</a:t>
            </a:r>
          </a:p>
          <a:p>
            <a:r>
              <a:rPr lang="en-US" b="1" dirty="0" smtClean="0"/>
              <a:t>Derivative</a:t>
            </a:r>
            <a:r>
              <a:rPr lang="en-US" dirty="0" smtClean="0"/>
              <a:t> – A base word, root, or combining form plus a prefix and/or suffix.</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53">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TS010286753</Template>
  <TotalTime>12</TotalTime>
  <Words>572</Words>
  <Application>Microsoft Office PowerPoint</Application>
  <PresentationFormat>On-screen Show (4:3)</PresentationFormat>
  <Paragraphs>101</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TS010286753</vt:lpstr>
      <vt:lpstr>White with Courier font for code slides</vt:lpstr>
      <vt:lpstr>Language Enrichment II Turnaround Training</vt:lpstr>
      <vt:lpstr>What is literacy?</vt:lpstr>
      <vt:lpstr>What is reading?</vt:lpstr>
      <vt:lpstr>Breakdown of Reading</vt:lpstr>
      <vt:lpstr>Findings – National Reading Panel</vt:lpstr>
      <vt:lpstr>English Language Learners</vt:lpstr>
      <vt:lpstr>The Importance of Academic Language or Terminology</vt:lpstr>
      <vt:lpstr>Terms</vt:lpstr>
      <vt:lpstr>Academic Language</vt:lpstr>
      <vt:lpstr>Academic Language</vt:lpstr>
      <vt:lpstr>Layers of English</vt:lpstr>
      <vt:lpstr>Layers of English – Anglo Saxon</vt:lpstr>
      <vt:lpstr>Layers of English - Latin</vt:lpstr>
      <vt:lpstr>Layers of English - Greek</vt:lpstr>
      <vt:lpstr>Affixes</vt:lpstr>
      <vt:lpstr>Introducing Roots, Prefixes, or Suffixes</vt:lpstr>
      <vt:lpstr>Suffix in detail</vt:lpstr>
      <vt:lpstr>Links</vt:lpstr>
    </vt:vector>
  </TitlesOfParts>
  <Company>BISD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Enrichment II Turnaround Training</dc:title>
  <dc:creator>jgalvan</dc:creator>
  <cp:keywords/>
  <cp:lastModifiedBy>jgalvan</cp:lastModifiedBy>
  <cp:revision>2</cp:revision>
  <dcterms:created xsi:type="dcterms:W3CDTF">2014-04-11T13:34:00Z</dcterms:created>
  <dcterms:modified xsi:type="dcterms:W3CDTF">2014-04-11T13:46:49Z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