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73" r:id="rId3"/>
    <p:sldId id="295" r:id="rId4"/>
    <p:sldId id="296" r:id="rId5"/>
    <p:sldId id="302" r:id="rId6"/>
    <p:sldId id="303" r:id="rId7"/>
    <p:sldId id="304" r:id="rId8"/>
    <p:sldId id="259" r:id="rId9"/>
    <p:sldId id="297" r:id="rId10"/>
    <p:sldId id="270" r:id="rId11"/>
    <p:sldId id="263" r:id="rId12"/>
    <p:sldId id="272" r:id="rId13"/>
    <p:sldId id="298" r:id="rId14"/>
    <p:sldId id="305" r:id="rId15"/>
    <p:sldId id="306" r:id="rId16"/>
    <p:sldId id="307" r:id="rId17"/>
    <p:sldId id="308" r:id="rId18"/>
    <p:sldId id="309" r:id="rId19"/>
    <p:sldId id="310" r:id="rId20"/>
    <p:sldId id="311" r:id="rId21"/>
    <p:sldId id="314" r:id="rId22"/>
    <p:sldId id="315" r:id="rId23"/>
    <p:sldId id="266" r:id="rId24"/>
    <p:sldId id="267" r:id="rId25"/>
    <p:sldId id="262" r:id="rId26"/>
    <p:sldId id="292" r:id="rId27"/>
    <p:sldId id="318" r:id="rId28"/>
    <p:sldId id="274" r:id="rId29"/>
    <p:sldId id="275" r:id="rId30"/>
    <p:sldId id="277" r:id="rId31"/>
    <p:sldId id="276"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316" r:id="rId45"/>
    <p:sldId id="31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6B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3"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525F91-A928-4E9F-BCA9-A87D0BBDA6DF}" type="datetimeFigureOut">
              <a:rPr lang="en-US" smtClean="0"/>
              <a:pPr/>
              <a:t>11/9/2013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5E08EA-A74D-470C-AE3D-2B18F538E5F1}" type="slidenum">
              <a:rPr lang="en-US" smtClean="0"/>
              <a:pPr/>
              <a:t>‹#›</a:t>
            </a:fld>
            <a:endParaRPr lang="en-US"/>
          </a:p>
        </p:txBody>
      </p:sp>
    </p:spTree>
    <p:extLst>
      <p:ext uri="{BB962C8B-B14F-4D97-AF65-F5344CB8AC3E}">
        <p14:creationId xmlns:p14="http://schemas.microsoft.com/office/powerpoint/2010/main" val="258067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2ECE3-B556-45A3-AD20-365884A96C28}" type="datetimeFigureOut">
              <a:rPr lang="en-US" smtClean="0"/>
              <a:pPr/>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AD20BC-093C-4F8A-80C5-CBEC0A036B36}" type="slidenum">
              <a:rPr lang="en-US" smtClean="0"/>
              <a:pPr/>
              <a:t>‹#›</a:t>
            </a:fld>
            <a:endParaRPr lang="en-US"/>
          </a:p>
        </p:txBody>
      </p:sp>
    </p:spTree>
    <p:extLst>
      <p:ext uri="{BB962C8B-B14F-4D97-AF65-F5344CB8AC3E}">
        <p14:creationId xmlns:p14="http://schemas.microsoft.com/office/powerpoint/2010/main" val="1390461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teachers practice Word</a:t>
            </a:r>
            <a:r>
              <a:rPr lang="en-US" baseline="0" dirty="0" smtClean="0"/>
              <a:t> Referent</a:t>
            </a:r>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7</a:t>
            </a:fld>
            <a:endParaRPr lang="en-US"/>
          </a:p>
        </p:txBody>
      </p:sp>
    </p:spTree>
    <p:extLst>
      <p:ext uri="{BB962C8B-B14F-4D97-AF65-F5344CB8AC3E}">
        <p14:creationId xmlns:p14="http://schemas.microsoft.com/office/powerpoint/2010/main" val="3605238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Handout</a:t>
            </a:r>
            <a:r>
              <a:rPr lang="en-US" baseline="0" dirty="0" smtClean="0"/>
              <a:t> “Red Flag Words and Phrases”</a:t>
            </a:r>
            <a:endParaRPr lang="en-US" dirty="0" smtClean="0"/>
          </a:p>
          <a:p>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8</a:t>
            </a:fld>
            <a:endParaRPr lang="en-US"/>
          </a:p>
        </p:txBody>
      </p:sp>
    </p:spTree>
    <p:extLst>
      <p:ext uri="{BB962C8B-B14F-4D97-AF65-F5344CB8AC3E}">
        <p14:creationId xmlns:p14="http://schemas.microsoft.com/office/powerpoint/2010/main" val="379728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teachers do this and then color their</a:t>
            </a:r>
            <a:r>
              <a:rPr lang="en-US" baseline="0" dirty="0" smtClean="0"/>
              <a:t> paragraph with color pencils.</a:t>
            </a:r>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11</a:t>
            </a:fld>
            <a:endParaRPr lang="en-US"/>
          </a:p>
        </p:txBody>
      </p:sp>
    </p:spTree>
    <p:extLst>
      <p:ext uri="{BB962C8B-B14F-4D97-AF65-F5344CB8AC3E}">
        <p14:creationId xmlns:p14="http://schemas.microsoft.com/office/powerpoint/2010/main" val="2790189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a:t>
            </a:r>
            <a:r>
              <a:rPr lang="en-US" baseline="0" dirty="0" smtClean="0"/>
              <a:t> Out Main Idea Sentence Starters</a:t>
            </a:r>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20</a:t>
            </a:fld>
            <a:endParaRPr lang="en-US"/>
          </a:p>
        </p:txBody>
      </p:sp>
    </p:spTree>
    <p:extLst>
      <p:ext uri="{BB962C8B-B14F-4D97-AF65-F5344CB8AC3E}">
        <p14:creationId xmlns:p14="http://schemas.microsoft.com/office/powerpoint/2010/main" val="2490735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Bring objects!</a:t>
            </a:r>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24</a:t>
            </a:fld>
            <a:endParaRPr lang="en-US"/>
          </a:p>
        </p:txBody>
      </p:sp>
    </p:spTree>
    <p:extLst>
      <p:ext uri="{BB962C8B-B14F-4D97-AF65-F5344CB8AC3E}">
        <p14:creationId xmlns:p14="http://schemas.microsoft.com/office/powerpoint/2010/main" val="26585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teachers do activity!</a:t>
            </a:r>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25</a:t>
            </a:fld>
            <a:endParaRPr lang="en-US"/>
          </a:p>
        </p:txBody>
      </p:sp>
    </p:spTree>
    <p:extLst>
      <p:ext uri="{BB962C8B-B14F-4D97-AF65-F5344CB8AC3E}">
        <p14:creationId xmlns:p14="http://schemas.microsoft.com/office/powerpoint/2010/main" val="2843896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notice about the above</a:t>
            </a:r>
            <a:r>
              <a:rPr lang="en-US" baseline="0" dirty="0" smtClean="0"/>
              <a:t> description?  </a:t>
            </a:r>
          </a:p>
          <a:p>
            <a:r>
              <a:rPr lang="en-US" baseline="0" dirty="0" smtClean="0"/>
              <a:t>-she had, she had, she had</a:t>
            </a:r>
          </a:p>
          <a:p>
            <a:r>
              <a:rPr lang="en-US" baseline="0" dirty="0" smtClean="0"/>
              <a:t>This is boring!  We call this redundant sentence structure (the “broken record.”)  Show them how to “flip the sentence subject.”</a:t>
            </a:r>
            <a:endParaRPr lang="en-US" dirty="0"/>
          </a:p>
        </p:txBody>
      </p:sp>
      <p:sp>
        <p:nvSpPr>
          <p:cNvPr id="4" name="Slide Number Placeholder 3"/>
          <p:cNvSpPr>
            <a:spLocks noGrp="1"/>
          </p:cNvSpPr>
          <p:nvPr>
            <p:ph type="sldNum" sz="quarter" idx="10"/>
          </p:nvPr>
        </p:nvSpPr>
        <p:spPr/>
        <p:txBody>
          <a:bodyPr/>
          <a:lstStyle/>
          <a:p>
            <a:fld id="{D0AD20BC-093C-4F8A-80C5-CBEC0A036B36}" type="slidenum">
              <a:rPr lang="en-US" smtClean="0"/>
              <a:pPr/>
              <a:t>45</a:t>
            </a:fld>
            <a:endParaRPr lang="en-US"/>
          </a:p>
        </p:txBody>
      </p:sp>
    </p:spTree>
    <p:extLst>
      <p:ext uri="{BB962C8B-B14F-4D97-AF65-F5344CB8AC3E}">
        <p14:creationId xmlns:p14="http://schemas.microsoft.com/office/powerpoint/2010/main" val="365627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6BB66E-1CA3-48E5-9AFD-E6431E081511}"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BB66E-1CA3-48E5-9AFD-E6431E081511}"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BB66E-1CA3-48E5-9AFD-E6431E081511}"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BB66E-1CA3-48E5-9AFD-E6431E081511}"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6BB66E-1CA3-48E5-9AFD-E6431E081511}"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6BB66E-1CA3-48E5-9AFD-E6431E081511}"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6BB66E-1CA3-48E5-9AFD-E6431E081511}" type="datetimeFigureOut">
              <a:rPr lang="en-US" smtClean="0"/>
              <a:pPr/>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6BB66E-1CA3-48E5-9AFD-E6431E081511}" type="datetimeFigureOut">
              <a:rPr lang="en-US" smtClean="0"/>
              <a:pPr/>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BB66E-1CA3-48E5-9AFD-E6431E081511}" type="datetimeFigureOut">
              <a:rPr lang="en-US" smtClean="0"/>
              <a:pPr/>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6BB66E-1CA3-48E5-9AFD-E6431E081511}"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6BB66E-1CA3-48E5-9AFD-E6431E081511}"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51E90-B741-45A5-BE0B-BA21D506E8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BB66E-1CA3-48E5-9AFD-E6431E081511}" type="datetimeFigureOut">
              <a:rPr lang="en-US" smtClean="0"/>
              <a:pPr/>
              <a:t>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51E90-B741-45A5-BE0B-BA21D506E8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Empowering Writers through the Interactive Notebook</a:t>
            </a:r>
            <a:endParaRPr lang="en-US" dirty="0"/>
          </a:p>
        </p:txBody>
      </p:sp>
      <p:sp>
        <p:nvSpPr>
          <p:cNvPr id="3" name="Subtitle 2"/>
          <p:cNvSpPr>
            <a:spLocks noGrp="1"/>
          </p:cNvSpPr>
          <p:nvPr>
            <p:ph type="subTitle" idx="1"/>
          </p:nvPr>
        </p:nvSpPr>
        <p:spPr/>
        <p:txBody>
          <a:bodyPr/>
          <a:lstStyle/>
          <a:p>
            <a:r>
              <a:rPr lang="en-US" dirty="0" smtClean="0"/>
              <a:t>By Jason Galvan &amp; Alma Sanchez</a:t>
            </a:r>
            <a:endParaRPr lang="en-US" dirty="0"/>
          </a:p>
        </p:txBody>
      </p:sp>
      <p:pic>
        <p:nvPicPr>
          <p:cNvPr id="5" name="Picture 4"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07200466"/>
              </p:ext>
            </p:extLst>
          </p:nvPr>
        </p:nvGraphicFramePr>
        <p:xfrm>
          <a:off x="0" y="-20782"/>
          <a:ext cx="9144000" cy="7208311"/>
        </p:xfrm>
        <a:graphic>
          <a:graphicData uri="http://schemas.openxmlformats.org/drawingml/2006/table">
            <a:tbl>
              <a:tblPr firstRow="1" bandRow="1">
                <a:tableStyleId>{93296810-A885-4BE3-A3E7-6D5BEEA58F35}</a:tableStyleId>
              </a:tblPr>
              <a:tblGrid>
                <a:gridCol w="1943101"/>
                <a:gridCol w="7200899"/>
              </a:tblGrid>
              <a:tr h="637442">
                <a:tc gridSpan="2">
                  <a:txBody>
                    <a:bodyPr/>
                    <a:lstStyle/>
                    <a:p>
                      <a:pPr algn="ctr"/>
                      <a:r>
                        <a:rPr lang="en-US" sz="3200" b="1" dirty="0" smtClean="0"/>
                        <a:t>Magic</a:t>
                      </a:r>
                      <a:r>
                        <a:rPr lang="en-US" sz="3200" b="1" baseline="0" dirty="0" smtClean="0"/>
                        <a:t> of Three</a:t>
                      </a:r>
                      <a:endParaRPr lang="en-US" sz="3200" b="1" dirty="0"/>
                    </a:p>
                  </a:txBody>
                  <a:tcPr/>
                </a:tc>
                <a:tc hMerge="1">
                  <a:txBody>
                    <a:bodyPr/>
                    <a:lstStyle/>
                    <a:p>
                      <a:endParaRPr lang="en-US" dirty="0"/>
                    </a:p>
                  </a:txBody>
                  <a:tcPr/>
                </a:tc>
              </a:tr>
              <a:tr h="759514">
                <a:tc>
                  <a:txBody>
                    <a:bodyPr/>
                    <a:lstStyle/>
                    <a:p>
                      <a:r>
                        <a:rPr lang="en-US" dirty="0" smtClean="0"/>
                        <a:t>Red Flag Words &amp; Phrases</a:t>
                      </a:r>
                      <a:endParaRPr lang="en-US" dirty="0"/>
                    </a:p>
                  </a:txBody>
                  <a:tcPr/>
                </a:tc>
                <a:tc>
                  <a:txBody>
                    <a:bodyPr/>
                    <a:lstStyle/>
                    <a:p>
                      <a:r>
                        <a:rPr lang="en-US" dirty="0" smtClean="0"/>
                        <a:t>Without warning</a:t>
                      </a:r>
                      <a:endParaRPr lang="en-US" dirty="0"/>
                    </a:p>
                  </a:txBody>
                  <a:tcPr/>
                </a:tc>
              </a:tr>
              <a:tr h="434008">
                <a:tc>
                  <a:txBody>
                    <a:bodyPr/>
                    <a:lstStyle/>
                    <a:p>
                      <a:r>
                        <a:rPr lang="en-US" dirty="0" smtClean="0"/>
                        <a:t>1</a:t>
                      </a:r>
                      <a:r>
                        <a:rPr lang="en-US" baseline="30000" dirty="0" smtClean="0"/>
                        <a:t>st</a:t>
                      </a:r>
                      <a:r>
                        <a:rPr lang="en-US" dirty="0" smtClean="0"/>
                        <a:t> Hint</a:t>
                      </a:r>
                      <a:endParaRPr lang="en-US" dirty="0"/>
                    </a:p>
                  </a:txBody>
                  <a:tcPr/>
                </a:tc>
                <a:tc>
                  <a:txBody>
                    <a:bodyPr/>
                    <a:lstStyle/>
                    <a:p>
                      <a:r>
                        <a:rPr lang="en-US" dirty="0" smtClean="0"/>
                        <a:t>a</a:t>
                      </a:r>
                      <a:r>
                        <a:rPr lang="en-US" baseline="0" dirty="0" smtClean="0"/>
                        <a:t> flock of birds flew from the forest.</a:t>
                      </a:r>
                      <a:endParaRPr lang="en-US" dirty="0"/>
                    </a:p>
                  </a:txBody>
                  <a:tcPr/>
                </a:tc>
              </a:tr>
              <a:tr h="516621">
                <a:tc>
                  <a:txBody>
                    <a:bodyPr/>
                    <a:lstStyle/>
                    <a:p>
                      <a:r>
                        <a:rPr lang="en-US" dirty="0" smtClean="0"/>
                        <a:t>No Discovery</a:t>
                      </a:r>
                      <a:endParaRPr lang="en-US" dirty="0"/>
                    </a:p>
                  </a:txBody>
                  <a:tcPr/>
                </a:tc>
                <a:tc>
                  <a:txBody>
                    <a:bodyPr/>
                    <a:lstStyle/>
                    <a:p>
                      <a:r>
                        <a:rPr lang="en-US" dirty="0" smtClean="0"/>
                        <a:t>Startled from</a:t>
                      </a:r>
                      <a:r>
                        <a:rPr lang="en-US" baseline="0" dirty="0" smtClean="0"/>
                        <a:t> it</a:t>
                      </a:r>
                      <a:r>
                        <a:rPr lang="en-US" dirty="0" smtClean="0"/>
                        <a:t>, I looked toward the sky and nothing else seemed out of order.</a:t>
                      </a:r>
                      <a:endParaRPr lang="en-US" dirty="0"/>
                    </a:p>
                  </a:txBody>
                  <a:tcPr/>
                </a:tc>
              </a:tr>
              <a:tr h="434008">
                <a:tc>
                  <a:txBody>
                    <a:bodyPr/>
                    <a:lstStyle/>
                    <a:p>
                      <a:r>
                        <a:rPr lang="en-US" dirty="0" smtClean="0"/>
                        <a:t>Reaction</a:t>
                      </a:r>
                      <a:endParaRPr lang="en-US" dirty="0"/>
                    </a:p>
                  </a:txBody>
                  <a:tcPr/>
                </a:tc>
                <a:tc>
                  <a:txBody>
                    <a:bodyPr/>
                    <a:lstStyle/>
                    <a:p>
                      <a:r>
                        <a:rPr lang="en-US" dirty="0" smtClean="0"/>
                        <a:t>So, I ignored</a:t>
                      </a:r>
                      <a:r>
                        <a:rPr lang="en-US" baseline="0" dirty="0" smtClean="0"/>
                        <a:t> the incident and meandered on.</a:t>
                      </a:r>
                      <a:endParaRPr lang="en-US" dirty="0"/>
                    </a:p>
                  </a:txBody>
                  <a:tcPr/>
                </a:tc>
              </a:tr>
              <a:tr h="759514">
                <a:tc>
                  <a:txBody>
                    <a:bodyPr/>
                    <a:lstStyle/>
                    <a:p>
                      <a:r>
                        <a:rPr lang="en-US" dirty="0" smtClean="0"/>
                        <a:t>Red Flag Words</a:t>
                      </a:r>
                      <a:r>
                        <a:rPr lang="en-US" baseline="0" dirty="0" smtClean="0"/>
                        <a:t> &amp; Phrases</a:t>
                      </a:r>
                      <a:endParaRPr lang="en-US" dirty="0"/>
                    </a:p>
                  </a:txBody>
                  <a:tcPr/>
                </a:tc>
                <a:tc>
                  <a:txBody>
                    <a:bodyPr/>
                    <a:lstStyle/>
                    <a:p>
                      <a:r>
                        <a:rPr lang="en-US" dirty="0" smtClean="0"/>
                        <a:t>In an instant</a:t>
                      </a:r>
                      <a:endParaRPr lang="en-US" dirty="0"/>
                    </a:p>
                  </a:txBody>
                  <a:tcPr/>
                </a:tc>
              </a:tr>
              <a:tr h="434008">
                <a:tc>
                  <a:txBody>
                    <a:bodyPr/>
                    <a:lstStyle/>
                    <a:p>
                      <a:r>
                        <a:rPr lang="en-US" dirty="0" smtClean="0"/>
                        <a:t>2</a:t>
                      </a:r>
                      <a:r>
                        <a:rPr lang="en-US" baseline="30000" dirty="0" smtClean="0"/>
                        <a:t>nd</a:t>
                      </a:r>
                      <a:r>
                        <a:rPr lang="en-US" dirty="0" smtClean="0"/>
                        <a:t> Hint</a:t>
                      </a:r>
                      <a:endParaRPr lang="en-US" dirty="0"/>
                    </a:p>
                  </a:txBody>
                  <a:tcPr/>
                </a:tc>
                <a:tc>
                  <a:txBody>
                    <a:bodyPr/>
                    <a:lstStyle/>
                    <a:p>
                      <a:r>
                        <a:rPr lang="en-US" dirty="0" smtClean="0"/>
                        <a:t>I heard branches breaking under the weight</a:t>
                      </a:r>
                      <a:r>
                        <a:rPr lang="en-US" baseline="0" dirty="0" smtClean="0"/>
                        <a:t> of something heavy behind me.</a:t>
                      </a:r>
                      <a:endParaRPr lang="en-US" dirty="0"/>
                    </a:p>
                  </a:txBody>
                  <a:tcPr/>
                </a:tc>
              </a:tr>
              <a:tr h="516621">
                <a:tc>
                  <a:txBody>
                    <a:bodyPr/>
                    <a:lstStyle/>
                    <a:p>
                      <a:r>
                        <a:rPr lang="en-US" dirty="0" smtClean="0"/>
                        <a:t>No Discovery</a:t>
                      </a:r>
                      <a:endParaRPr lang="en-US" dirty="0"/>
                    </a:p>
                  </a:txBody>
                  <a:tcPr/>
                </a:tc>
                <a:tc>
                  <a:txBody>
                    <a:bodyPr/>
                    <a:lstStyle/>
                    <a:p>
                      <a:r>
                        <a:rPr lang="en-US" dirty="0" smtClean="0"/>
                        <a:t>I turned around, but there was nothing there.</a:t>
                      </a:r>
                      <a:endParaRPr lang="en-US" dirty="0"/>
                    </a:p>
                  </a:txBody>
                  <a:tcPr/>
                </a:tc>
              </a:tr>
              <a:tr h="434008">
                <a:tc>
                  <a:txBody>
                    <a:bodyPr/>
                    <a:lstStyle/>
                    <a:p>
                      <a:r>
                        <a:rPr lang="en-US" dirty="0" smtClean="0"/>
                        <a:t>Reaction</a:t>
                      </a:r>
                      <a:endParaRPr lang="en-US" dirty="0"/>
                    </a:p>
                  </a:txBody>
                  <a:tcPr/>
                </a:tc>
                <a:tc>
                  <a:txBody>
                    <a:bodyPr/>
                    <a:lstStyle/>
                    <a:p>
                      <a:r>
                        <a:rPr lang="en-US" dirty="0" smtClean="0"/>
                        <a:t>With an uneasy feeling, I continued</a:t>
                      </a:r>
                      <a:r>
                        <a:rPr lang="en-US" baseline="0" dirty="0" smtClean="0"/>
                        <a:t> walking.</a:t>
                      </a:r>
                      <a:endParaRPr lang="en-US" dirty="0"/>
                    </a:p>
                  </a:txBody>
                  <a:tcPr/>
                </a:tc>
              </a:tr>
              <a:tr h="759514">
                <a:tc>
                  <a:txBody>
                    <a:bodyPr/>
                    <a:lstStyle/>
                    <a:p>
                      <a:r>
                        <a:rPr lang="en-US" dirty="0" smtClean="0"/>
                        <a:t>Red Flag</a:t>
                      </a:r>
                      <a:r>
                        <a:rPr lang="en-US" baseline="0" dirty="0" smtClean="0"/>
                        <a:t> Words &amp; Phrases</a:t>
                      </a:r>
                      <a:endParaRPr lang="en-US" dirty="0"/>
                    </a:p>
                  </a:txBody>
                  <a:tcPr/>
                </a:tc>
                <a:tc>
                  <a:txBody>
                    <a:bodyPr/>
                    <a:lstStyle/>
                    <a:p>
                      <a:r>
                        <a:rPr lang="en-US" dirty="0" smtClean="0"/>
                        <a:t>Suddenly</a:t>
                      </a:r>
                      <a:endParaRPr lang="en-US" dirty="0"/>
                    </a:p>
                  </a:txBody>
                  <a:tcPr/>
                </a:tc>
              </a:tr>
              <a:tr h="434008">
                <a:tc>
                  <a:txBody>
                    <a:bodyPr/>
                    <a:lstStyle/>
                    <a:p>
                      <a:r>
                        <a:rPr lang="en-US" dirty="0" smtClean="0"/>
                        <a:t>3</a:t>
                      </a:r>
                      <a:r>
                        <a:rPr lang="en-US" baseline="30000" dirty="0" smtClean="0"/>
                        <a:t>rd</a:t>
                      </a:r>
                      <a:r>
                        <a:rPr lang="en-US" dirty="0" smtClean="0"/>
                        <a:t> Hint</a:t>
                      </a:r>
                      <a:endParaRPr lang="en-US" dirty="0"/>
                    </a:p>
                  </a:txBody>
                  <a:tcPr/>
                </a:tc>
                <a:tc>
                  <a:txBody>
                    <a:bodyPr/>
                    <a:lstStyle/>
                    <a:p>
                      <a:r>
                        <a:rPr lang="en-US" dirty="0" smtClean="0"/>
                        <a:t>I heard a loud roar behind me.</a:t>
                      </a:r>
                      <a:endParaRPr lang="en-US" dirty="0"/>
                    </a:p>
                  </a:txBody>
                  <a:tcPr/>
                </a:tc>
              </a:tr>
              <a:tr h="759514">
                <a:tc>
                  <a:txBody>
                    <a:bodyPr/>
                    <a:lstStyle/>
                    <a:p>
                      <a:r>
                        <a:rPr lang="en-US" dirty="0" smtClean="0"/>
                        <a:t>Revelation or Discovery</a:t>
                      </a:r>
                      <a:endParaRPr lang="en-US" dirty="0"/>
                    </a:p>
                  </a:txBody>
                  <a:tcPr/>
                </a:tc>
                <a:tc>
                  <a:txBody>
                    <a:bodyPr/>
                    <a:lstStyle/>
                    <a:p>
                      <a:r>
                        <a:rPr lang="en-US" dirty="0" smtClean="0"/>
                        <a:t>I turned around and found</a:t>
                      </a:r>
                      <a:r>
                        <a:rPr lang="en-US" baseline="0" dirty="0" smtClean="0"/>
                        <a:t> myself peering into the eyes of a giant bear!</a:t>
                      </a:r>
                      <a:endParaRPr lang="en-US" dirty="0"/>
                    </a:p>
                  </a:txBody>
                  <a:tcPr/>
                </a:tc>
              </a:tr>
            </a:tbl>
          </a:graphicData>
        </a:graphic>
      </p:graphicFrame>
    </p:spTree>
    <p:extLst>
      <p:ext uri="{BB962C8B-B14F-4D97-AF65-F5344CB8AC3E}">
        <p14:creationId xmlns:p14="http://schemas.microsoft.com/office/powerpoint/2010/main" val="66029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F.A.D.D.S./Main Event </a:t>
            </a:r>
            <a:br>
              <a:rPr lang="en-US" dirty="0" smtClean="0"/>
            </a:br>
            <a:r>
              <a:rPr lang="en-US" i="1" dirty="0" smtClean="0"/>
              <a:t>Don’t Summarize!  Make a Scene!</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FF00"/>
                </a:solidFill>
              </a:rPr>
              <a:t>Feelings/thoughts:  </a:t>
            </a:r>
            <a:r>
              <a:rPr lang="en-US" dirty="0" smtClean="0"/>
              <a:t>What were you wondering, worrying, feeling?</a:t>
            </a:r>
          </a:p>
          <a:p>
            <a:pPr marL="0" indent="0">
              <a:buNone/>
            </a:pPr>
            <a:r>
              <a:rPr lang="en-US" dirty="0" smtClean="0">
                <a:solidFill>
                  <a:srgbClr val="00B050"/>
                </a:solidFill>
              </a:rPr>
              <a:t>Action:  </a:t>
            </a:r>
            <a:r>
              <a:rPr lang="en-US" dirty="0" smtClean="0"/>
              <a:t>What did you do? (Tell it in slow motion, S-T-R-E-T-C-H I-T O-U-T!)</a:t>
            </a:r>
          </a:p>
          <a:p>
            <a:pPr marL="0" indent="0">
              <a:buNone/>
            </a:pPr>
            <a:r>
              <a:rPr lang="en-US" dirty="0" smtClean="0">
                <a:solidFill>
                  <a:srgbClr val="FF0000"/>
                </a:solidFill>
              </a:rPr>
              <a:t>Description:  </a:t>
            </a:r>
            <a:r>
              <a:rPr lang="en-US" dirty="0" smtClean="0"/>
              <a:t>What did you see, hear, feel?</a:t>
            </a:r>
          </a:p>
          <a:p>
            <a:pPr marL="0" indent="0">
              <a:buNone/>
            </a:pPr>
            <a:r>
              <a:rPr lang="en-US" dirty="0" smtClean="0">
                <a:solidFill>
                  <a:srgbClr val="0070C0"/>
                </a:solidFill>
              </a:rPr>
              <a:t>Dialogue/Exclamation:  </a:t>
            </a:r>
            <a:r>
              <a:rPr lang="en-US" dirty="0" smtClean="0"/>
              <a:t>What did you say or exclaim?</a:t>
            </a:r>
          </a:p>
          <a:p>
            <a:pPr marL="0" indent="0">
              <a:buNone/>
            </a:pPr>
            <a:r>
              <a:rPr lang="en-US" dirty="0" smtClean="0">
                <a:solidFill>
                  <a:srgbClr val="7030A0"/>
                </a:solidFill>
              </a:rPr>
              <a:t>Sound Effect:  </a:t>
            </a:r>
            <a:r>
              <a:rPr lang="en-US" dirty="0" smtClean="0"/>
              <a:t>What did you hear?</a:t>
            </a:r>
            <a:endParaRPr lang="en-US" dirty="0"/>
          </a:p>
        </p:txBody>
      </p:sp>
      <p:pic>
        <p:nvPicPr>
          <p:cNvPr id="4" name="Picture 3"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F.A.D.D.S./Main Event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I went for a ride on a roller coaster</a:t>
            </a:r>
            <a:r>
              <a:rPr lang="en-US" dirty="0" smtClean="0"/>
              <a:t>...</a:t>
            </a:r>
          </a:p>
          <a:p>
            <a:pPr>
              <a:buNone/>
            </a:pPr>
            <a:endParaRPr lang="en-US" dirty="0" smtClean="0"/>
          </a:p>
          <a:p>
            <a:pPr algn="just">
              <a:buNone/>
            </a:pPr>
            <a:r>
              <a:rPr lang="en-US" dirty="0" smtClean="0"/>
              <a:t>		I went for a ride on a roller coaster.  While standing in line waiting, I heard the screams coming from the air.  I stepped up on my tippy toes and saw the cars looping on two large curlicue rails.  I felt my stomach rise to the top of my throat because this would be my first attempt at riding a roller coaster.  I now worried if I was going to make it through without vomiting.  “</a:t>
            </a:r>
            <a:r>
              <a:rPr lang="en-US" dirty="0" err="1" smtClean="0"/>
              <a:t>Agh</a:t>
            </a:r>
            <a:r>
              <a:rPr lang="en-US" dirty="0" smtClean="0"/>
              <a:t>!”,  my cousin had just pushed me and told me to stop holding up the line.  I sat in the empty cart and heard the slam of the roller coaster restraint as the attendant pressed the button for lift off.</a:t>
            </a:r>
          </a:p>
          <a:p>
            <a:pPr>
              <a:buNone/>
            </a:pP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Extended Ending:  Memory, Decision, Feeling, Wish</a:t>
            </a:r>
            <a:endParaRPr lang="en-US" dirty="0"/>
          </a:p>
        </p:txBody>
      </p:sp>
      <p:sp>
        <p:nvSpPr>
          <p:cNvPr id="11" name="Content Placeholder 10"/>
          <p:cNvSpPr>
            <a:spLocks noGrp="1"/>
          </p:cNvSpPr>
          <p:nvPr>
            <p:ph idx="1"/>
          </p:nvPr>
        </p:nvSpPr>
        <p:spPr/>
        <p:txBody>
          <a:bodyPr/>
          <a:lstStyle/>
          <a:p>
            <a:pPr>
              <a:buNone/>
            </a:pPr>
            <a:r>
              <a:rPr lang="en-US" dirty="0" smtClean="0"/>
              <a:t>End with…</a:t>
            </a:r>
          </a:p>
          <a:p>
            <a:r>
              <a:rPr lang="en-US" dirty="0" smtClean="0"/>
              <a:t>Learning a lesson</a:t>
            </a:r>
          </a:p>
          <a:p>
            <a:r>
              <a:rPr lang="en-US" dirty="0" smtClean="0"/>
              <a:t>Making a decision</a:t>
            </a:r>
          </a:p>
          <a:p>
            <a:r>
              <a:rPr lang="en-US" dirty="0" smtClean="0"/>
              <a:t>Forming an opinion</a:t>
            </a:r>
          </a:p>
          <a:p>
            <a:r>
              <a:rPr lang="en-US" dirty="0" smtClean="0"/>
              <a:t>Hope for something similar or different to happen to you in the future.</a:t>
            </a:r>
            <a:endParaRPr lang="en-US" dirty="0"/>
          </a:p>
        </p:txBody>
      </p:sp>
      <p:pic>
        <p:nvPicPr>
          <p:cNvPr id="12" name="Picture 11"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13" name="Picture 12"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Expository Writing:  Pillar of Writing</a:t>
            </a:r>
            <a:endParaRPr lang="en-US" dirty="0"/>
          </a:p>
        </p:txBody>
      </p:sp>
      <p:pic>
        <p:nvPicPr>
          <p:cNvPr id="4" name="Content Placeholder 3" descr="3.jpg"/>
          <p:cNvPicPr>
            <a:picLocks noGrp="1" noChangeAspect="1"/>
          </p:cNvPicPr>
          <p:nvPr>
            <p:ph idx="1"/>
          </p:nvPr>
        </p:nvPicPr>
        <p:blipFill>
          <a:blip r:embed="rId2" cstate="print"/>
          <a:srcRect l="19873" t="18520" r="8286" b="9085"/>
          <a:stretch>
            <a:fillRect/>
          </a:stretch>
        </p:blipFill>
        <p:spPr>
          <a:xfrm>
            <a:off x="2819400" y="1600200"/>
            <a:ext cx="3581400" cy="4967748"/>
          </a:xfrm>
        </p:spPr>
      </p:pic>
      <p:pic>
        <p:nvPicPr>
          <p:cNvPr id="5" name="Picture 4"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Frameworks</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dirty="0" smtClean="0"/>
              <a:t>Narrative Summarizing Framework</a:t>
            </a:r>
          </a:p>
          <a:p>
            <a:pPr lvl="1"/>
            <a:r>
              <a:rPr lang="en-US" dirty="0" smtClean="0"/>
              <a:t>This is a story about ________________.</a:t>
            </a:r>
          </a:p>
          <a:p>
            <a:pPr lvl="1"/>
            <a:r>
              <a:rPr lang="en-US" dirty="0" smtClean="0"/>
              <a:t>The problem/adventure/experience was _________________________.</a:t>
            </a:r>
          </a:p>
          <a:p>
            <a:pPr lvl="1"/>
            <a:r>
              <a:rPr lang="en-US" dirty="0" smtClean="0"/>
              <a:t>The problem/adventure/experience concluded when __________________.</a:t>
            </a:r>
          </a:p>
          <a:p>
            <a:r>
              <a:rPr lang="en-US" dirty="0" smtClean="0"/>
              <a:t>Expository Summarizing Framework</a:t>
            </a:r>
          </a:p>
          <a:p>
            <a:pPr lvl="1"/>
            <a:r>
              <a:rPr lang="en-US" dirty="0" smtClean="0"/>
              <a:t>Topic: _________________________.</a:t>
            </a:r>
          </a:p>
          <a:p>
            <a:pPr lvl="1"/>
            <a:r>
              <a:rPr lang="en-US" dirty="0" smtClean="0"/>
              <a:t>Main Idea #1: ____________________.</a:t>
            </a:r>
          </a:p>
          <a:p>
            <a:pPr lvl="1"/>
            <a:r>
              <a:rPr lang="en-US" dirty="0" smtClean="0"/>
              <a:t>Main Idea #2: ____________________.</a:t>
            </a:r>
          </a:p>
          <a:p>
            <a:pPr lvl="1"/>
            <a:r>
              <a:rPr lang="en-US" dirty="0" smtClean="0"/>
              <a:t>Main Idea #3: ____________________.</a:t>
            </a:r>
          </a:p>
          <a:p>
            <a:r>
              <a:rPr lang="en-US" dirty="0" smtClean="0"/>
              <a:t>Informative Verbs:</a:t>
            </a:r>
          </a:p>
          <a:p>
            <a:pPr lvl="1"/>
            <a:r>
              <a:rPr lang="en-US" dirty="0" smtClean="0"/>
              <a:t>Explains, shows, discover, reveal, study, examine, observe, explore</a:t>
            </a:r>
          </a:p>
          <a:p>
            <a:r>
              <a:rPr lang="en-US" dirty="0" smtClean="0"/>
              <a:t>Example: Come explore the desert and discover the unique landscape, observe the extreme climate, and examine the fascinating wildlife.</a:t>
            </a:r>
          </a:p>
          <a:p>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Starters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Sentence Starters for Compare and Contrast</a:t>
            </a:r>
          </a:p>
          <a:p>
            <a:pPr lvl="1"/>
            <a:r>
              <a:rPr lang="en-US" dirty="0" smtClean="0"/>
              <a:t>Similar…</a:t>
            </a:r>
          </a:p>
          <a:p>
            <a:pPr lvl="1"/>
            <a:r>
              <a:rPr lang="en-US" dirty="0" smtClean="0"/>
              <a:t>However…</a:t>
            </a:r>
          </a:p>
          <a:p>
            <a:pPr lvl="1"/>
            <a:r>
              <a:rPr lang="en-US" dirty="0" smtClean="0"/>
              <a:t>On the other hand…</a:t>
            </a:r>
          </a:p>
          <a:p>
            <a:pPr lvl="1"/>
            <a:r>
              <a:rPr lang="en-US" dirty="0" smtClean="0"/>
              <a:t>In the same way…</a:t>
            </a:r>
          </a:p>
          <a:p>
            <a:pPr lvl="1"/>
            <a:r>
              <a:rPr lang="en-US" dirty="0" smtClean="0"/>
              <a:t>The traits they share…</a:t>
            </a:r>
          </a:p>
          <a:p>
            <a:pPr lvl="1">
              <a:buNone/>
            </a:pPr>
            <a:endParaRPr lang="en-US" dirty="0" smtClean="0"/>
          </a:p>
          <a:p>
            <a:r>
              <a:rPr lang="en-US" dirty="0" smtClean="0"/>
              <a:t>Sentence Starters for “how to”</a:t>
            </a:r>
          </a:p>
          <a:p>
            <a:pPr lvl="1"/>
            <a:r>
              <a:rPr lang="en-US" dirty="0" smtClean="0"/>
              <a:t>The next step involves…</a:t>
            </a:r>
          </a:p>
          <a:p>
            <a:pPr lvl="1"/>
            <a:r>
              <a:rPr lang="en-US" dirty="0" smtClean="0"/>
              <a:t>Be sure to…</a:t>
            </a:r>
          </a:p>
          <a:p>
            <a:pPr lvl="1"/>
            <a:r>
              <a:rPr lang="en-US" dirty="0" smtClean="0"/>
              <a:t>In my experience…</a:t>
            </a:r>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Cut and Paste:  Identifying Main Idea and Details</a:t>
            </a:r>
            <a:endParaRPr lang="en-US" dirty="0"/>
          </a:p>
        </p:txBody>
      </p:sp>
      <p:sp>
        <p:nvSpPr>
          <p:cNvPr id="3" name="Content Placeholder 2"/>
          <p:cNvSpPr>
            <a:spLocks noGrp="1"/>
          </p:cNvSpPr>
          <p:nvPr>
            <p:ph idx="1"/>
          </p:nvPr>
        </p:nvSpPr>
        <p:spPr/>
        <p:txBody>
          <a:bodyPr/>
          <a:lstStyle/>
          <a:p>
            <a:r>
              <a:rPr lang="en-US" dirty="0" smtClean="0"/>
              <a:t>Let’s play cut and paste.</a:t>
            </a:r>
          </a:p>
          <a:p>
            <a:r>
              <a:rPr lang="en-US" dirty="0" smtClean="0"/>
              <a:t>The introduction and conclusion will be provided.  Cut out the main ideas &amp; details, then organize them.</a:t>
            </a:r>
            <a:endParaRPr lang="en-US" dirty="0"/>
          </a:p>
        </p:txBody>
      </p:sp>
      <p:pic>
        <p:nvPicPr>
          <p:cNvPr id="2050" name="Picture 2" descr="C:\Documents and Settings\jgalvan\Local Settings\Temporary Internet Files\Content.IE5\H45MDZ5D\MC900304641[1].wmf"/>
          <p:cNvPicPr>
            <a:picLocks noChangeAspect="1" noChangeArrowheads="1"/>
          </p:cNvPicPr>
          <p:nvPr/>
        </p:nvPicPr>
        <p:blipFill>
          <a:blip r:embed="rId2" cstate="print"/>
          <a:srcRect/>
          <a:stretch>
            <a:fillRect/>
          </a:stretch>
        </p:blipFill>
        <p:spPr bwMode="auto">
          <a:xfrm rot="16735128">
            <a:off x="204628" y="4773358"/>
            <a:ext cx="1689100" cy="1858963"/>
          </a:xfrm>
          <a:prstGeom prst="rect">
            <a:avLst/>
          </a:prstGeom>
          <a:noFill/>
        </p:spPr>
      </p:pic>
      <p:pic>
        <p:nvPicPr>
          <p:cNvPr id="2051" name="Picture 3" descr="C:\Documents and Settings\jgalvan\Local Settings\Temporary Internet Files\Content.IE5\HIZVHV5U\MC900290933[1].wmf"/>
          <p:cNvPicPr>
            <a:picLocks noChangeAspect="1" noChangeArrowheads="1"/>
          </p:cNvPicPr>
          <p:nvPr/>
        </p:nvPicPr>
        <p:blipFill>
          <a:blip r:embed="rId3" cstate="print"/>
          <a:srcRect/>
          <a:stretch>
            <a:fillRect/>
          </a:stretch>
        </p:blipFill>
        <p:spPr bwMode="auto">
          <a:xfrm rot="955739">
            <a:off x="7491422" y="4166210"/>
            <a:ext cx="1211024" cy="2008942"/>
          </a:xfrm>
          <a:prstGeom prst="rect">
            <a:avLst/>
          </a:prstGeom>
          <a:noFill/>
        </p:spPr>
      </p:pic>
      <p:pic>
        <p:nvPicPr>
          <p:cNvPr id="6" name="Picture 5" descr="EMP_Writers_Logo_WP.png"/>
          <p:cNvPicPr>
            <a:picLocks noChangeAspect="1"/>
          </p:cNvPicPr>
          <p:nvPr/>
        </p:nvPicPr>
        <p:blipFill>
          <a:blip r:embed="rId4" cstate="print"/>
          <a:stretch>
            <a:fillRect/>
          </a:stretch>
        </p:blipFill>
        <p:spPr>
          <a:xfrm>
            <a:off x="1" y="6366933"/>
            <a:ext cx="2209799" cy="491066"/>
          </a:xfrm>
          <a:prstGeom prst="rect">
            <a:avLst/>
          </a:prstGeom>
        </p:spPr>
      </p:pic>
      <p:pic>
        <p:nvPicPr>
          <p:cNvPr id="7" name="Picture 6" descr="Texas Literacy Initiative logo.jpg"/>
          <p:cNvPicPr>
            <a:picLocks noChangeAspect="1"/>
          </p:cNvPicPr>
          <p:nvPr/>
        </p:nvPicPr>
        <p:blipFill>
          <a:blip r:embed="rId5"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Pick, List &amp; Choose (Expository Writing)</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Pick a subject.</a:t>
            </a:r>
          </a:p>
          <a:p>
            <a:pPr marL="514350" indent="-514350">
              <a:buFont typeface="+mj-lt"/>
              <a:buAutoNum type="arabicPeriod"/>
            </a:pPr>
            <a:r>
              <a:rPr lang="en-US" dirty="0"/>
              <a:t>W</a:t>
            </a:r>
            <a:r>
              <a:rPr lang="en-US" dirty="0" smtClean="0"/>
              <a:t>rite down words that are related to your subject. </a:t>
            </a:r>
          </a:p>
          <a:p>
            <a:pPr marL="514350" indent="-514350">
              <a:buFont typeface="+mj-lt"/>
              <a:buAutoNum type="arabicPeriod"/>
            </a:pPr>
            <a:r>
              <a:rPr lang="en-US" dirty="0"/>
              <a:t>C</a:t>
            </a:r>
            <a:r>
              <a:rPr lang="en-US" dirty="0" smtClean="0"/>
              <a:t>lassify the words into main ideas by circling them using different colored markers.</a:t>
            </a:r>
          </a:p>
          <a:p>
            <a:pPr marL="514350" indent="-514350">
              <a:buFont typeface="+mj-lt"/>
              <a:buAutoNum type="arabicPeriod"/>
            </a:pPr>
            <a:r>
              <a:rPr lang="en-US" dirty="0" smtClean="0"/>
              <a:t>Have students choose 2 to 3 main ideas and 3 to 4 details for their Expository composition.</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Pick, List &amp; Choose</a:t>
            </a:r>
            <a:endParaRPr lang="en-US" dirty="0"/>
          </a:p>
        </p:txBody>
      </p:sp>
      <p:sp>
        <p:nvSpPr>
          <p:cNvPr id="8" name="Text Placeholder 7"/>
          <p:cNvSpPr>
            <a:spLocks noGrp="1"/>
          </p:cNvSpPr>
          <p:nvPr>
            <p:ph type="body" idx="1"/>
          </p:nvPr>
        </p:nvSpPr>
        <p:spPr>
          <a:ln>
            <a:solidFill>
              <a:srgbClr val="FFC000"/>
            </a:solidFill>
          </a:ln>
        </p:spPr>
        <p:txBody>
          <a:bodyPr/>
          <a:lstStyle/>
          <a:p>
            <a:pPr algn="ctr"/>
            <a:r>
              <a:rPr lang="en-US" dirty="0" smtClean="0"/>
              <a:t>Step 1 &amp; Step 2</a:t>
            </a:r>
            <a:endParaRPr lang="en-US" dirty="0"/>
          </a:p>
        </p:txBody>
      </p:sp>
      <p:sp>
        <p:nvSpPr>
          <p:cNvPr id="5" name="Content Placeholder 4"/>
          <p:cNvSpPr>
            <a:spLocks noGrp="1"/>
          </p:cNvSpPr>
          <p:nvPr>
            <p:ph sz="half" idx="2"/>
          </p:nvPr>
        </p:nvSpPr>
        <p:spPr>
          <a:ln>
            <a:solidFill>
              <a:srgbClr val="FFC000"/>
            </a:solidFill>
          </a:ln>
        </p:spPr>
        <p:txBody>
          <a:bodyPr numCol="2">
            <a:normAutofit fontScale="92500" lnSpcReduction="20000"/>
          </a:bodyPr>
          <a:lstStyle/>
          <a:p>
            <a:pPr algn="ctr">
              <a:buNone/>
            </a:pPr>
            <a:r>
              <a:rPr lang="en-US" u="sng" dirty="0" smtClean="0"/>
              <a:t>Dogs</a:t>
            </a:r>
          </a:p>
          <a:p>
            <a:pPr algn="ctr">
              <a:buNone/>
            </a:pPr>
            <a:endParaRPr lang="en-US" u="sng" dirty="0" smtClean="0"/>
          </a:p>
          <a:p>
            <a:pPr>
              <a:buNone/>
            </a:pPr>
            <a:r>
              <a:rPr lang="en-US" sz="1500" dirty="0" smtClean="0"/>
              <a:t>German Sheppard </a:t>
            </a:r>
          </a:p>
          <a:p>
            <a:pPr>
              <a:buNone/>
            </a:pPr>
            <a:r>
              <a:rPr lang="en-US" sz="1500" dirty="0" smtClean="0"/>
              <a:t>pit-bull </a:t>
            </a:r>
          </a:p>
          <a:p>
            <a:pPr>
              <a:buNone/>
            </a:pPr>
            <a:r>
              <a:rPr lang="en-US" sz="1500" dirty="0" smtClean="0"/>
              <a:t>boarding </a:t>
            </a:r>
          </a:p>
          <a:p>
            <a:pPr>
              <a:buNone/>
            </a:pPr>
            <a:r>
              <a:rPr lang="en-US" sz="1500" dirty="0" smtClean="0"/>
              <a:t>Cancer </a:t>
            </a:r>
            <a:r>
              <a:rPr lang="en-US" sz="1500" dirty="0"/>
              <a:t>sniffing </a:t>
            </a:r>
            <a:r>
              <a:rPr lang="en-US" sz="1500" dirty="0" smtClean="0"/>
              <a:t>dog</a:t>
            </a:r>
          </a:p>
          <a:p>
            <a:pPr>
              <a:buNone/>
            </a:pPr>
            <a:r>
              <a:rPr lang="en-US" sz="1500" dirty="0" smtClean="0"/>
              <a:t>chew </a:t>
            </a:r>
          </a:p>
          <a:p>
            <a:pPr>
              <a:buNone/>
            </a:pPr>
            <a:r>
              <a:rPr lang="en-US" sz="1500" dirty="0" smtClean="0"/>
              <a:t>collar </a:t>
            </a:r>
          </a:p>
          <a:p>
            <a:pPr>
              <a:buNone/>
            </a:pPr>
            <a:r>
              <a:rPr lang="en-US" sz="1500" dirty="0" smtClean="0"/>
              <a:t>comfort </a:t>
            </a:r>
            <a:r>
              <a:rPr lang="en-US" sz="1500" dirty="0"/>
              <a:t>dog</a:t>
            </a:r>
            <a:r>
              <a:rPr lang="en-US" sz="1500" dirty="0" smtClean="0"/>
              <a:t> </a:t>
            </a:r>
          </a:p>
          <a:p>
            <a:pPr>
              <a:buNone/>
            </a:pPr>
            <a:r>
              <a:rPr lang="en-US" sz="1500" dirty="0" smtClean="0"/>
              <a:t>dance </a:t>
            </a:r>
          </a:p>
          <a:p>
            <a:pPr>
              <a:buNone/>
            </a:pPr>
            <a:r>
              <a:rPr lang="en-US" sz="1500" dirty="0" smtClean="0"/>
              <a:t>drool </a:t>
            </a:r>
          </a:p>
          <a:p>
            <a:pPr>
              <a:buNone/>
            </a:pPr>
            <a:r>
              <a:rPr lang="en-US" sz="1500" dirty="0" smtClean="0"/>
              <a:t>drug dog </a:t>
            </a:r>
          </a:p>
          <a:p>
            <a:pPr>
              <a:buNone/>
            </a:pPr>
            <a:r>
              <a:rPr lang="en-US" sz="1500" dirty="0" smtClean="0"/>
              <a:t>fetch </a:t>
            </a:r>
          </a:p>
          <a:p>
            <a:pPr>
              <a:buNone/>
            </a:pPr>
            <a:r>
              <a:rPr lang="en-US" sz="1500" dirty="0" smtClean="0"/>
              <a:t>fleas </a:t>
            </a:r>
          </a:p>
          <a:p>
            <a:pPr>
              <a:buNone/>
            </a:pPr>
            <a:endParaRPr lang="en-US" sz="1500" dirty="0"/>
          </a:p>
          <a:p>
            <a:pPr>
              <a:buNone/>
            </a:pPr>
            <a:endParaRPr lang="en-US" sz="1500" dirty="0" smtClean="0"/>
          </a:p>
          <a:p>
            <a:pPr>
              <a:buNone/>
            </a:pPr>
            <a:endParaRPr lang="en-US" sz="1500" dirty="0"/>
          </a:p>
          <a:p>
            <a:pPr>
              <a:buNone/>
            </a:pPr>
            <a:endParaRPr lang="en-US" sz="1500" dirty="0" smtClean="0"/>
          </a:p>
          <a:p>
            <a:pPr>
              <a:buNone/>
            </a:pPr>
            <a:endParaRPr lang="en-US" sz="1500" dirty="0"/>
          </a:p>
          <a:p>
            <a:pPr>
              <a:buNone/>
            </a:pPr>
            <a:endParaRPr lang="en-US" sz="1500" dirty="0" smtClean="0"/>
          </a:p>
          <a:p>
            <a:pPr>
              <a:buNone/>
            </a:pPr>
            <a:r>
              <a:rPr lang="en-US" sz="1500" dirty="0" smtClean="0"/>
              <a:t>food </a:t>
            </a:r>
          </a:p>
          <a:p>
            <a:pPr>
              <a:buNone/>
            </a:pPr>
            <a:r>
              <a:rPr lang="en-US" sz="1500" dirty="0" smtClean="0"/>
              <a:t>guard </a:t>
            </a:r>
            <a:r>
              <a:rPr lang="en-US" sz="1500" dirty="0"/>
              <a:t>dog</a:t>
            </a:r>
            <a:r>
              <a:rPr lang="en-US" sz="1500" dirty="0" smtClean="0"/>
              <a:t> </a:t>
            </a:r>
          </a:p>
          <a:p>
            <a:pPr>
              <a:buNone/>
            </a:pPr>
            <a:r>
              <a:rPr lang="en-US" sz="1500" dirty="0" smtClean="0"/>
              <a:t>hunting dog</a:t>
            </a:r>
          </a:p>
          <a:p>
            <a:pPr>
              <a:buNone/>
            </a:pPr>
            <a:r>
              <a:rPr lang="en-US" sz="1500" dirty="0" err="1" smtClean="0"/>
              <a:t>kenel</a:t>
            </a:r>
            <a:r>
              <a:rPr lang="en-US" sz="1500" dirty="0" smtClean="0"/>
              <a:t> </a:t>
            </a:r>
          </a:p>
          <a:p>
            <a:pPr>
              <a:buNone/>
            </a:pPr>
            <a:r>
              <a:rPr lang="en-US" sz="1500" dirty="0" smtClean="0"/>
              <a:t>play </a:t>
            </a:r>
            <a:r>
              <a:rPr lang="en-US" sz="1500" dirty="0"/>
              <a:t>dead</a:t>
            </a:r>
            <a:r>
              <a:rPr lang="en-US" sz="1500" dirty="0" smtClean="0"/>
              <a:t> </a:t>
            </a:r>
          </a:p>
          <a:p>
            <a:pPr>
              <a:buNone/>
            </a:pPr>
            <a:r>
              <a:rPr lang="en-US" sz="1500" dirty="0" smtClean="0"/>
              <a:t>rescue </a:t>
            </a:r>
            <a:r>
              <a:rPr lang="en-US" sz="1500" dirty="0"/>
              <a:t>dog</a:t>
            </a:r>
            <a:r>
              <a:rPr lang="en-US" sz="1500" dirty="0" smtClean="0"/>
              <a:t> </a:t>
            </a:r>
          </a:p>
          <a:p>
            <a:pPr>
              <a:buNone/>
            </a:pPr>
            <a:r>
              <a:rPr lang="en-US" sz="1500" dirty="0" smtClean="0"/>
              <a:t>roll </a:t>
            </a:r>
            <a:r>
              <a:rPr lang="en-US" sz="1500" dirty="0"/>
              <a:t>over</a:t>
            </a:r>
            <a:r>
              <a:rPr lang="en-US" sz="1500" dirty="0" smtClean="0"/>
              <a:t> </a:t>
            </a:r>
          </a:p>
          <a:p>
            <a:pPr>
              <a:buNone/>
            </a:pPr>
            <a:r>
              <a:rPr lang="en-US" sz="1500" dirty="0" smtClean="0"/>
              <a:t>shake </a:t>
            </a:r>
            <a:r>
              <a:rPr lang="en-US" sz="1500" dirty="0"/>
              <a:t>hand</a:t>
            </a:r>
            <a:r>
              <a:rPr lang="en-US" sz="1500" dirty="0" smtClean="0"/>
              <a:t> </a:t>
            </a:r>
          </a:p>
          <a:p>
            <a:pPr>
              <a:buNone/>
            </a:pPr>
            <a:r>
              <a:rPr lang="en-US" sz="1500" dirty="0" smtClean="0"/>
              <a:t>shed </a:t>
            </a:r>
          </a:p>
          <a:p>
            <a:pPr>
              <a:buNone/>
            </a:pPr>
            <a:r>
              <a:rPr lang="en-US" sz="1500" dirty="0" smtClean="0"/>
              <a:t>sit </a:t>
            </a:r>
          </a:p>
          <a:p>
            <a:pPr>
              <a:buNone/>
            </a:pPr>
            <a:r>
              <a:rPr lang="en-US" sz="1500" dirty="0" smtClean="0"/>
              <a:t>smell </a:t>
            </a:r>
          </a:p>
          <a:p>
            <a:pPr>
              <a:buNone/>
            </a:pPr>
            <a:r>
              <a:rPr lang="en-US" sz="1500" dirty="0" smtClean="0"/>
              <a:t>tics </a:t>
            </a:r>
          </a:p>
          <a:p>
            <a:pPr>
              <a:buNone/>
            </a:pPr>
            <a:r>
              <a:rPr lang="en-US" sz="1500" dirty="0" smtClean="0"/>
              <a:t>toys </a:t>
            </a:r>
          </a:p>
          <a:p>
            <a:pPr>
              <a:buNone/>
            </a:pPr>
            <a:r>
              <a:rPr lang="en-US" sz="1500" dirty="0" smtClean="0"/>
              <a:t>vet </a:t>
            </a:r>
          </a:p>
          <a:p>
            <a:pPr>
              <a:buNone/>
            </a:pPr>
            <a:r>
              <a:rPr lang="en-US" sz="1500" dirty="0" smtClean="0"/>
              <a:t>working </a:t>
            </a:r>
            <a:r>
              <a:rPr lang="en-US" sz="1500" dirty="0"/>
              <a:t>dog</a:t>
            </a:r>
            <a:endParaRPr lang="en-US" sz="1500" dirty="0" smtClean="0"/>
          </a:p>
        </p:txBody>
      </p:sp>
      <p:sp>
        <p:nvSpPr>
          <p:cNvPr id="9" name="Text Placeholder 8"/>
          <p:cNvSpPr>
            <a:spLocks noGrp="1"/>
          </p:cNvSpPr>
          <p:nvPr>
            <p:ph type="body" sz="quarter" idx="3"/>
          </p:nvPr>
        </p:nvSpPr>
        <p:spPr>
          <a:ln>
            <a:solidFill>
              <a:srgbClr val="FFC000"/>
            </a:solidFill>
          </a:ln>
        </p:spPr>
        <p:txBody>
          <a:bodyPr/>
          <a:lstStyle/>
          <a:p>
            <a:r>
              <a:rPr lang="en-US" dirty="0" smtClean="0"/>
              <a:t>Step 3</a:t>
            </a:r>
            <a:endParaRPr lang="en-US" dirty="0"/>
          </a:p>
        </p:txBody>
      </p:sp>
      <p:sp>
        <p:nvSpPr>
          <p:cNvPr id="10" name="Content Placeholder 9"/>
          <p:cNvSpPr>
            <a:spLocks noGrp="1"/>
          </p:cNvSpPr>
          <p:nvPr>
            <p:ph sz="quarter" idx="4"/>
          </p:nvPr>
        </p:nvSpPr>
        <p:spPr>
          <a:ln>
            <a:solidFill>
              <a:srgbClr val="FFC000"/>
            </a:solidFill>
          </a:ln>
        </p:spPr>
        <p:txBody>
          <a:bodyPr numCol="2">
            <a:normAutofit fontScale="62500" lnSpcReduction="20000"/>
          </a:bodyPr>
          <a:lstStyle/>
          <a:p>
            <a:pPr algn="ctr">
              <a:buNone/>
            </a:pPr>
            <a:r>
              <a:rPr lang="en-US" u="sng" dirty="0" smtClean="0"/>
              <a:t>Dogs</a:t>
            </a:r>
          </a:p>
          <a:p>
            <a:pPr algn="ctr">
              <a:buNone/>
            </a:pPr>
            <a:endParaRPr lang="en-US" u="sng" dirty="0" smtClean="0"/>
          </a:p>
          <a:p>
            <a:pPr>
              <a:buNone/>
            </a:pPr>
            <a:r>
              <a:rPr lang="en-US" dirty="0" smtClean="0"/>
              <a:t>pit bull</a:t>
            </a:r>
          </a:p>
          <a:p>
            <a:pPr>
              <a:buNone/>
            </a:pPr>
            <a:r>
              <a:rPr lang="en-US" dirty="0" smtClean="0"/>
              <a:t>German Sheppard</a:t>
            </a:r>
          </a:p>
          <a:p>
            <a:pPr>
              <a:buNone/>
            </a:pPr>
            <a:r>
              <a:rPr lang="en-US" dirty="0" smtClean="0"/>
              <a:t>food</a:t>
            </a:r>
          </a:p>
          <a:p>
            <a:pPr>
              <a:buNone/>
            </a:pPr>
            <a:r>
              <a:rPr lang="en-US" dirty="0" smtClean="0"/>
              <a:t>toys</a:t>
            </a:r>
          </a:p>
          <a:p>
            <a:pPr>
              <a:buNone/>
            </a:pPr>
            <a:r>
              <a:rPr lang="en-US" dirty="0" smtClean="0"/>
              <a:t>collar</a:t>
            </a:r>
          </a:p>
          <a:p>
            <a:pPr>
              <a:buNone/>
            </a:pPr>
            <a:r>
              <a:rPr lang="en-US" dirty="0" smtClean="0"/>
              <a:t>vet</a:t>
            </a:r>
          </a:p>
          <a:p>
            <a:pPr>
              <a:buNone/>
            </a:pPr>
            <a:r>
              <a:rPr lang="en-US" dirty="0" smtClean="0"/>
              <a:t>boarding</a:t>
            </a:r>
          </a:p>
          <a:p>
            <a:pPr>
              <a:buNone/>
            </a:pPr>
            <a:r>
              <a:rPr lang="en-US" dirty="0" smtClean="0"/>
              <a:t>kennel</a:t>
            </a:r>
          </a:p>
          <a:p>
            <a:pPr>
              <a:buNone/>
            </a:pPr>
            <a:r>
              <a:rPr lang="en-US" dirty="0" smtClean="0"/>
              <a:t>shed</a:t>
            </a:r>
          </a:p>
          <a:p>
            <a:pPr>
              <a:buNone/>
            </a:pPr>
            <a:r>
              <a:rPr lang="en-US" dirty="0" smtClean="0"/>
              <a:t>accidents</a:t>
            </a:r>
          </a:p>
          <a:p>
            <a:pPr>
              <a:buNone/>
            </a:pPr>
            <a:r>
              <a:rPr lang="en-US" dirty="0" smtClean="0"/>
              <a:t>chew</a:t>
            </a:r>
          </a:p>
          <a:p>
            <a:pPr>
              <a:buNone/>
            </a:pPr>
            <a:r>
              <a:rPr lang="en-US" dirty="0" smtClean="0"/>
              <a:t>smell</a:t>
            </a:r>
          </a:p>
          <a:p>
            <a:pPr>
              <a:buNone/>
            </a:pPr>
            <a:r>
              <a:rPr lang="en-US" dirty="0" smtClean="0"/>
              <a:t>drool</a:t>
            </a:r>
          </a:p>
          <a:p>
            <a:pPr>
              <a:buNone/>
            </a:pPr>
            <a:r>
              <a:rPr lang="en-US" dirty="0" smtClean="0"/>
              <a:t>fleas</a:t>
            </a:r>
          </a:p>
          <a:p>
            <a:pPr>
              <a:buNone/>
            </a:pPr>
            <a:r>
              <a:rPr lang="en-US" dirty="0" smtClean="0"/>
              <a:t>tics</a:t>
            </a:r>
          </a:p>
          <a:p>
            <a:pPr>
              <a:buNone/>
            </a:pPr>
            <a:endParaRPr lang="en-US" dirty="0" smtClean="0"/>
          </a:p>
          <a:p>
            <a:pPr>
              <a:buNone/>
            </a:pPr>
            <a:endParaRPr lang="en-US" dirty="0" smtClean="0"/>
          </a:p>
          <a:p>
            <a:pPr>
              <a:buNone/>
            </a:pPr>
            <a:r>
              <a:rPr lang="en-US" dirty="0" smtClean="0"/>
              <a:t>sit</a:t>
            </a:r>
          </a:p>
          <a:p>
            <a:pPr>
              <a:buNone/>
            </a:pPr>
            <a:r>
              <a:rPr lang="en-US" dirty="0" smtClean="0"/>
              <a:t>fetch</a:t>
            </a:r>
          </a:p>
          <a:p>
            <a:pPr>
              <a:buNone/>
            </a:pPr>
            <a:r>
              <a:rPr lang="en-US" dirty="0" smtClean="0"/>
              <a:t>roll over</a:t>
            </a:r>
          </a:p>
          <a:p>
            <a:pPr>
              <a:buNone/>
            </a:pPr>
            <a:r>
              <a:rPr lang="en-US" dirty="0" smtClean="0"/>
              <a:t>play dead</a:t>
            </a:r>
          </a:p>
          <a:p>
            <a:pPr>
              <a:buNone/>
            </a:pPr>
            <a:r>
              <a:rPr lang="en-US" dirty="0" smtClean="0"/>
              <a:t>shake hand</a:t>
            </a:r>
          </a:p>
          <a:p>
            <a:pPr>
              <a:buNone/>
            </a:pPr>
            <a:r>
              <a:rPr lang="en-US" dirty="0" smtClean="0"/>
              <a:t>dance</a:t>
            </a:r>
          </a:p>
          <a:p>
            <a:pPr>
              <a:buNone/>
            </a:pPr>
            <a:r>
              <a:rPr lang="en-US" dirty="0" smtClean="0"/>
              <a:t>drug dog</a:t>
            </a:r>
          </a:p>
          <a:p>
            <a:pPr>
              <a:buNone/>
            </a:pPr>
            <a:r>
              <a:rPr lang="en-US" dirty="0" smtClean="0"/>
              <a:t>rescue dog</a:t>
            </a:r>
          </a:p>
          <a:p>
            <a:pPr>
              <a:buNone/>
            </a:pPr>
            <a:r>
              <a:rPr lang="en-US" dirty="0" smtClean="0"/>
              <a:t>comfort dog</a:t>
            </a:r>
          </a:p>
          <a:p>
            <a:pPr>
              <a:buNone/>
            </a:pPr>
            <a:r>
              <a:rPr lang="en-US" dirty="0" smtClean="0"/>
              <a:t>working dog</a:t>
            </a:r>
          </a:p>
          <a:p>
            <a:pPr>
              <a:buNone/>
            </a:pPr>
            <a:r>
              <a:rPr lang="en-US" dirty="0" smtClean="0"/>
              <a:t>hunting dog</a:t>
            </a:r>
          </a:p>
          <a:p>
            <a:pPr>
              <a:buNone/>
            </a:pPr>
            <a:r>
              <a:rPr lang="en-US" dirty="0" smtClean="0"/>
              <a:t>guard dog</a:t>
            </a:r>
          </a:p>
          <a:p>
            <a:pPr>
              <a:buNone/>
            </a:pPr>
            <a:r>
              <a:rPr lang="en-US" dirty="0" smtClean="0"/>
              <a:t>Cancer sniffing dog</a:t>
            </a:r>
            <a:br>
              <a:rPr lang="en-US" dirty="0" smtClean="0"/>
            </a:br>
            <a:endParaRPr lang="en-US" dirty="0" smtClean="0"/>
          </a:p>
          <a:p>
            <a:pPr algn="ctr">
              <a:buNone/>
            </a:pPr>
            <a:endParaRPr lang="en-US" b="1" dirty="0"/>
          </a:p>
        </p:txBody>
      </p:sp>
      <p:sp>
        <p:nvSpPr>
          <p:cNvPr id="13" name="Oval 12"/>
          <p:cNvSpPr/>
          <p:nvPr/>
        </p:nvSpPr>
        <p:spPr>
          <a:xfrm>
            <a:off x="4648200" y="25908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724400" y="2819400"/>
            <a:ext cx="1524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48200" y="3048000"/>
            <a:ext cx="5334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48200" y="3276600"/>
            <a:ext cx="5334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648200" y="3505200"/>
            <a:ext cx="5334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648200" y="3733800"/>
            <a:ext cx="5334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648200" y="3962400"/>
            <a:ext cx="8382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648200" y="4191000"/>
            <a:ext cx="685800" cy="304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48200" y="44196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724400" y="4648200"/>
            <a:ext cx="7620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48200" y="48768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648200" y="51054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648200" y="53340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4648200" y="55626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648200" y="5791200"/>
            <a:ext cx="533400" cy="3048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 name="Oval 27"/>
          <p:cNvSpPr/>
          <p:nvPr/>
        </p:nvSpPr>
        <p:spPr>
          <a:xfrm>
            <a:off x="6477000" y="2590800"/>
            <a:ext cx="5334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629400" y="2819400"/>
            <a:ext cx="5334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629400" y="3048000"/>
            <a:ext cx="6858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629400" y="3276600"/>
            <a:ext cx="8382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629400" y="3505200"/>
            <a:ext cx="9906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629400" y="3733800"/>
            <a:ext cx="609600" cy="304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553200" y="4038600"/>
            <a:ext cx="8382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6629400" y="4191000"/>
            <a:ext cx="9144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6629400" y="4419600"/>
            <a:ext cx="9906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629400" y="4648200"/>
            <a:ext cx="9906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629400" y="4876800"/>
            <a:ext cx="9906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553200" y="5105400"/>
            <a:ext cx="9144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553200" y="5334000"/>
            <a:ext cx="1676400" cy="304800"/>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44" name="Picture 43"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ppt_x"/>
                                          </p:val>
                                        </p:tav>
                                        <p:tav tm="100000">
                                          <p:val>
                                            <p:strVal val="#ppt_x"/>
                                          </p:val>
                                        </p:tav>
                                      </p:tavLst>
                                    </p:anim>
                                    <p:anim calcmode="lin" valueType="num">
                                      <p:cBhvr additive="base">
                                        <p:cTn id="6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ppt_x"/>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ppt_x"/>
                                          </p:val>
                                        </p:tav>
                                        <p:tav tm="100000">
                                          <p:val>
                                            <p:strVal val="#ppt_x"/>
                                          </p:val>
                                        </p:tav>
                                      </p:tavLst>
                                    </p:anim>
                                    <p:anim calcmode="lin" valueType="num">
                                      <p:cBhvr additive="base">
                                        <p:cTn id="8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ppt_x"/>
                                          </p:val>
                                        </p:tav>
                                        <p:tav tm="100000">
                                          <p:val>
                                            <p:strVal val="#ppt_x"/>
                                          </p:val>
                                        </p:tav>
                                      </p:tavLst>
                                    </p:anim>
                                    <p:anim calcmode="lin" valueType="num">
                                      <p:cBhvr additive="base">
                                        <p:cTn id="9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anim calcmode="lin" valueType="num">
                                      <p:cBhvr additive="base">
                                        <p:cTn id="95" dur="500" fill="hold"/>
                                        <p:tgtEl>
                                          <p:spTgt spid="26"/>
                                        </p:tgtEl>
                                        <p:attrNameLst>
                                          <p:attrName>ppt_x</p:attrName>
                                        </p:attrNameLst>
                                      </p:cBhvr>
                                      <p:tavLst>
                                        <p:tav tm="0">
                                          <p:val>
                                            <p:strVal val="#ppt_x"/>
                                          </p:val>
                                        </p:tav>
                                        <p:tav tm="100000">
                                          <p:val>
                                            <p:strVal val="#ppt_x"/>
                                          </p:val>
                                        </p:tav>
                                      </p:tavLst>
                                    </p:anim>
                                    <p:anim calcmode="lin" valueType="num">
                                      <p:cBhvr additive="base">
                                        <p:cTn id="9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additive="base">
                                        <p:cTn id="101" dur="500" fill="hold"/>
                                        <p:tgtEl>
                                          <p:spTgt spid="27"/>
                                        </p:tgtEl>
                                        <p:attrNameLst>
                                          <p:attrName>ppt_x</p:attrName>
                                        </p:attrNameLst>
                                      </p:cBhvr>
                                      <p:tavLst>
                                        <p:tav tm="0">
                                          <p:val>
                                            <p:strVal val="#ppt_x"/>
                                          </p:val>
                                        </p:tav>
                                        <p:tav tm="100000">
                                          <p:val>
                                            <p:strVal val="#ppt_x"/>
                                          </p:val>
                                        </p:tav>
                                      </p:tavLst>
                                    </p:anim>
                                    <p:anim calcmode="lin" valueType="num">
                                      <p:cBhvr additive="base">
                                        <p:cTn id="10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 calcmode="lin" valueType="num">
                                      <p:cBhvr additive="base">
                                        <p:cTn id="107" dur="500" fill="hold"/>
                                        <p:tgtEl>
                                          <p:spTgt spid="28"/>
                                        </p:tgtEl>
                                        <p:attrNameLst>
                                          <p:attrName>ppt_x</p:attrName>
                                        </p:attrNameLst>
                                      </p:cBhvr>
                                      <p:tavLst>
                                        <p:tav tm="0">
                                          <p:val>
                                            <p:strVal val="#ppt_x"/>
                                          </p:val>
                                        </p:tav>
                                        <p:tav tm="100000">
                                          <p:val>
                                            <p:strVal val="#ppt_x"/>
                                          </p:val>
                                        </p:tav>
                                      </p:tavLst>
                                    </p:anim>
                                    <p:anim calcmode="lin" valueType="num">
                                      <p:cBhvr additive="base">
                                        <p:cTn id="10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30"/>
                                        </p:tgtEl>
                                        <p:attrNameLst>
                                          <p:attrName>style.visibility</p:attrName>
                                        </p:attrNameLst>
                                      </p:cBhvr>
                                      <p:to>
                                        <p:strVal val="visible"/>
                                      </p:to>
                                    </p:set>
                                    <p:anim calcmode="lin" valueType="num">
                                      <p:cBhvr additive="base">
                                        <p:cTn id="113" dur="500" fill="hold"/>
                                        <p:tgtEl>
                                          <p:spTgt spid="30"/>
                                        </p:tgtEl>
                                        <p:attrNameLst>
                                          <p:attrName>ppt_x</p:attrName>
                                        </p:attrNameLst>
                                      </p:cBhvr>
                                      <p:tavLst>
                                        <p:tav tm="0">
                                          <p:val>
                                            <p:strVal val="#ppt_x"/>
                                          </p:val>
                                        </p:tav>
                                        <p:tav tm="100000">
                                          <p:val>
                                            <p:strVal val="#ppt_x"/>
                                          </p:val>
                                        </p:tav>
                                      </p:tavLst>
                                    </p:anim>
                                    <p:anim calcmode="lin" valueType="num">
                                      <p:cBhvr additive="base">
                                        <p:cTn id="1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additive="base">
                                        <p:cTn id="119" dur="500" fill="hold"/>
                                        <p:tgtEl>
                                          <p:spTgt spid="31"/>
                                        </p:tgtEl>
                                        <p:attrNameLst>
                                          <p:attrName>ppt_x</p:attrName>
                                        </p:attrNameLst>
                                      </p:cBhvr>
                                      <p:tavLst>
                                        <p:tav tm="0">
                                          <p:val>
                                            <p:strVal val="#ppt_x"/>
                                          </p:val>
                                        </p:tav>
                                        <p:tav tm="100000">
                                          <p:val>
                                            <p:strVal val="#ppt_x"/>
                                          </p:val>
                                        </p:tav>
                                      </p:tavLst>
                                    </p:anim>
                                    <p:anim calcmode="lin" valueType="num">
                                      <p:cBhvr additive="base">
                                        <p:cTn id="1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32"/>
                                        </p:tgtEl>
                                        <p:attrNameLst>
                                          <p:attrName>style.visibility</p:attrName>
                                        </p:attrNameLst>
                                      </p:cBhvr>
                                      <p:to>
                                        <p:strVal val="visible"/>
                                      </p:to>
                                    </p:set>
                                    <p:anim calcmode="lin" valueType="num">
                                      <p:cBhvr additive="base">
                                        <p:cTn id="125" dur="500" fill="hold"/>
                                        <p:tgtEl>
                                          <p:spTgt spid="32"/>
                                        </p:tgtEl>
                                        <p:attrNameLst>
                                          <p:attrName>ppt_x</p:attrName>
                                        </p:attrNameLst>
                                      </p:cBhvr>
                                      <p:tavLst>
                                        <p:tav tm="0">
                                          <p:val>
                                            <p:strVal val="#ppt_x"/>
                                          </p:val>
                                        </p:tav>
                                        <p:tav tm="100000">
                                          <p:val>
                                            <p:strVal val="#ppt_x"/>
                                          </p:val>
                                        </p:tav>
                                      </p:tavLst>
                                    </p:anim>
                                    <p:anim calcmode="lin" valueType="num">
                                      <p:cBhvr additive="base">
                                        <p:cTn id="1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33"/>
                                        </p:tgtEl>
                                        <p:attrNameLst>
                                          <p:attrName>style.visibility</p:attrName>
                                        </p:attrNameLst>
                                      </p:cBhvr>
                                      <p:to>
                                        <p:strVal val="visible"/>
                                      </p:to>
                                    </p:set>
                                    <p:anim calcmode="lin" valueType="num">
                                      <p:cBhvr additive="base">
                                        <p:cTn id="131" dur="500" fill="hold"/>
                                        <p:tgtEl>
                                          <p:spTgt spid="33"/>
                                        </p:tgtEl>
                                        <p:attrNameLst>
                                          <p:attrName>ppt_x</p:attrName>
                                        </p:attrNameLst>
                                      </p:cBhvr>
                                      <p:tavLst>
                                        <p:tav tm="0">
                                          <p:val>
                                            <p:strVal val="#ppt_x"/>
                                          </p:val>
                                        </p:tav>
                                        <p:tav tm="100000">
                                          <p:val>
                                            <p:strVal val="#ppt_x"/>
                                          </p:val>
                                        </p:tav>
                                      </p:tavLst>
                                    </p:anim>
                                    <p:anim calcmode="lin" valueType="num">
                                      <p:cBhvr additive="base">
                                        <p:cTn id="13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34"/>
                                        </p:tgtEl>
                                        <p:attrNameLst>
                                          <p:attrName>style.visibility</p:attrName>
                                        </p:attrNameLst>
                                      </p:cBhvr>
                                      <p:to>
                                        <p:strVal val="visible"/>
                                      </p:to>
                                    </p:set>
                                    <p:anim calcmode="lin" valueType="num">
                                      <p:cBhvr additive="base">
                                        <p:cTn id="137" dur="500" fill="hold"/>
                                        <p:tgtEl>
                                          <p:spTgt spid="34"/>
                                        </p:tgtEl>
                                        <p:attrNameLst>
                                          <p:attrName>ppt_x</p:attrName>
                                        </p:attrNameLst>
                                      </p:cBhvr>
                                      <p:tavLst>
                                        <p:tav tm="0">
                                          <p:val>
                                            <p:strVal val="#ppt_x"/>
                                          </p:val>
                                        </p:tav>
                                        <p:tav tm="100000">
                                          <p:val>
                                            <p:strVal val="#ppt_x"/>
                                          </p:val>
                                        </p:tav>
                                      </p:tavLst>
                                    </p:anim>
                                    <p:anim calcmode="lin" valueType="num">
                                      <p:cBhvr additive="base">
                                        <p:cTn id="13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35"/>
                                        </p:tgtEl>
                                        <p:attrNameLst>
                                          <p:attrName>style.visibility</p:attrName>
                                        </p:attrNameLst>
                                      </p:cBhvr>
                                      <p:to>
                                        <p:strVal val="visible"/>
                                      </p:to>
                                    </p:set>
                                    <p:anim calcmode="lin" valueType="num">
                                      <p:cBhvr additive="base">
                                        <p:cTn id="143" dur="500" fill="hold"/>
                                        <p:tgtEl>
                                          <p:spTgt spid="35"/>
                                        </p:tgtEl>
                                        <p:attrNameLst>
                                          <p:attrName>ppt_x</p:attrName>
                                        </p:attrNameLst>
                                      </p:cBhvr>
                                      <p:tavLst>
                                        <p:tav tm="0">
                                          <p:val>
                                            <p:strVal val="#ppt_x"/>
                                          </p:val>
                                        </p:tav>
                                        <p:tav tm="100000">
                                          <p:val>
                                            <p:strVal val="#ppt_x"/>
                                          </p:val>
                                        </p:tav>
                                      </p:tavLst>
                                    </p:anim>
                                    <p:anim calcmode="lin" valueType="num">
                                      <p:cBhvr additive="base">
                                        <p:cTn id="1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36"/>
                                        </p:tgtEl>
                                        <p:attrNameLst>
                                          <p:attrName>style.visibility</p:attrName>
                                        </p:attrNameLst>
                                      </p:cBhvr>
                                      <p:to>
                                        <p:strVal val="visible"/>
                                      </p:to>
                                    </p:set>
                                    <p:anim calcmode="lin" valueType="num">
                                      <p:cBhvr additive="base">
                                        <p:cTn id="149" dur="500" fill="hold"/>
                                        <p:tgtEl>
                                          <p:spTgt spid="36"/>
                                        </p:tgtEl>
                                        <p:attrNameLst>
                                          <p:attrName>ppt_x</p:attrName>
                                        </p:attrNameLst>
                                      </p:cBhvr>
                                      <p:tavLst>
                                        <p:tav tm="0">
                                          <p:val>
                                            <p:strVal val="#ppt_x"/>
                                          </p:val>
                                        </p:tav>
                                        <p:tav tm="100000">
                                          <p:val>
                                            <p:strVal val="#ppt_x"/>
                                          </p:val>
                                        </p:tav>
                                      </p:tavLst>
                                    </p:anim>
                                    <p:anim calcmode="lin" valueType="num">
                                      <p:cBhvr additive="base">
                                        <p:cTn id="15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37"/>
                                        </p:tgtEl>
                                        <p:attrNameLst>
                                          <p:attrName>style.visibility</p:attrName>
                                        </p:attrNameLst>
                                      </p:cBhvr>
                                      <p:to>
                                        <p:strVal val="visible"/>
                                      </p:to>
                                    </p:set>
                                    <p:anim calcmode="lin" valueType="num">
                                      <p:cBhvr additive="base">
                                        <p:cTn id="155" dur="500" fill="hold"/>
                                        <p:tgtEl>
                                          <p:spTgt spid="37"/>
                                        </p:tgtEl>
                                        <p:attrNameLst>
                                          <p:attrName>ppt_x</p:attrName>
                                        </p:attrNameLst>
                                      </p:cBhvr>
                                      <p:tavLst>
                                        <p:tav tm="0">
                                          <p:val>
                                            <p:strVal val="#ppt_x"/>
                                          </p:val>
                                        </p:tav>
                                        <p:tav tm="100000">
                                          <p:val>
                                            <p:strVal val="#ppt_x"/>
                                          </p:val>
                                        </p:tav>
                                      </p:tavLst>
                                    </p:anim>
                                    <p:anim calcmode="lin" valueType="num">
                                      <p:cBhvr additive="base">
                                        <p:cTn id="15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38"/>
                                        </p:tgtEl>
                                        <p:attrNameLst>
                                          <p:attrName>style.visibility</p:attrName>
                                        </p:attrNameLst>
                                      </p:cBhvr>
                                      <p:to>
                                        <p:strVal val="visible"/>
                                      </p:to>
                                    </p:set>
                                    <p:anim calcmode="lin" valueType="num">
                                      <p:cBhvr additive="base">
                                        <p:cTn id="161" dur="500" fill="hold"/>
                                        <p:tgtEl>
                                          <p:spTgt spid="38"/>
                                        </p:tgtEl>
                                        <p:attrNameLst>
                                          <p:attrName>ppt_x</p:attrName>
                                        </p:attrNameLst>
                                      </p:cBhvr>
                                      <p:tavLst>
                                        <p:tav tm="0">
                                          <p:val>
                                            <p:strVal val="#ppt_x"/>
                                          </p:val>
                                        </p:tav>
                                        <p:tav tm="100000">
                                          <p:val>
                                            <p:strVal val="#ppt_x"/>
                                          </p:val>
                                        </p:tav>
                                      </p:tavLst>
                                    </p:anim>
                                    <p:anim calcmode="lin" valueType="num">
                                      <p:cBhvr additive="base">
                                        <p:cTn id="16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0" nodeType="clickEffect">
                                  <p:stCondLst>
                                    <p:cond delay="0"/>
                                  </p:stCondLst>
                                  <p:childTnLst>
                                    <p:set>
                                      <p:cBhvr>
                                        <p:cTn id="166" dur="1" fill="hold">
                                          <p:stCondLst>
                                            <p:cond delay="0"/>
                                          </p:stCondLst>
                                        </p:cTn>
                                        <p:tgtEl>
                                          <p:spTgt spid="39"/>
                                        </p:tgtEl>
                                        <p:attrNameLst>
                                          <p:attrName>style.visibility</p:attrName>
                                        </p:attrNameLst>
                                      </p:cBhvr>
                                      <p:to>
                                        <p:strVal val="visible"/>
                                      </p:to>
                                    </p:set>
                                    <p:anim calcmode="lin" valueType="num">
                                      <p:cBhvr additive="base">
                                        <p:cTn id="167" dur="500" fill="hold"/>
                                        <p:tgtEl>
                                          <p:spTgt spid="39"/>
                                        </p:tgtEl>
                                        <p:attrNameLst>
                                          <p:attrName>ppt_x</p:attrName>
                                        </p:attrNameLst>
                                      </p:cBhvr>
                                      <p:tavLst>
                                        <p:tav tm="0">
                                          <p:val>
                                            <p:strVal val="#ppt_x"/>
                                          </p:val>
                                        </p:tav>
                                        <p:tav tm="100000">
                                          <p:val>
                                            <p:strVal val="#ppt_x"/>
                                          </p:val>
                                        </p:tav>
                                      </p:tavLst>
                                    </p:anim>
                                    <p:anim calcmode="lin" valueType="num">
                                      <p:cBhvr additive="base">
                                        <p:cTn id="16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40"/>
                                        </p:tgtEl>
                                        <p:attrNameLst>
                                          <p:attrName>style.visibility</p:attrName>
                                        </p:attrNameLst>
                                      </p:cBhvr>
                                      <p:to>
                                        <p:strVal val="visible"/>
                                      </p:to>
                                    </p:set>
                                    <p:anim calcmode="lin" valueType="num">
                                      <p:cBhvr additive="base">
                                        <p:cTn id="173" dur="500" fill="hold"/>
                                        <p:tgtEl>
                                          <p:spTgt spid="40"/>
                                        </p:tgtEl>
                                        <p:attrNameLst>
                                          <p:attrName>ppt_x</p:attrName>
                                        </p:attrNameLst>
                                      </p:cBhvr>
                                      <p:tavLst>
                                        <p:tav tm="0">
                                          <p:val>
                                            <p:strVal val="#ppt_x"/>
                                          </p:val>
                                        </p:tav>
                                        <p:tav tm="100000">
                                          <p:val>
                                            <p:strVal val="#ppt_x"/>
                                          </p:val>
                                        </p:tav>
                                      </p:tavLst>
                                    </p:anim>
                                    <p:anim calcmode="lin" valueType="num">
                                      <p:cBhvr additive="base">
                                        <p:cTn id="17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41"/>
                                        </p:tgtEl>
                                        <p:attrNameLst>
                                          <p:attrName>style.visibility</p:attrName>
                                        </p:attrNameLst>
                                      </p:cBhvr>
                                      <p:to>
                                        <p:strVal val="visible"/>
                                      </p:to>
                                    </p:set>
                                    <p:anim calcmode="lin" valueType="num">
                                      <p:cBhvr additive="base">
                                        <p:cTn id="179" dur="500" fill="hold"/>
                                        <p:tgtEl>
                                          <p:spTgt spid="41"/>
                                        </p:tgtEl>
                                        <p:attrNameLst>
                                          <p:attrName>ppt_x</p:attrName>
                                        </p:attrNameLst>
                                      </p:cBhvr>
                                      <p:tavLst>
                                        <p:tav tm="0">
                                          <p:val>
                                            <p:strVal val="#ppt_x"/>
                                          </p:val>
                                        </p:tav>
                                        <p:tav tm="100000">
                                          <p:val>
                                            <p:strVal val="#ppt_x"/>
                                          </p:val>
                                        </p:tav>
                                      </p:tavLst>
                                    </p:anim>
                                    <p:anim calcmode="lin" valueType="num">
                                      <p:cBhvr additive="base">
                                        <p:cTn id="180" dur="500" fill="hold"/>
                                        <p:tgtEl>
                                          <p:spTgt spid="41"/>
                                        </p:tgtEl>
                                        <p:attrNameLst>
                                          <p:attrName>ppt_y</p:attrName>
                                        </p:attrNameLst>
                                      </p:cBhvr>
                                      <p:tavLst>
                                        <p:tav tm="0">
                                          <p:val>
                                            <p:strVal val="1+#ppt_h/2"/>
                                          </p:val>
                                        </p:tav>
                                        <p:tav tm="100000">
                                          <p:val>
                                            <p:strVal val="#ppt_y"/>
                                          </p:val>
                                        </p:tav>
                                      </p:tavLst>
                                    </p:anim>
                                  </p:childTnLst>
                                </p:cTn>
                              </p:par>
                              <p:par>
                                <p:cTn id="181" presetID="3" presetClass="entr" presetSubtype="10" fill="hold" nodeType="withEffect">
                                  <p:stCondLst>
                                    <p:cond delay="0"/>
                                  </p:stCondLst>
                                  <p:childTnLst>
                                    <p:set>
                                      <p:cBhvr>
                                        <p:cTn id="182" dur="1" fill="hold">
                                          <p:stCondLst>
                                            <p:cond delay="0"/>
                                          </p:stCondLst>
                                        </p:cTn>
                                        <p:tgtEl>
                                          <p:spTgt spid="5">
                                            <p:txEl>
                                              <p:pRg st="3" end="3"/>
                                            </p:txEl>
                                          </p:spTgt>
                                        </p:tgtEl>
                                        <p:attrNameLst>
                                          <p:attrName>style.visibility</p:attrName>
                                        </p:attrNameLst>
                                      </p:cBhvr>
                                      <p:to>
                                        <p:strVal val="visible"/>
                                      </p:to>
                                    </p:set>
                                    <p:animEffect transition="in" filter="blinds(horizontal)">
                                      <p:cBhvr>
                                        <p:cTn id="183" dur="500"/>
                                        <p:tgtEl>
                                          <p:spTgt spid="5">
                                            <p:txEl>
                                              <p:pRg st="3" end="3"/>
                                            </p:txEl>
                                          </p:spTgt>
                                        </p:tgtEl>
                                      </p:cBhvr>
                                    </p:animEffect>
                                  </p:childTnLst>
                                </p:cTn>
                              </p:par>
                              <p:par>
                                <p:cTn id="184" presetID="3" presetClass="entr" presetSubtype="10" fill="hold" nodeType="withEffect">
                                  <p:stCondLst>
                                    <p:cond delay="0"/>
                                  </p:stCondLst>
                                  <p:childTnLst>
                                    <p:set>
                                      <p:cBhvr>
                                        <p:cTn id="185" dur="1" fill="hold">
                                          <p:stCondLst>
                                            <p:cond delay="0"/>
                                          </p:stCondLst>
                                        </p:cTn>
                                        <p:tgtEl>
                                          <p:spTgt spid="5">
                                            <p:txEl>
                                              <p:pRg st="4" end="4"/>
                                            </p:txEl>
                                          </p:spTgt>
                                        </p:tgtEl>
                                        <p:attrNameLst>
                                          <p:attrName>style.visibility</p:attrName>
                                        </p:attrNameLst>
                                      </p:cBhvr>
                                      <p:to>
                                        <p:strVal val="visible"/>
                                      </p:to>
                                    </p:set>
                                    <p:animEffect transition="in" filter="blinds(horizontal)">
                                      <p:cBhvr>
                                        <p:cTn id="186" dur="500"/>
                                        <p:tgtEl>
                                          <p:spTgt spid="5">
                                            <p:txEl>
                                              <p:pRg st="4" end="4"/>
                                            </p:txEl>
                                          </p:spTgt>
                                        </p:tgtEl>
                                      </p:cBhvr>
                                    </p:animEffect>
                                  </p:childTnLst>
                                </p:cTn>
                              </p:par>
                              <p:par>
                                <p:cTn id="187" presetID="3" presetClass="entr" presetSubtype="10" fill="hold" nodeType="withEffect">
                                  <p:stCondLst>
                                    <p:cond delay="0"/>
                                  </p:stCondLst>
                                  <p:childTnLst>
                                    <p:set>
                                      <p:cBhvr>
                                        <p:cTn id="188" dur="1" fill="hold">
                                          <p:stCondLst>
                                            <p:cond delay="0"/>
                                          </p:stCondLst>
                                        </p:cTn>
                                        <p:tgtEl>
                                          <p:spTgt spid="5">
                                            <p:txEl>
                                              <p:pRg st="5" end="5"/>
                                            </p:txEl>
                                          </p:spTgt>
                                        </p:tgtEl>
                                        <p:attrNameLst>
                                          <p:attrName>style.visibility</p:attrName>
                                        </p:attrNameLst>
                                      </p:cBhvr>
                                      <p:to>
                                        <p:strVal val="visible"/>
                                      </p:to>
                                    </p:set>
                                    <p:animEffect transition="in" filter="blinds(horizontal)">
                                      <p:cBhvr>
                                        <p:cTn id="189" dur="500"/>
                                        <p:tgtEl>
                                          <p:spTgt spid="5">
                                            <p:txEl>
                                              <p:pRg st="5" end="5"/>
                                            </p:txEl>
                                          </p:spTgt>
                                        </p:tgtEl>
                                      </p:cBhvr>
                                    </p:animEffect>
                                  </p:childTnLst>
                                </p:cTn>
                              </p:par>
                              <p:par>
                                <p:cTn id="190" presetID="3" presetClass="entr" presetSubtype="10" fill="hold" nodeType="withEffect">
                                  <p:stCondLst>
                                    <p:cond delay="0"/>
                                  </p:stCondLst>
                                  <p:childTnLst>
                                    <p:set>
                                      <p:cBhvr>
                                        <p:cTn id="191" dur="1" fill="hold">
                                          <p:stCondLst>
                                            <p:cond delay="0"/>
                                          </p:stCondLst>
                                        </p:cTn>
                                        <p:tgtEl>
                                          <p:spTgt spid="5">
                                            <p:txEl>
                                              <p:pRg st="6" end="6"/>
                                            </p:txEl>
                                          </p:spTgt>
                                        </p:tgtEl>
                                        <p:attrNameLst>
                                          <p:attrName>style.visibility</p:attrName>
                                        </p:attrNameLst>
                                      </p:cBhvr>
                                      <p:to>
                                        <p:strVal val="visible"/>
                                      </p:to>
                                    </p:set>
                                    <p:animEffect transition="in" filter="blinds(horizontal)">
                                      <p:cBhvr>
                                        <p:cTn id="192" dur="500"/>
                                        <p:tgtEl>
                                          <p:spTgt spid="5">
                                            <p:txEl>
                                              <p:pRg st="6" end="6"/>
                                            </p:txEl>
                                          </p:spTgt>
                                        </p:tgtEl>
                                      </p:cBhvr>
                                    </p:animEffect>
                                  </p:childTnLst>
                                </p:cTn>
                              </p:par>
                              <p:par>
                                <p:cTn id="193" presetID="3" presetClass="entr" presetSubtype="10" fill="hold" nodeType="withEffect">
                                  <p:stCondLst>
                                    <p:cond delay="0"/>
                                  </p:stCondLst>
                                  <p:childTnLst>
                                    <p:set>
                                      <p:cBhvr>
                                        <p:cTn id="194" dur="1" fill="hold">
                                          <p:stCondLst>
                                            <p:cond delay="0"/>
                                          </p:stCondLst>
                                        </p:cTn>
                                        <p:tgtEl>
                                          <p:spTgt spid="5">
                                            <p:txEl>
                                              <p:pRg st="7" end="7"/>
                                            </p:txEl>
                                          </p:spTgt>
                                        </p:tgtEl>
                                        <p:attrNameLst>
                                          <p:attrName>style.visibility</p:attrName>
                                        </p:attrNameLst>
                                      </p:cBhvr>
                                      <p:to>
                                        <p:strVal val="visible"/>
                                      </p:to>
                                    </p:set>
                                    <p:animEffect transition="in" filter="blinds(horizontal)">
                                      <p:cBhvr>
                                        <p:cTn id="195" dur="500"/>
                                        <p:tgtEl>
                                          <p:spTgt spid="5">
                                            <p:txEl>
                                              <p:pRg st="7" end="7"/>
                                            </p:txEl>
                                          </p:spTgt>
                                        </p:tgtEl>
                                      </p:cBhvr>
                                    </p:animEffect>
                                  </p:childTnLst>
                                </p:cTn>
                              </p:par>
                              <p:par>
                                <p:cTn id="196" presetID="3" presetClass="entr" presetSubtype="10" fill="hold" nodeType="withEffect">
                                  <p:stCondLst>
                                    <p:cond delay="0"/>
                                  </p:stCondLst>
                                  <p:childTnLst>
                                    <p:set>
                                      <p:cBhvr>
                                        <p:cTn id="197" dur="1" fill="hold">
                                          <p:stCondLst>
                                            <p:cond delay="0"/>
                                          </p:stCondLst>
                                        </p:cTn>
                                        <p:tgtEl>
                                          <p:spTgt spid="5">
                                            <p:txEl>
                                              <p:pRg st="8" end="8"/>
                                            </p:txEl>
                                          </p:spTgt>
                                        </p:tgtEl>
                                        <p:attrNameLst>
                                          <p:attrName>style.visibility</p:attrName>
                                        </p:attrNameLst>
                                      </p:cBhvr>
                                      <p:to>
                                        <p:strVal val="visible"/>
                                      </p:to>
                                    </p:set>
                                    <p:animEffect transition="in" filter="blinds(horizontal)">
                                      <p:cBhvr>
                                        <p:cTn id="198" dur="500"/>
                                        <p:tgtEl>
                                          <p:spTgt spid="5">
                                            <p:txEl>
                                              <p:pRg st="8" end="8"/>
                                            </p:txEl>
                                          </p:spTgt>
                                        </p:tgtEl>
                                      </p:cBhvr>
                                    </p:animEffect>
                                  </p:childTnLst>
                                </p:cTn>
                              </p:par>
                              <p:par>
                                <p:cTn id="199" presetID="3" presetClass="entr" presetSubtype="10" fill="hold" nodeType="withEffect">
                                  <p:stCondLst>
                                    <p:cond delay="0"/>
                                  </p:stCondLst>
                                  <p:childTnLst>
                                    <p:set>
                                      <p:cBhvr>
                                        <p:cTn id="200" dur="1" fill="hold">
                                          <p:stCondLst>
                                            <p:cond delay="0"/>
                                          </p:stCondLst>
                                        </p:cTn>
                                        <p:tgtEl>
                                          <p:spTgt spid="5">
                                            <p:txEl>
                                              <p:pRg st="9" end="9"/>
                                            </p:txEl>
                                          </p:spTgt>
                                        </p:tgtEl>
                                        <p:attrNameLst>
                                          <p:attrName>style.visibility</p:attrName>
                                        </p:attrNameLst>
                                      </p:cBhvr>
                                      <p:to>
                                        <p:strVal val="visible"/>
                                      </p:to>
                                    </p:set>
                                    <p:animEffect transition="in" filter="blinds(horizontal)">
                                      <p:cBhvr>
                                        <p:cTn id="201" dur="500"/>
                                        <p:tgtEl>
                                          <p:spTgt spid="5">
                                            <p:txEl>
                                              <p:pRg st="9" end="9"/>
                                            </p:txEl>
                                          </p:spTgt>
                                        </p:tgtEl>
                                      </p:cBhvr>
                                    </p:animEffect>
                                  </p:childTnLst>
                                </p:cTn>
                              </p:par>
                              <p:par>
                                <p:cTn id="202" presetID="3" presetClass="entr" presetSubtype="10" fill="hold" nodeType="withEffect">
                                  <p:stCondLst>
                                    <p:cond delay="0"/>
                                  </p:stCondLst>
                                  <p:childTnLst>
                                    <p:set>
                                      <p:cBhvr>
                                        <p:cTn id="203" dur="1" fill="hold">
                                          <p:stCondLst>
                                            <p:cond delay="0"/>
                                          </p:stCondLst>
                                        </p:cTn>
                                        <p:tgtEl>
                                          <p:spTgt spid="5">
                                            <p:txEl>
                                              <p:pRg st="10" end="10"/>
                                            </p:txEl>
                                          </p:spTgt>
                                        </p:tgtEl>
                                        <p:attrNameLst>
                                          <p:attrName>style.visibility</p:attrName>
                                        </p:attrNameLst>
                                      </p:cBhvr>
                                      <p:to>
                                        <p:strVal val="visible"/>
                                      </p:to>
                                    </p:set>
                                    <p:animEffect transition="in" filter="blinds(horizontal)">
                                      <p:cBhvr>
                                        <p:cTn id="204" dur="500"/>
                                        <p:tgtEl>
                                          <p:spTgt spid="5">
                                            <p:txEl>
                                              <p:pRg st="10" end="10"/>
                                            </p:txEl>
                                          </p:spTgt>
                                        </p:tgtEl>
                                      </p:cBhvr>
                                    </p:animEffect>
                                  </p:childTnLst>
                                </p:cTn>
                              </p:par>
                              <p:par>
                                <p:cTn id="205" presetID="3" presetClass="entr" presetSubtype="10" fill="hold" nodeType="withEffect">
                                  <p:stCondLst>
                                    <p:cond delay="0"/>
                                  </p:stCondLst>
                                  <p:childTnLst>
                                    <p:set>
                                      <p:cBhvr>
                                        <p:cTn id="206" dur="1" fill="hold">
                                          <p:stCondLst>
                                            <p:cond delay="0"/>
                                          </p:stCondLst>
                                        </p:cTn>
                                        <p:tgtEl>
                                          <p:spTgt spid="5">
                                            <p:txEl>
                                              <p:pRg st="11" end="11"/>
                                            </p:txEl>
                                          </p:spTgt>
                                        </p:tgtEl>
                                        <p:attrNameLst>
                                          <p:attrName>style.visibility</p:attrName>
                                        </p:attrNameLst>
                                      </p:cBhvr>
                                      <p:to>
                                        <p:strVal val="visible"/>
                                      </p:to>
                                    </p:set>
                                    <p:animEffect transition="in" filter="blinds(horizontal)">
                                      <p:cBhvr>
                                        <p:cTn id="207" dur="500"/>
                                        <p:tgtEl>
                                          <p:spTgt spid="5">
                                            <p:txEl>
                                              <p:pRg st="11" end="11"/>
                                            </p:txEl>
                                          </p:spTgt>
                                        </p:tgtEl>
                                      </p:cBhvr>
                                    </p:animEffect>
                                  </p:childTnLst>
                                </p:cTn>
                              </p:par>
                              <p:par>
                                <p:cTn id="208" presetID="3" presetClass="entr" presetSubtype="10" fill="hold" nodeType="withEffect">
                                  <p:stCondLst>
                                    <p:cond delay="0"/>
                                  </p:stCondLst>
                                  <p:childTnLst>
                                    <p:set>
                                      <p:cBhvr>
                                        <p:cTn id="209" dur="1" fill="hold">
                                          <p:stCondLst>
                                            <p:cond delay="0"/>
                                          </p:stCondLst>
                                        </p:cTn>
                                        <p:tgtEl>
                                          <p:spTgt spid="5">
                                            <p:txEl>
                                              <p:pRg st="12" end="12"/>
                                            </p:txEl>
                                          </p:spTgt>
                                        </p:tgtEl>
                                        <p:attrNameLst>
                                          <p:attrName>style.visibility</p:attrName>
                                        </p:attrNameLst>
                                      </p:cBhvr>
                                      <p:to>
                                        <p:strVal val="visible"/>
                                      </p:to>
                                    </p:set>
                                    <p:animEffect transition="in" filter="blinds(horizontal)">
                                      <p:cBhvr>
                                        <p:cTn id="210" dur="500"/>
                                        <p:tgtEl>
                                          <p:spTgt spid="5">
                                            <p:txEl>
                                              <p:pRg st="12" end="12"/>
                                            </p:txEl>
                                          </p:spTgt>
                                        </p:tgtEl>
                                      </p:cBhvr>
                                    </p:animEffect>
                                  </p:childTnLst>
                                </p:cTn>
                              </p:par>
                              <p:par>
                                <p:cTn id="211" presetID="3" presetClass="entr" presetSubtype="10" fill="hold" nodeType="withEffect">
                                  <p:stCondLst>
                                    <p:cond delay="0"/>
                                  </p:stCondLst>
                                  <p:childTnLst>
                                    <p:set>
                                      <p:cBhvr>
                                        <p:cTn id="212" dur="1" fill="hold">
                                          <p:stCondLst>
                                            <p:cond delay="0"/>
                                          </p:stCondLst>
                                        </p:cTn>
                                        <p:tgtEl>
                                          <p:spTgt spid="5">
                                            <p:txEl>
                                              <p:pRg st="13" end="13"/>
                                            </p:txEl>
                                          </p:spTgt>
                                        </p:tgtEl>
                                        <p:attrNameLst>
                                          <p:attrName>style.visibility</p:attrName>
                                        </p:attrNameLst>
                                      </p:cBhvr>
                                      <p:to>
                                        <p:strVal val="visible"/>
                                      </p:to>
                                    </p:set>
                                    <p:animEffect transition="in" filter="blinds(horizontal)">
                                      <p:cBhvr>
                                        <p:cTn id="213" dur="500"/>
                                        <p:tgtEl>
                                          <p:spTgt spid="5">
                                            <p:txEl>
                                              <p:pRg st="13" end="13"/>
                                            </p:txEl>
                                          </p:spTgt>
                                        </p:tgtEl>
                                      </p:cBhvr>
                                    </p:animEffect>
                                  </p:childTnLst>
                                </p:cTn>
                              </p:par>
                              <p:par>
                                <p:cTn id="214" presetID="3" presetClass="entr" presetSubtype="10" fill="hold" nodeType="withEffect">
                                  <p:stCondLst>
                                    <p:cond delay="0"/>
                                  </p:stCondLst>
                                  <p:childTnLst>
                                    <p:set>
                                      <p:cBhvr>
                                        <p:cTn id="215" dur="1" fill="hold">
                                          <p:stCondLst>
                                            <p:cond delay="0"/>
                                          </p:stCondLst>
                                        </p:cTn>
                                        <p:tgtEl>
                                          <p:spTgt spid="5">
                                            <p:txEl>
                                              <p:pRg st="20" end="20"/>
                                            </p:txEl>
                                          </p:spTgt>
                                        </p:tgtEl>
                                        <p:attrNameLst>
                                          <p:attrName>style.visibility</p:attrName>
                                        </p:attrNameLst>
                                      </p:cBhvr>
                                      <p:to>
                                        <p:strVal val="visible"/>
                                      </p:to>
                                    </p:set>
                                    <p:animEffect transition="in" filter="blinds(horizontal)">
                                      <p:cBhvr>
                                        <p:cTn id="216" dur="500"/>
                                        <p:tgtEl>
                                          <p:spTgt spid="5">
                                            <p:txEl>
                                              <p:pRg st="20" end="20"/>
                                            </p:txEl>
                                          </p:spTgt>
                                        </p:tgtEl>
                                      </p:cBhvr>
                                    </p:animEffect>
                                  </p:childTnLst>
                                </p:cTn>
                              </p:par>
                              <p:par>
                                <p:cTn id="217" presetID="3" presetClass="entr" presetSubtype="10" fill="hold" nodeType="withEffect">
                                  <p:stCondLst>
                                    <p:cond delay="0"/>
                                  </p:stCondLst>
                                  <p:childTnLst>
                                    <p:set>
                                      <p:cBhvr>
                                        <p:cTn id="218" dur="1" fill="hold">
                                          <p:stCondLst>
                                            <p:cond delay="0"/>
                                          </p:stCondLst>
                                        </p:cTn>
                                        <p:tgtEl>
                                          <p:spTgt spid="5">
                                            <p:txEl>
                                              <p:pRg st="21" end="21"/>
                                            </p:txEl>
                                          </p:spTgt>
                                        </p:tgtEl>
                                        <p:attrNameLst>
                                          <p:attrName>style.visibility</p:attrName>
                                        </p:attrNameLst>
                                      </p:cBhvr>
                                      <p:to>
                                        <p:strVal val="visible"/>
                                      </p:to>
                                    </p:set>
                                    <p:animEffect transition="in" filter="blinds(horizontal)">
                                      <p:cBhvr>
                                        <p:cTn id="219" dur="500"/>
                                        <p:tgtEl>
                                          <p:spTgt spid="5">
                                            <p:txEl>
                                              <p:pRg st="21" end="21"/>
                                            </p:txEl>
                                          </p:spTgt>
                                        </p:tgtEl>
                                      </p:cBhvr>
                                    </p:animEffect>
                                  </p:childTnLst>
                                </p:cTn>
                              </p:par>
                              <p:par>
                                <p:cTn id="220" presetID="3" presetClass="entr" presetSubtype="10" fill="hold" nodeType="withEffect">
                                  <p:stCondLst>
                                    <p:cond delay="0"/>
                                  </p:stCondLst>
                                  <p:childTnLst>
                                    <p:set>
                                      <p:cBhvr>
                                        <p:cTn id="221" dur="1" fill="hold">
                                          <p:stCondLst>
                                            <p:cond delay="0"/>
                                          </p:stCondLst>
                                        </p:cTn>
                                        <p:tgtEl>
                                          <p:spTgt spid="5">
                                            <p:txEl>
                                              <p:pRg st="22" end="22"/>
                                            </p:txEl>
                                          </p:spTgt>
                                        </p:tgtEl>
                                        <p:attrNameLst>
                                          <p:attrName>style.visibility</p:attrName>
                                        </p:attrNameLst>
                                      </p:cBhvr>
                                      <p:to>
                                        <p:strVal val="visible"/>
                                      </p:to>
                                    </p:set>
                                    <p:animEffect transition="in" filter="blinds(horizontal)">
                                      <p:cBhvr>
                                        <p:cTn id="222" dur="500"/>
                                        <p:tgtEl>
                                          <p:spTgt spid="5">
                                            <p:txEl>
                                              <p:pRg st="22" end="22"/>
                                            </p:txEl>
                                          </p:spTgt>
                                        </p:tgtEl>
                                      </p:cBhvr>
                                    </p:animEffect>
                                  </p:childTnLst>
                                </p:cTn>
                              </p:par>
                              <p:par>
                                <p:cTn id="223" presetID="3" presetClass="entr" presetSubtype="10" fill="hold" nodeType="withEffect">
                                  <p:stCondLst>
                                    <p:cond delay="0"/>
                                  </p:stCondLst>
                                  <p:childTnLst>
                                    <p:set>
                                      <p:cBhvr>
                                        <p:cTn id="224" dur="1" fill="hold">
                                          <p:stCondLst>
                                            <p:cond delay="0"/>
                                          </p:stCondLst>
                                        </p:cTn>
                                        <p:tgtEl>
                                          <p:spTgt spid="5">
                                            <p:txEl>
                                              <p:pRg st="23" end="23"/>
                                            </p:txEl>
                                          </p:spTgt>
                                        </p:tgtEl>
                                        <p:attrNameLst>
                                          <p:attrName>style.visibility</p:attrName>
                                        </p:attrNameLst>
                                      </p:cBhvr>
                                      <p:to>
                                        <p:strVal val="visible"/>
                                      </p:to>
                                    </p:set>
                                    <p:animEffect transition="in" filter="blinds(horizontal)">
                                      <p:cBhvr>
                                        <p:cTn id="225" dur="500"/>
                                        <p:tgtEl>
                                          <p:spTgt spid="5">
                                            <p:txEl>
                                              <p:pRg st="23" end="23"/>
                                            </p:txEl>
                                          </p:spTgt>
                                        </p:tgtEl>
                                      </p:cBhvr>
                                    </p:animEffect>
                                  </p:childTnLst>
                                </p:cTn>
                              </p:par>
                              <p:par>
                                <p:cTn id="226" presetID="3" presetClass="entr" presetSubtype="10" fill="hold" nodeType="withEffect">
                                  <p:stCondLst>
                                    <p:cond delay="0"/>
                                  </p:stCondLst>
                                  <p:childTnLst>
                                    <p:set>
                                      <p:cBhvr>
                                        <p:cTn id="227" dur="1" fill="hold">
                                          <p:stCondLst>
                                            <p:cond delay="0"/>
                                          </p:stCondLst>
                                        </p:cTn>
                                        <p:tgtEl>
                                          <p:spTgt spid="5">
                                            <p:txEl>
                                              <p:pRg st="24" end="24"/>
                                            </p:txEl>
                                          </p:spTgt>
                                        </p:tgtEl>
                                        <p:attrNameLst>
                                          <p:attrName>style.visibility</p:attrName>
                                        </p:attrNameLst>
                                      </p:cBhvr>
                                      <p:to>
                                        <p:strVal val="visible"/>
                                      </p:to>
                                    </p:set>
                                    <p:animEffect transition="in" filter="blinds(horizontal)">
                                      <p:cBhvr>
                                        <p:cTn id="228" dur="500"/>
                                        <p:tgtEl>
                                          <p:spTgt spid="5">
                                            <p:txEl>
                                              <p:pRg st="24" end="24"/>
                                            </p:txEl>
                                          </p:spTgt>
                                        </p:tgtEl>
                                      </p:cBhvr>
                                    </p:animEffect>
                                  </p:childTnLst>
                                </p:cTn>
                              </p:par>
                              <p:par>
                                <p:cTn id="229" presetID="3" presetClass="entr" presetSubtype="10" fill="hold" nodeType="withEffect">
                                  <p:stCondLst>
                                    <p:cond delay="0"/>
                                  </p:stCondLst>
                                  <p:childTnLst>
                                    <p:set>
                                      <p:cBhvr>
                                        <p:cTn id="230" dur="1" fill="hold">
                                          <p:stCondLst>
                                            <p:cond delay="0"/>
                                          </p:stCondLst>
                                        </p:cTn>
                                        <p:tgtEl>
                                          <p:spTgt spid="5">
                                            <p:txEl>
                                              <p:pRg st="25" end="25"/>
                                            </p:txEl>
                                          </p:spTgt>
                                        </p:tgtEl>
                                        <p:attrNameLst>
                                          <p:attrName>style.visibility</p:attrName>
                                        </p:attrNameLst>
                                      </p:cBhvr>
                                      <p:to>
                                        <p:strVal val="visible"/>
                                      </p:to>
                                    </p:set>
                                    <p:animEffect transition="in" filter="blinds(horizontal)">
                                      <p:cBhvr>
                                        <p:cTn id="231" dur="500"/>
                                        <p:tgtEl>
                                          <p:spTgt spid="5">
                                            <p:txEl>
                                              <p:pRg st="25" end="25"/>
                                            </p:txEl>
                                          </p:spTgt>
                                        </p:tgtEl>
                                      </p:cBhvr>
                                    </p:animEffect>
                                  </p:childTnLst>
                                </p:cTn>
                              </p:par>
                              <p:par>
                                <p:cTn id="232" presetID="3" presetClass="entr" presetSubtype="10" fill="hold" nodeType="withEffect">
                                  <p:stCondLst>
                                    <p:cond delay="0"/>
                                  </p:stCondLst>
                                  <p:childTnLst>
                                    <p:set>
                                      <p:cBhvr>
                                        <p:cTn id="233" dur="1" fill="hold">
                                          <p:stCondLst>
                                            <p:cond delay="0"/>
                                          </p:stCondLst>
                                        </p:cTn>
                                        <p:tgtEl>
                                          <p:spTgt spid="5">
                                            <p:txEl>
                                              <p:pRg st="26" end="26"/>
                                            </p:txEl>
                                          </p:spTgt>
                                        </p:tgtEl>
                                        <p:attrNameLst>
                                          <p:attrName>style.visibility</p:attrName>
                                        </p:attrNameLst>
                                      </p:cBhvr>
                                      <p:to>
                                        <p:strVal val="visible"/>
                                      </p:to>
                                    </p:set>
                                    <p:animEffect transition="in" filter="blinds(horizontal)">
                                      <p:cBhvr>
                                        <p:cTn id="234" dur="500"/>
                                        <p:tgtEl>
                                          <p:spTgt spid="5">
                                            <p:txEl>
                                              <p:pRg st="26" end="26"/>
                                            </p:txEl>
                                          </p:spTgt>
                                        </p:tgtEl>
                                      </p:cBhvr>
                                    </p:animEffect>
                                  </p:childTnLst>
                                </p:cTn>
                              </p:par>
                              <p:par>
                                <p:cTn id="235" presetID="3" presetClass="entr" presetSubtype="10" fill="hold" nodeType="withEffect">
                                  <p:stCondLst>
                                    <p:cond delay="0"/>
                                  </p:stCondLst>
                                  <p:childTnLst>
                                    <p:set>
                                      <p:cBhvr>
                                        <p:cTn id="236" dur="1" fill="hold">
                                          <p:stCondLst>
                                            <p:cond delay="0"/>
                                          </p:stCondLst>
                                        </p:cTn>
                                        <p:tgtEl>
                                          <p:spTgt spid="5">
                                            <p:txEl>
                                              <p:pRg st="27" end="27"/>
                                            </p:txEl>
                                          </p:spTgt>
                                        </p:tgtEl>
                                        <p:attrNameLst>
                                          <p:attrName>style.visibility</p:attrName>
                                        </p:attrNameLst>
                                      </p:cBhvr>
                                      <p:to>
                                        <p:strVal val="visible"/>
                                      </p:to>
                                    </p:set>
                                    <p:animEffect transition="in" filter="blinds(horizontal)">
                                      <p:cBhvr>
                                        <p:cTn id="237" dur="500"/>
                                        <p:tgtEl>
                                          <p:spTgt spid="5">
                                            <p:txEl>
                                              <p:pRg st="27" end="27"/>
                                            </p:txEl>
                                          </p:spTgt>
                                        </p:tgtEl>
                                      </p:cBhvr>
                                    </p:animEffect>
                                  </p:childTnLst>
                                </p:cTn>
                              </p:par>
                              <p:par>
                                <p:cTn id="238" presetID="3" presetClass="entr" presetSubtype="10" fill="hold" nodeType="withEffect">
                                  <p:stCondLst>
                                    <p:cond delay="0"/>
                                  </p:stCondLst>
                                  <p:childTnLst>
                                    <p:set>
                                      <p:cBhvr>
                                        <p:cTn id="239" dur="1" fill="hold">
                                          <p:stCondLst>
                                            <p:cond delay="0"/>
                                          </p:stCondLst>
                                        </p:cTn>
                                        <p:tgtEl>
                                          <p:spTgt spid="5">
                                            <p:txEl>
                                              <p:pRg st="28" end="28"/>
                                            </p:txEl>
                                          </p:spTgt>
                                        </p:tgtEl>
                                        <p:attrNameLst>
                                          <p:attrName>style.visibility</p:attrName>
                                        </p:attrNameLst>
                                      </p:cBhvr>
                                      <p:to>
                                        <p:strVal val="visible"/>
                                      </p:to>
                                    </p:set>
                                    <p:animEffect transition="in" filter="blinds(horizontal)">
                                      <p:cBhvr>
                                        <p:cTn id="240" dur="500"/>
                                        <p:tgtEl>
                                          <p:spTgt spid="5">
                                            <p:txEl>
                                              <p:pRg st="28" end="28"/>
                                            </p:txEl>
                                          </p:spTgt>
                                        </p:tgtEl>
                                      </p:cBhvr>
                                    </p:animEffect>
                                  </p:childTnLst>
                                </p:cTn>
                              </p:par>
                              <p:par>
                                <p:cTn id="241" presetID="3" presetClass="entr" presetSubtype="10" fill="hold" nodeType="withEffect">
                                  <p:stCondLst>
                                    <p:cond delay="0"/>
                                  </p:stCondLst>
                                  <p:childTnLst>
                                    <p:set>
                                      <p:cBhvr>
                                        <p:cTn id="242" dur="1" fill="hold">
                                          <p:stCondLst>
                                            <p:cond delay="0"/>
                                          </p:stCondLst>
                                        </p:cTn>
                                        <p:tgtEl>
                                          <p:spTgt spid="5">
                                            <p:txEl>
                                              <p:pRg st="29" end="29"/>
                                            </p:txEl>
                                          </p:spTgt>
                                        </p:tgtEl>
                                        <p:attrNameLst>
                                          <p:attrName>style.visibility</p:attrName>
                                        </p:attrNameLst>
                                      </p:cBhvr>
                                      <p:to>
                                        <p:strVal val="visible"/>
                                      </p:to>
                                    </p:set>
                                    <p:animEffect transition="in" filter="blinds(horizontal)">
                                      <p:cBhvr>
                                        <p:cTn id="243" dur="500"/>
                                        <p:tgtEl>
                                          <p:spTgt spid="5">
                                            <p:txEl>
                                              <p:pRg st="29" end="29"/>
                                            </p:txEl>
                                          </p:spTgt>
                                        </p:tgtEl>
                                      </p:cBhvr>
                                    </p:animEffect>
                                  </p:childTnLst>
                                </p:cTn>
                              </p:par>
                              <p:par>
                                <p:cTn id="244" presetID="3" presetClass="entr" presetSubtype="10" fill="hold" nodeType="withEffect">
                                  <p:stCondLst>
                                    <p:cond delay="0"/>
                                  </p:stCondLst>
                                  <p:childTnLst>
                                    <p:set>
                                      <p:cBhvr>
                                        <p:cTn id="245" dur="1" fill="hold">
                                          <p:stCondLst>
                                            <p:cond delay="0"/>
                                          </p:stCondLst>
                                        </p:cTn>
                                        <p:tgtEl>
                                          <p:spTgt spid="5">
                                            <p:txEl>
                                              <p:pRg st="30" end="30"/>
                                            </p:txEl>
                                          </p:spTgt>
                                        </p:tgtEl>
                                        <p:attrNameLst>
                                          <p:attrName>style.visibility</p:attrName>
                                        </p:attrNameLst>
                                      </p:cBhvr>
                                      <p:to>
                                        <p:strVal val="visible"/>
                                      </p:to>
                                    </p:set>
                                    <p:animEffect transition="in" filter="blinds(horizontal)">
                                      <p:cBhvr>
                                        <p:cTn id="246" dur="500"/>
                                        <p:tgtEl>
                                          <p:spTgt spid="5">
                                            <p:txEl>
                                              <p:pRg st="30" end="30"/>
                                            </p:txEl>
                                          </p:spTgt>
                                        </p:tgtEl>
                                      </p:cBhvr>
                                    </p:animEffect>
                                  </p:childTnLst>
                                </p:cTn>
                              </p:par>
                              <p:par>
                                <p:cTn id="247" presetID="3" presetClass="entr" presetSubtype="10" fill="hold" nodeType="withEffect">
                                  <p:stCondLst>
                                    <p:cond delay="0"/>
                                  </p:stCondLst>
                                  <p:childTnLst>
                                    <p:set>
                                      <p:cBhvr>
                                        <p:cTn id="248" dur="1" fill="hold">
                                          <p:stCondLst>
                                            <p:cond delay="0"/>
                                          </p:stCondLst>
                                        </p:cTn>
                                        <p:tgtEl>
                                          <p:spTgt spid="5">
                                            <p:txEl>
                                              <p:pRg st="31" end="31"/>
                                            </p:txEl>
                                          </p:spTgt>
                                        </p:tgtEl>
                                        <p:attrNameLst>
                                          <p:attrName>style.visibility</p:attrName>
                                        </p:attrNameLst>
                                      </p:cBhvr>
                                      <p:to>
                                        <p:strVal val="visible"/>
                                      </p:to>
                                    </p:set>
                                    <p:animEffect transition="in" filter="blinds(horizontal)">
                                      <p:cBhvr>
                                        <p:cTn id="249" dur="500"/>
                                        <p:tgtEl>
                                          <p:spTgt spid="5">
                                            <p:txEl>
                                              <p:pRg st="31" end="31"/>
                                            </p:txEl>
                                          </p:spTgt>
                                        </p:tgtEl>
                                      </p:cBhvr>
                                    </p:animEffect>
                                  </p:childTnLst>
                                </p:cTn>
                              </p:par>
                              <p:par>
                                <p:cTn id="250" presetID="3" presetClass="entr" presetSubtype="10" fill="hold" nodeType="withEffect">
                                  <p:stCondLst>
                                    <p:cond delay="0"/>
                                  </p:stCondLst>
                                  <p:childTnLst>
                                    <p:set>
                                      <p:cBhvr>
                                        <p:cTn id="251" dur="1" fill="hold">
                                          <p:stCondLst>
                                            <p:cond delay="0"/>
                                          </p:stCondLst>
                                        </p:cTn>
                                        <p:tgtEl>
                                          <p:spTgt spid="5">
                                            <p:txEl>
                                              <p:pRg st="32" end="32"/>
                                            </p:txEl>
                                          </p:spTgt>
                                        </p:tgtEl>
                                        <p:attrNameLst>
                                          <p:attrName>style.visibility</p:attrName>
                                        </p:attrNameLst>
                                      </p:cBhvr>
                                      <p:to>
                                        <p:strVal val="visible"/>
                                      </p:to>
                                    </p:set>
                                    <p:animEffect transition="in" filter="blinds(horizontal)">
                                      <p:cBhvr>
                                        <p:cTn id="252" dur="500"/>
                                        <p:tgtEl>
                                          <p:spTgt spid="5">
                                            <p:txEl>
                                              <p:pRg st="32" end="32"/>
                                            </p:txEl>
                                          </p:spTgt>
                                        </p:tgtEl>
                                      </p:cBhvr>
                                    </p:animEffect>
                                  </p:childTnLst>
                                </p:cTn>
                              </p:par>
                              <p:par>
                                <p:cTn id="253" presetID="3" presetClass="entr" presetSubtype="10" fill="hold" nodeType="withEffect">
                                  <p:stCondLst>
                                    <p:cond delay="0"/>
                                  </p:stCondLst>
                                  <p:childTnLst>
                                    <p:set>
                                      <p:cBhvr>
                                        <p:cTn id="254" dur="1" fill="hold">
                                          <p:stCondLst>
                                            <p:cond delay="0"/>
                                          </p:stCondLst>
                                        </p:cTn>
                                        <p:tgtEl>
                                          <p:spTgt spid="5">
                                            <p:txEl>
                                              <p:pRg st="33" end="33"/>
                                            </p:txEl>
                                          </p:spTgt>
                                        </p:tgtEl>
                                        <p:attrNameLst>
                                          <p:attrName>style.visibility</p:attrName>
                                        </p:attrNameLst>
                                      </p:cBhvr>
                                      <p:to>
                                        <p:strVal val="visible"/>
                                      </p:to>
                                    </p:set>
                                    <p:animEffect transition="in" filter="blinds(horizontal)">
                                      <p:cBhvr>
                                        <p:cTn id="255" dur="500"/>
                                        <p:tgtEl>
                                          <p:spTgt spid="5">
                                            <p:txEl>
                                              <p:pRg st="33" end="33"/>
                                            </p:txEl>
                                          </p:spTgt>
                                        </p:tgtEl>
                                      </p:cBhvr>
                                    </p:animEffect>
                                  </p:childTnLst>
                                </p:cTn>
                              </p:par>
                              <p:par>
                                <p:cTn id="256" presetID="3" presetClass="entr" presetSubtype="10" fill="hold" nodeType="withEffect">
                                  <p:stCondLst>
                                    <p:cond delay="0"/>
                                  </p:stCondLst>
                                  <p:childTnLst>
                                    <p:set>
                                      <p:cBhvr>
                                        <p:cTn id="257" dur="1" fill="hold">
                                          <p:stCondLst>
                                            <p:cond delay="0"/>
                                          </p:stCondLst>
                                        </p:cTn>
                                        <p:tgtEl>
                                          <p:spTgt spid="5">
                                            <p:txEl>
                                              <p:pRg st="34" end="34"/>
                                            </p:txEl>
                                          </p:spTgt>
                                        </p:tgtEl>
                                        <p:attrNameLst>
                                          <p:attrName>style.visibility</p:attrName>
                                        </p:attrNameLst>
                                      </p:cBhvr>
                                      <p:to>
                                        <p:strVal val="visible"/>
                                      </p:to>
                                    </p:set>
                                    <p:animEffect transition="in" filter="blinds(horizontal)">
                                      <p:cBhvr>
                                        <p:cTn id="258" dur="500"/>
                                        <p:tgtEl>
                                          <p:spTgt spid="5">
                                            <p:txEl>
                                              <p:pRg st="34" end="3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&amp; CPQ</a:t>
            </a:r>
            <a:endParaRPr lang="en-US" dirty="0"/>
          </a:p>
        </p:txBody>
      </p:sp>
      <p:sp>
        <p:nvSpPr>
          <p:cNvPr id="5" name="Text Placeholder 4"/>
          <p:cNvSpPr>
            <a:spLocks noGrp="1"/>
          </p:cNvSpPr>
          <p:nvPr>
            <p:ph type="body" idx="1"/>
          </p:nvPr>
        </p:nvSpPr>
        <p:spPr/>
        <p:txBody>
          <a:bodyPr/>
          <a:lstStyle/>
          <a:p>
            <a:pPr algn="ctr"/>
            <a:r>
              <a:rPr lang="en-US" dirty="0" smtClean="0"/>
              <a:t>Objective</a:t>
            </a:r>
            <a:endParaRPr lang="en-US" dirty="0"/>
          </a:p>
        </p:txBody>
      </p:sp>
      <p:sp>
        <p:nvSpPr>
          <p:cNvPr id="3" name="Content Placeholder 2"/>
          <p:cNvSpPr>
            <a:spLocks noGrp="1"/>
          </p:cNvSpPr>
          <p:nvPr>
            <p:ph sz="half" idx="2"/>
          </p:nvPr>
        </p:nvSpPr>
        <p:spPr/>
        <p:txBody>
          <a:bodyPr>
            <a:normAutofit fontScale="92500"/>
          </a:bodyPr>
          <a:lstStyle/>
          <a:p>
            <a:pPr lvl="0"/>
            <a:r>
              <a:rPr lang="en-US" dirty="0" smtClean="0"/>
              <a:t>Provide teachers with fun activities to helps students generate ideas as they write.</a:t>
            </a:r>
          </a:p>
          <a:p>
            <a:pPr lvl="0"/>
            <a:r>
              <a:rPr lang="en-US" dirty="0" smtClean="0"/>
              <a:t>Provide various writing activities that can be used in an interactive notebook.</a:t>
            </a:r>
          </a:p>
          <a:p>
            <a:r>
              <a:rPr lang="en-US" dirty="0" smtClean="0"/>
              <a:t>Use various activities to promote effective structure in student writing.</a:t>
            </a:r>
            <a:endParaRPr lang="en-US" dirty="0"/>
          </a:p>
        </p:txBody>
      </p:sp>
      <p:sp>
        <p:nvSpPr>
          <p:cNvPr id="6" name="Text Placeholder 5"/>
          <p:cNvSpPr>
            <a:spLocks noGrp="1"/>
          </p:cNvSpPr>
          <p:nvPr>
            <p:ph type="body" sz="quarter" idx="3"/>
          </p:nvPr>
        </p:nvSpPr>
        <p:spPr/>
        <p:txBody>
          <a:bodyPr/>
          <a:lstStyle/>
          <a:p>
            <a:pPr algn="ctr"/>
            <a:r>
              <a:rPr lang="en-US" dirty="0" smtClean="0"/>
              <a:t>CPQ</a:t>
            </a:r>
            <a:endParaRPr lang="en-US" dirty="0"/>
          </a:p>
        </p:txBody>
      </p:sp>
      <p:sp>
        <p:nvSpPr>
          <p:cNvPr id="7" name="Content Placeholder 6"/>
          <p:cNvSpPr>
            <a:spLocks noGrp="1"/>
          </p:cNvSpPr>
          <p:nvPr>
            <p:ph sz="quarter" idx="4"/>
          </p:nvPr>
        </p:nvSpPr>
        <p:spPr/>
        <p:txBody>
          <a:bodyPr/>
          <a:lstStyle/>
          <a:p>
            <a:r>
              <a:rPr lang="en-US" dirty="0" smtClean="0"/>
              <a:t>How can these strategies help in writing powerful compositions? (Narrative &amp; Expository)</a:t>
            </a:r>
            <a:endParaRPr lang="en-US" dirty="0"/>
          </a:p>
        </p:txBody>
      </p:sp>
      <p:pic>
        <p:nvPicPr>
          <p:cNvPr id="8" name="Picture 7"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9" name="Picture 8"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Pick, List &amp; Choose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44806179"/>
              </p:ext>
            </p:extLst>
          </p:nvPr>
        </p:nvGraphicFramePr>
        <p:xfrm>
          <a:off x="304800" y="1752600"/>
          <a:ext cx="4191000" cy="2065866"/>
        </p:xfrm>
        <a:graphic>
          <a:graphicData uri="http://schemas.openxmlformats.org/drawingml/2006/table">
            <a:tbl>
              <a:tblPr firstRow="1" bandRow="1">
                <a:tableStyleId>{5C22544A-7EE6-4342-B048-85BDC9FD1C3A}</a:tableStyleId>
              </a:tblPr>
              <a:tblGrid>
                <a:gridCol w="2095500"/>
                <a:gridCol w="2095500"/>
              </a:tblGrid>
              <a:tr h="508000">
                <a:tc gridSpan="2">
                  <a:txBody>
                    <a:bodyPr/>
                    <a:lstStyle/>
                    <a:p>
                      <a:pPr algn="ctr"/>
                      <a:r>
                        <a:rPr lang="en-US" dirty="0" smtClean="0">
                          <a:solidFill>
                            <a:srgbClr val="00B050"/>
                          </a:solidFill>
                        </a:rPr>
                        <a:t>Expenses</a:t>
                      </a: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778933">
                <a:tc>
                  <a:txBody>
                    <a:bodyPr/>
                    <a:lstStyle/>
                    <a:p>
                      <a:pPr algn="ctr"/>
                      <a:r>
                        <a:rPr lang="en-US" dirty="0" smtClean="0">
                          <a:solidFill>
                            <a:schemeClr val="tx1"/>
                          </a:solidFill>
                        </a:rPr>
                        <a:t>Food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Toys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8933">
                <a:tc>
                  <a:txBody>
                    <a:bodyPr/>
                    <a:lstStyle/>
                    <a:p>
                      <a:pPr algn="ctr"/>
                      <a:r>
                        <a:rPr lang="en-US" dirty="0" smtClean="0">
                          <a:solidFill>
                            <a:schemeClr val="tx1"/>
                          </a:solidFill>
                        </a:rPr>
                        <a:t>Collar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Vet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10945694"/>
              </p:ext>
            </p:extLst>
          </p:nvPr>
        </p:nvGraphicFramePr>
        <p:xfrm>
          <a:off x="2743200" y="4343400"/>
          <a:ext cx="4191000" cy="2065866"/>
        </p:xfrm>
        <a:graphic>
          <a:graphicData uri="http://schemas.openxmlformats.org/drawingml/2006/table">
            <a:tbl>
              <a:tblPr firstRow="1" bandRow="1">
                <a:tableStyleId>{5C22544A-7EE6-4342-B048-85BDC9FD1C3A}</a:tableStyleId>
              </a:tblPr>
              <a:tblGrid>
                <a:gridCol w="2095500"/>
                <a:gridCol w="2095500"/>
              </a:tblGrid>
              <a:tr h="508000">
                <a:tc gridSpan="2">
                  <a:txBody>
                    <a:bodyPr/>
                    <a:lstStyle/>
                    <a:p>
                      <a:pPr algn="ctr"/>
                      <a:r>
                        <a:rPr lang="en-US" dirty="0" smtClean="0">
                          <a:solidFill>
                            <a:srgbClr val="7030A0"/>
                          </a:solidFill>
                        </a:rPr>
                        <a:t>Tricks</a:t>
                      </a:r>
                      <a:endParaRPr lang="en-US"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778933">
                <a:tc>
                  <a:txBody>
                    <a:bodyPr/>
                    <a:lstStyle/>
                    <a:p>
                      <a:pPr algn="ctr"/>
                      <a:r>
                        <a:rPr lang="en-US" dirty="0" smtClean="0">
                          <a:solidFill>
                            <a:schemeClr val="tx1"/>
                          </a:solidFill>
                        </a:rPr>
                        <a:t>Sit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Fetch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8933">
                <a:tc>
                  <a:txBody>
                    <a:bodyPr/>
                    <a:lstStyle/>
                    <a:p>
                      <a:pPr algn="ctr"/>
                      <a:r>
                        <a:rPr lang="en-US" dirty="0" smtClean="0">
                          <a:solidFill>
                            <a:schemeClr val="tx1"/>
                          </a:solidFill>
                        </a:rPr>
                        <a:t>Roll Over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Play Dead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87831349"/>
              </p:ext>
            </p:extLst>
          </p:nvPr>
        </p:nvGraphicFramePr>
        <p:xfrm>
          <a:off x="4724400" y="1752600"/>
          <a:ext cx="4191000" cy="2065866"/>
        </p:xfrm>
        <a:graphic>
          <a:graphicData uri="http://schemas.openxmlformats.org/drawingml/2006/table">
            <a:tbl>
              <a:tblPr firstRow="1" bandRow="1">
                <a:tableStyleId>{5C22544A-7EE6-4342-B048-85BDC9FD1C3A}</a:tableStyleId>
              </a:tblPr>
              <a:tblGrid>
                <a:gridCol w="2095500"/>
                <a:gridCol w="2095500"/>
              </a:tblGrid>
              <a:tr h="508000">
                <a:tc gridSpan="2">
                  <a:txBody>
                    <a:bodyPr/>
                    <a:lstStyle/>
                    <a:p>
                      <a:pPr algn="ctr"/>
                      <a:r>
                        <a:rPr lang="en-US" dirty="0" smtClean="0">
                          <a:solidFill>
                            <a:srgbClr val="0070C0"/>
                          </a:solidFill>
                        </a:rPr>
                        <a:t>Negatives</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778933">
                <a:tc>
                  <a:txBody>
                    <a:bodyPr/>
                    <a:lstStyle/>
                    <a:p>
                      <a:pPr algn="ctr"/>
                      <a:r>
                        <a:rPr lang="en-US" dirty="0" smtClean="0">
                          <a:solidFill>
                            <a:schemeClr val="tx1"/>
                          </a:solidFill>
                        </a:rPr>
                        <a:t>Shed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Accidents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8933">
                <a:tc>
                  <a:txBody>
                    <a:bodyPr/>
                    <a:lstStyle/>
                    <a:p>
                      <a:pPr algn="ctr"/>
                      <a:r>
                        <a:rPr lang="en-US" dirty="0" smtClean="0">
                          <a:solidFill>
                            <a:schemeClr val="tx1"/>
                          </a:solidFill>
                        </a:rPr>
                        <a:t>Chew</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Smell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8" name="Picture 7"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10" name="Picture 9"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7010400" y="6454345"/>
            <a:ext cx="2133600" cy="40365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Missing Main Idea</a:t>
            </a:r>
            <a:endParaRPr lang="en-US" dirty="0"/>
          </a:p>
        </p:txBody>
      </p:sp>
      <p:sp>
        <p:nvSpPr>
          <p:cNvPr id="6" name="Content Placeholder 5"/>
          <p:cNvSpPr>
            <a:spLocks noGrp="1"/>
          </p:cNvSpPr>
          <p:nvPr>
            <p:ph idx="1"/>
          </p:nvPr>
        </p:nvSpPr>
        <p:spPr/>
        <p:txBody>
          <a:bodyPr>
            <a:normAutofit fontScale="85000" lnSpcReduction="10000"/>
          </a:bodyPr>
          <a:lstStyle/>
          <a:p>
            <a:pPr marL="514350" indent="-514350">
              <a:buNone/>
            </a:pPr>
            <a:r>
              <a:rPr lang="en-US" dirty="0" smtClean="0"/>
              <a:t>How do we create broad, yet distinct, main ideas?</a:t>
            </a:r>
          </a:p>
          <a:p>
            <a:pPr marL="514350" indent="-514350">
              <a:buNone/>
            </a:pPr>
            <a:endParaRPr lang="en-US" dirty="0" smtClean="0"/>
          </a:p>
          <a:p>
            <a:pPr marL="514350" indent="-514350">
              <a:buFont typeface="+mj-lt"/>
              <a:buAutoNum type="arabicPeriod"/>
            </a:pPr>
            <a:r>
              <a:rPr lang="en-US" dirty="0" smtClean="0"/>
              <a:t>Read the paragraphs in your handout.  You will notice there are details, but each paragraph is missing a main idea.</a:t>
            </a:r>
          </a:p>
          <a:p>
            <a:pPr marL="514350" indent="-514350">
              <a:buFont typeface="+mj-lt"/>
              <a:buAutoNum type="arabicPeriod"/>
            </a:pPr>
            <a:r>
              <a:rPr lang="en-US" dirty="0" smtClean="0"/>
              <a:t>Generate a main idea sentence for each incomplete paragraph  </a:t>
            </a:r>
          </a:p>
          <a:p>
            <a:pPr marL="514350" indent="-514350">
              <a:buFont typeface="+mj-lt"/>
              <a:buAutoNum type="arabicPeriod"/>
            </a:pPr>
            <a:endParaRPr lang="en-US" dirty="0" smtClean="0"/>
          </a:p>
          <a:p>
            <a:pPr marL="514350" indent="-514350" algn="ctr">
              <a:buNone/>
            </a:pPr>
            <a:r>
              <a:rPr lang="en-US" sz="2400" b="1" dirty="0" smtClean="0"/>
              <a:t>This requires you to use inductive reasoning: in this </a:t>
            </a:r>
          </a:p>
          <a:p>
            <a:pPr marL="514350" indent="-514350" algn="ctr">
              <a:buNone/>
            </a:pPr>
            <a:r>
              <a:rPr lang="en-US" sz="2400" b="1" dirty="0" smtClean="0"/>
              <a:t>case, going from particular to general, or related specific details to a broad main idea. </a:t>
            </a:r>
          </a:p>
          <a:p>
            <a:pPr marL="514350" indent="-514350">
              <a:buNone/>
            </a:pPr>
            <a:endParaRPr lang="en-US" sz="2400" b="1" dirty="0" smtClean="0"/>
          </a:p>
          <a:p>
            <a:pPr marL="514350" indent="-514350">
              <a:buNone/>
            </a:pPr>
            <a:endParaRPr lang="en-US" sz="2400" b="1"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7" name="Picture 6"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1000"/>
                                        <p:tgtEl>
                                          <p:spTgt spid="6">
                                            <p:txEl>
                                              <p:pRg st="5" end="5"/>
                                            </p:txEl>
                                          </p:spTgt>
                                        </p:tgtEl>
                                      </p:cBhvr>
                                    </p:animEffect>
                                    <p:anim calcmode="lin" valueType="num">
                                      <p:cBhvr>
                                        <p:cTn id="2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5" end="5"/>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1000"/>
                                        <p:tgtEl>
                                          <p:spTgt spid="6">
                                            <p:txEl>
                                              <p:pRg st="6" end="6"/>
                                            </p:txEl>
                                          </p:spTgt>
                                        </p:tgtEl>
                                      </p:cBhvr>
                                    </p:animEffect>
                                    <p:anim calcmode="lin" valueType="num">
                                      <p:cBhvr>
                                        <p:cTn id="34"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 Blurbs</a:t>
            </a:r>
            <a:endParaRPr lang="en-US" dirty="0"/>
          </a:p>
        </p:txBody>
      </p:sp>
      <p:sp>
        <p:nvSpPr>
          <p:cNvPr id="4" name="Content Placeholder 3"/>
          <p:cNvSpPr>
            <a:spLocks noGrp="1"/>
          </p:cNvSpPr>
          <p:nvPr>
            <p:ph sz="half" idx="1"/>
          </p:nvPr>
        </p:nvSpPr>
        <p:spPr/>
        <p:txBody>
          <a:bodyPr/>
          <a:lstStyle/>
          <a:p>
            <a:r>
              <a:rPr lang="en-US" dirty="0" smtClean="0"/>
              <a:t>Take you first main idea and turn it into a sentence.</a:t>
            </a:r>
          </a:p>
          <a:p>
            <a:pPr lvl="1"/>
            <a:r>
              <a:rPr lang="en-US" dirty="0" smtClean="0"/>
              <a:t>Example:  Food to pack-Packing the right picnic foods takes a lot of thought and planning</a:t>
            </a:r>
            <a:endParaRPr lang="en-US" dirty="0"/>
          </a:p>
        </p:txBody>
      </p:sp>
      <p:pic>
        <p:nvPicPr>
          <p:cNvPr id="8" name="Content Placeholder 7" descr="main idea blurb.JPG"/>
          <p:cNvPicPr>
            <a:picLocks noGrp="1" noChangeAspect="1"/>
          </p:cNvPicPr>
          <p:nvPr>
            <p:ph sz="half" idx="2"/>
          </p:nvPr>
        </p:nvPicPr>
        <p:blipFill>
          <a:blip r:embed="rId2" cstate="print"/>
          <a:srcRect l="5926" r="741" b="6667"/>
          <a:stretch>
            <a:fillRect/>
          </a:stretch>
        </p:blipFill>
        <p:spPr>
          <a:xfrm>
            <a:off x="4970264" y="1600200"/>
            <a:ext cx="3394472" cy="4525963"/>
          </a:xfrm>
          <a:prstGeom prst="rect">
            <a:avLst/>
          </a:prstGeom>
        </p:spPr>
      </p:pic>
      <p:pic>
        <p:nvPicPr>
          <p:cNvPr id="9" name="Picture 8"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10" name="Picture 9"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 Sentence Starters</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920916">
            <a:off x="779374" y="1640931"/>
            <a:ext cx="3178192" cy="4374688"/>
          </a:xfrm>
          <a:prstGeom prst="rect">
            <a:avLst/>
          </a:prstGeom>
        </p:spPr>
      </p:pic>
      <p:sp>
        <p:nvSpPr>
          <p:cNvPr id="5" name="TextBox 4"/>
          <p:cNvSpPr txBox="1"/>
          <p:nvPr/>
        </p:nvSpPr>
        <p:spPr>
          <a:xfrm>
            <a:off x="5410200" y="1600200"/>
            <a:ext cx="3505200" cy="1754326"/>
          </a:xfrm>
          <a:prstGeom prst="rect">
            <a:avLst/>
          </a:prstGeom>
          <a:noFill/>
        </p:spPr>
        <p:txBody>
          <a:bodyPr wrap="square" rtlCol="0">
            <a:spAutoFit/>
          </a:bodyPr>
          <a:lstStyle/>
          <a:p>
            <a:r>
              <a:rPr lang="en-US" dirty="0" smtClean="0"/>
              <a:t>“…provide some interesting ‘sentence starters’ to build sentence variety and encourage author’s voice in the writing!  Students need alternatives to what they’re comfortable with!”</a:t>
            </a:r>
            <a:endParaRPr lang="en-US" dirty="0"/>
          </a:p>
        </p:txBody>
      </p:sp>
      <p:pic>
        <p:nvPicPr>
          <p:cNvPr id="6" name="Picture 5"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8" name="Picture 7"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304162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 Generating Question Game</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Just the facts! </a:t>
            </a:r>
          </a:p>
          <a:p>
            <a:pPr marL="514350" indent="-514350">
              <a:buFont typeface="+mj-lt"/>
              <a:buAutoNum type="arabicPeriod"/>
            </a:pPr>
            <a:r>
              <a:rPr lang="en-US" dirty="0" smtClean="0"/>
              <a:t>What does it look like? </a:t>
            </a:r>
          </a:p>
          <a:p>
            <a:pPr marL="514350" indent="-514350">
              <a:buFont typeface="+mj-lt"/>
              <a:buAutoNum type="arabicPeriod"/>
            </a:pPr>
            <a:r>
              <a:rPr lang="en-US" dirty="0" smtClean="0"/>
              <a:t>Why is it important?</a:t>
            </a:r>
            <a:r>
              <a:rPr lang="en-US" dirty="0"/>
              <a:t> </a:t>
            </a:r>
            <a:r>
              <a:rPr lang="en-US" dirty="0" smtClean="0"/>
              <a:t> </a:t>
            </a:r>
          </a:p>
        </p:txBody>
      </p:sp>
      <p:pic>
        <p:nvPicPr>
          <p:cNvPr id="4" name="Picture 3"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81879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 Generating Question Game</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Just the facts!  </a:t>
            </a:r>
          </a:p>
          <a:p>
            <a:pPr lvl="1"/>
            <a:r>
              <a:rPr lang="en-US" dirty="0" smtClean="0"/>
              <a:t>Ex.  I have a wrench.</a:t>
            </a:r>
          </a:p>
          <a:p>
            <a:pPr marL="514350" indent="-514350">
              <a:buFont typeface="+mj-lt"/>
              <a:buAutoNum type="arabicPeriod"/>
            </a:pPr>
            <a:r>
              <a:rPr lang="en-US" dirty="0" smtClean="0"/>
              <a:t>What does it look like?  </a:t>
            </a:r>
          </a:p>
          <a:p>
            <a:pPr lvl="1"/>
            <a:r>
              <a:rPr lang="en-US" dirty="0" smtClean="0"/>
              <a:t>Ex.  I have an orange gray and green colored wrench with a made in China inscription on the side.</a:t>
            </a:r>
          </a:p>
          <a:p>
            <a:pPr marL="514350" indent="-514350">
              <a:buFont typeface="+mj-lt"/>
              <a:buAutoNum type="arabicPeriod"/>
            </a:pPr>
            <a:r>
              <a:rPr lang="en-US" dirty="0" smtClean="0"/>
              <a:t>Why is it important?</a:t>
            </a:r>
            <a:r>
              <a:rPr lang="en-US" dirty="0"/>
              <a:t> </a:t>
            </a:r>
            <a:r>
              <a:rPr lang="en-US" dirty="0" smtClean="0"/>
              <a:t> </a:t>
            </a:r>
          </a:p>
          <a:p>
            <a:pPr lvl="1"/>
            <a:r>
              <a:rPr lang="en-US" dirty="0" smtClean="0"/>
              <a:t>Ex.  I have a wrench.  I have an orange gray and green colored wrench with a made in China inscription on the side.  I have a wrench that tightens bolts and pipes.</a:t>
            </a:r>
          </a:p>
        </p:txBody>
      </p:sp>
      <p:pic>
        <p:nvPicPr>
          <p:cNvPr id="4" name="Picture 3"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 Generative Questions for Persuasive Writing</a:t>
            </a:r>
            <a:endParaRPr lang="en-US" dirty="0"/>
          </a:p>
        </p:txBody>
      </p:sp>
      <p:sp>
        <p:nvSpPr>
          <p:cNvPr id="3" name="Content Placeholder 2"/>
          <p:cNvSpPr>
            <a:spLocks noGrp="1"/>
          </p:cNvSpPr>
          <p:nvPr>
            <p:ph idx="1"/>
          </p:nvPr>
        </p:nvSpPr>
        <p:spPr/>
        <p:txBody>
          <a:bodyPr/>
          <a:lstStyle/>
          <a:p>
            <a:r>
              <a:rPr lang="en-US" dirty="0" smtClean="0"/>
              <a:t>What does that look like?</a:t>
            </a:r>
          </a:p>
          <a:p>
            <a:r>
              <a:rPr lang="en-US" dirty="0" smtClean="0"/>
              <a:t>Why is that important to your argument? (What does the reader have to gain by agreeing or lose by disagreeing?</a:t>
            </a:r>
          </a:p>
          <a:p>
            <a:r>
              <a:rPr lang="en-US" dirty="0" smtClean="0"/>
              <a:t>Can you give a specific example?</a:t>
            </a:r>
          </a:p>
          <a:p>
            <a:r>
              <a:rPr lang="en-US" dirty="0" smtClean="0"/>
              <a:t>Did you acknowledge the opposing view and counter it with a “yes…but” statement?</a:t>
            </a:r>
          </a:p>
          <a:p>
            <a:r>
              <a:rPr lang="en-US" dirty="0" smtClean="0"/>
              <a:t>Did you ask a rhetorical question?</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and Conclusions</a:t>
            </a:r>
            <a:endParaRPr lang="en-US" dirty="0"/>
          </a:p>
        </p:txBody>
      </p:sp>
      <p:pic>
        <p:nvPicPr>
          <p:cNvPr id="3074" name="Picture 2" descr="C:\Documents and Settings\jgalvan\Local Settings\Temporary Internet Files\Content.IE5\H45MDZ5D\MC900440379[1].png"/>
          <p:cNvPicPr>
            <a:picLocks noChangeAspect="1" noChangeArrowheads="1"/>
          </p:cNvPicPr>
          <p:nvPr/>
        </p:nvPicPr>
        <p:blipFill>
          <a:blip r:embed="rId2" cstate="print"/>
          <a:srcRect/>
          <a:stretch>
            <a:fillRect/>
          </a:stretch>
        </p:blipFill>
        <p:spPr bwMode="auto">
          <a:xfrm>
            <a:off x="2438400" y="1219200"/>
            <a:ext cx="4735513" cy="4735513"/>
          </a:xfrm>
          <a:prstGeom prst="rect">
            <a:avLst/>
          </a:prstGeom>
          <a:noFill/>
        </p:spPr>
      </p:pic>
      <p:pic>
        <p:nvPicPr>
          <p:cNvPr id="5" name="Picture 4"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Bricks</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smtClean="0"/>
              <a:t>More powerful ways of showing rather than telling!  Page 243</a:t>
            </a:r>
          </a:p>
          <a:p>
            <a:pPr lvl="1"/>
            <a:r>
              <a:rPr lang="en-US" dirty="0" smtClean="0"/>
              <a:t>Quote</a:t>
            </a:r>
          </a:p>
          <a:p>
            <a:pPr lvl="2"/>
            <a:r>
              <a:rPr lang="en-US" dirty="0" smtClean="0"/>
              <a:t>Words of an authority/expert on the topic</a:t>
            </a:r>
          </a:p>
          <a:p>
            <a:pPr lvl="1"/>
            <a:r>
              <a:rPr lang="en-US" dirty="0" smtClean="0"/>
              <a:t>Statistic</a:t>
            </a:r>
          </a:p>
          <a:p>
            <a:pPr lvl="2"/>
            <a:r>
              <a:rPr lang="en-US" dirty="0" smtClean="0"/>
              <a:t>Information presented as a number, ratio, or percentage</a:t>
            </a:r>
          </a:p>
          <a:p>
            <a:pPr lvl="1"/>
            <a:r>
              <a:rPr lang="en-US" dirty="0" smtClean="0"/>
              <a:t>Amazing fact</a:t>
            </a:r>
          </a:p>
          <a:p>
            <a:pPr lvl="2"/>
            <a:r>
              <a:rPr lang="en-US" dirty="0" smtClean="0"/>
              <a:t>Unusual, amazing, little-known fact that will surprise your reader</a:t>
            </a:r>
          </a:p>
          <a:p>
            <a:pPr lvl="1"/>
            <a:r>
              <a:rPr lang="en-US" dirty="0" smtClean="0"/>
              <a:t>Anecdote</a:t>
            </a:r>
          </a:p>
          <a:p>
            <a:pPr lvl="2"/>
            <a:r>
              <a:rPr lang="en-US" dirty="0" smtClean="0"/>
              <a:t>SHORT explicit story used to illustrate a main idea</a:t>
            </a:r>
          </a:p>
          <a:p>
            <a:pPr lvl="1"/>
            <a:r>
              <a:rPr lang="en-US" dirty="0" smtClean="0"/>
              <a:t>Descriptive Statement </a:t>
            </a:r>
          </a:p>
          <a:p>
            <a:pPr lvl="2"/>
            <a:r>
              <a:rPr lang="en-US" dirty="0" smtClean="0"/>
              <a:t>Vivid 2-3 sentence description using the 5 senses</a:t>
            </a:r>
          </a:p>
          <a:p>
            <a:pPr lvl="2"/>
            <a:endParaRPr lang="en-US" dirty="0" smtClean="0"/>
          </a:p>
          <a:p>
            <a:pPr lvl="2"/>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363887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Bricks - Examples</a:t>
            </a:r>
            <a:endParaRPr lang="en-US" dirty="0"/>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US" dirty="0" smtClean="0"/>
              <a:t>Historian Elizabeth Carrera says, “The golden age of exploration was dominated by the Portuguese and the Spaniards.”</a:t>
            </a:r>
          </a:p>
          <a:p>
            <a:r>
              <a:rPr lang="en-US" dirty="0" smtClean="0"/>
              <a:t>While at NASA, space exploration advocate and administrator Goldin increased productivity by 40%.</a:t>
            </a:r>
          </a:p>
          <a:p>
            <a:r>
              <a:rPr lang="en-US" dirty="0" smtClean="0"/>
              <a:t>Last summer my family was vacationing in Missouri where we visited the Lewis and Clark Boat House and Nature Center.  We sow realistic displays of the Missouri River habitat and dioramas that tell the story of the Lewis and Clark expedition and the Native American tribes they met.</a:t>
            </a:r>
          </a:p>
          <a:p>
            <a:r>
              <a:rPr lang="en-US" dirty="0" smtClean="0"/>
              <a:t>Look at the basic eight stud LEGO brick.  If you have six of these, you can combine them in 102,981,500 different ways.  In other words, LEGO collectors have millions of choices.</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25347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Writing Diamond</a:t>
            </a:r>
            <a:endParaRPr lang="en-US" dirty="0"/>
          </a:p>
        </p:txBody>
      </p:sp>
      <p:sp>
        <p:nvSpPr>
          <p:cNvPr id="7" name="Diamond 6"/>
          <p:cNvSpPr/>
          <p:nvPr/>
        </p:nvSpPr>
        <p:spPr>
          <a:xfrm>
            <a:off x="2209800" y="1524000"/>
            <a:ext cx="3810000" cy="4953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ENTERTAINING BEGINNING</a:t>
            </a:r>
          </a:p>
          <a:p>
            <a:pPr algn="ctr"/>
            <a:endParaRPr lang="en-US" sz="900" dirty="0" smtClean="0"/>
          </a:p>
          <a:p>
            <a:pPr algn="ctr"/>
            <a:r>
              <a:rPr lang="en-US" sz="900" dirty="0" smtClean="0"/>
              <a:t>ELABORATIVE DETAIL-Story Critical Character, Setting, Object</a:t>
            </a:r>
          </a:p>
          <a:p>
            <a:pPr algn="ctr"/>
            <a:endParaRPr lang="en-US" sz="900" dirty="0" smtClean="0"/>
          </a:p>
          <a:p>
            <a:pPr algn="ctr"/>
            <a:r>
              <a:rPr lang="en-US" sz="900" dirty="0" smtClean="0"/>
              <a:t>SUSPENSE-or anticipation leading to the main event</a:t>
            </a:r>
          </a:p>
          <a:p>
            <a:pPr algn="ctr"/>
            <a:endParaRPr lang="en-US" sz="900" dirty="0" smtClean="0"/>
          </a:p>
          <a:p>
            <a:pPr algn="ctr"/>
            <a:r>
              <a:rPr lang="en-US" sz="900" dirty="0" smtClean="0"/>
              <a:t>THE MAIN EVENT-Show action in slow motion, frame by frame, stretch it out!  Include description and main character’s thoughts and feelings?</a:t>
            </a:r>
          </a:p>
          <a:p>
            <a:pPr algn="ctr"/>
            <a:endParaRPr lang="en-US" sz="900" dirty="0" smtClean="0"/>
          </a:p>
          <a:p>
            <a:pPr algn="ctr"/>
            <a:r>
              <a:rPr lang="en-US" sz="900" dirty="0" smtClean="0"/>
              <a:t>Action leading to SOLUTION or problem or CONCLUSION</a:t>
            </a:r>
          </a:p>
          <a:p>
            <a:pPr algn="ctr"/>
            <a:endParaRPr lang="en-US" sz="900" dirty="0" smtClean="0"/>
          </a:p>
          <a:p>
            <a:pPr algn="ctr"/>
            <a:r>
              <a:rPr lang="en-US" sz="900" dirty="0" smtClean="0"/>
              <a:t>EXTENDED ENDING:  Memory, Decision, Feeling, Wish</a:t>
            </a:r>
            <a:endParaRPr lang="en-US" sz="900" dirty="0"/>
          </a:p>
        </p:txBody>
      </p:sp>
      <p:pic>
        <p:nvPicPr>
          <p:cNvPr id="10" name="Picture 9"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11" name="Picture 10"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pic>
        <p:nvPicPr>
          <p:cNvPr id="1026" name="Picture 2" descr="C:\Documents and Settings\jgalvan\Local Settings\Temporary Internet Files\Content.IE5\HIZVHV5U\MC900441702[1].png"/>
          <p:cNvPicPr>
            <a:picLocks noChangeAspect="1" noChangeArrowheads="1"/>
          </p:cNvPicPr>
          <p:nvPr/>
        </p:nvPicPr>
        <p:blipFill>
          <a:blip r:embed="rId4" cstate="print"/>
          <a:srcRect/>
          <a:stretch>
            <a:fillRect/>
          </a:stretch>
        </p:blipFill>
        <p:spPr bwMode="auto">
          <a:xfrm rot="17173557">
            <a:off x="6072174" y="3786174"/>
            <a:ext cx="2743200" cy="2743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Bricks - Posters</a:t>
            </a:r>
            <a:endParaRPr lang="en-US" dirty="0"/>
          </a:p>
        </p:txBody>
      </p:sp>
      <p:sp>
        <p:nvSpPr>
          <p:cNvPr id="3" name="Content Placeholder 2"/>
          <p:cNvSpPr>
            <a:spLocks noGrp="1"/>
          </p:cNvSpPr>
          <p:nvPr>
            <p:ph idx="1"/>
          </p:nvPr>
        </p:nvSpPr>
        <p:spPr/>
        <p:txBody>
          <a:bodyPr/>
          <a:lstStyle/>
          <a:p>
            <a:r>
              <a:rPr lang="en-US" dirty="0" smtClean="0"/>
              <a:t>Great Assignment!</a:t>
            </a:r>
          </a:p>
          <a:p>
            <a:r>
              <a:rPr lang="en-US" dirty="0" smtClean="0"/>
              <a:t>Find published examples of GOLDEN BRICKS and/or transitional phrases.</a:t>
            </a:r>
          </a:p>
          <a:p>
            <a:r>
              <a:rPr lang="en-US" dirty="0" smtClean="0"/>
              <a:t>Make Posters with examples that you cut out from magazines, newspapers, or other sources!</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273851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smtClean="0"/>
              <a:t>Golden Bricks - Posters</a:t>
            </a:r>
            <a:endParaRPr lang="en-US" dirty="0"/>
          </a:p>
        </p:txBody>
      </p:sp>
      <p:pic>
        <p:nvPicPr>
          <p:cNvPr id="5" name="Picture 4"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762000" y="990600"/>
            <a:ext cx="7565829" cy="5291932"/>
          </a:xfrm>
        </p:spPr>
      </p:pic>
    </p:spTree>
    <p:extLst>
      <p:ext uri="{BB962C8B-B14F-4D97-AF65-F5344CB8AC3E}">
        <p14:creationId xmlns:p14="http://schemas.microsoft.com/office/powerpoint/2010/main" val="402624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your expository introduction paragraph needs:</a:t>
            </a:r>
            <a:endParaRPr lang="en-US" dirty="0"/>
          </a:p>
        </p:txBody>
      </p:sp>
      <p:sp>
        <p:nvSpPr>
          <p:cNvPr id="3" name="Content Placeholder 2"/>
          <p:cNvSpPr>
            <a:spLocks noGrp="1"/>
          </p:cNvSpPr>
          <p:nvPr>
            <p:ph idx="1"/>
          </p:nvPr>
        </p:nvSpPr>
        <p:spPr/>
        <p:txBody>
          <a:bodyPr/>
          <a:lstStyle/>
          <a:p>
            <a:r>
              <a:rPr lang="en-US" dirty="0" smtClean="0"/>
              <a:t>A Lead</a:t>
            </a:r>
          </a:p>
          <a:p>
            <a:pPr lvl="1"/>
            <a:r>
              <a:rPr lang="en-US" dirty="0" smtClean="0"/>
              <a:t>Catch the reader’s attention!</a:t>
            </a:r>
          </a:p>
          <a:p>
            <a:r>
              <a:rPr lang="en-US" dirty="0" smtClean="0"/>
              <a:t>A Topic Sentence</a:t>
            </a:r>
          </a:p>
          <a:p>
            <a:pPr lvl="1"/>
            <a:r>
              <a:rPr lang="en-US" dirty="0" smtClean="0"/>
              <a:t>Briefly, clearly tell the reader what the piece will be about!</a:t>
            </a:r>
          </a:p>
          <a:p>
            <a:pPr lvl="1"/>
            <a:r>
              <a:rPr lang="en-US" dirty="0" smtClean="0"/>
              <a:t>(Sometimes known as “thesis statement”)</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247369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Leads</a:t>
            </a:r>
            <a:endParaRPr lang="en-US" dirty="0"/>
          </a:p>
        </p:txBody>
      </p:sp>
      <p:sp>
        <p:nvSpPr>
          <p:cNvPr id="3" name="Content Placeholder 2"/>
          <p:cNvSpPr>
            <a:spLocks noGrp="1"/>
          </p:cNvSpPr>
          <p:nvPr>
            <p:ph idx="1"/>
          </p:nvPr>
        </p:nvSpPr>
        <p:spPr/>
        <p:txBody>
          <a:bodyPr/>
          <a:lstStyle/>
          <a:p>
            <a:r>
              <a:rPr lang="en-US" dirty="0" smtClean="0"/>
              <a:t>Amazing or unusual fact</a:t>
            </a:r>
          </a:p>
          <a:p>
            <a:r>
              <a:rPr lang="en-US" dirty="0" smtClean="0"/>
              <a:t>Descriptive segment</a:t>
            </a:r>
          </a:p>
          <a:p>
            <a:r>
              <a:rPr lang="en-US" dirty="0" smtClean="0"/>
              <a:t>Quote</a:t>
            </a:r>
          </a:p>
          <a:p>
            <a:r>
              <a:rPr lang="en-US" dirty="0" smtClean="0"/>
              <a:t>Question (kids gravitate to this one!)</a:t>
            </a:r>
          </a:p>
          <a:p>
            <a:r>
              <a:rPr lang="en-US" dirty="0" smtClean="0"/>
              <a:t>Statistic</a:t>
            </a:r>
          </a:p>
          <a:p>
            <a:r>
              <a:rPr lang="en-US" dirty="0" smtClean="0"/>
              <a:t>Anecdote</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201388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Persuasive Leads</a:t>
            </a:r>
            <a:endParaRPr lang="en-US" dirty="0"/>
          </a:p>
        </p:txBody>
      </p:sp>
      <p:sp>
        <p:nvSpPr>
          <p:cNvPr id="3" name="Content Placeholder 2"/>
          <p:cNvSpPr>
            <a:spLocks noGrp="1"/>
          </p:cNvSpPr>
          <p:nvPr>
            <p:ph idx="1"/>
          </p:nvPr>
        </p:nvSpPr>
        <p:spPr/>
        <p:txBody>
          <a:bodyPr/>
          <a:lstStyle/>
          <a:p>
            <a:r>
              <a:rPr lang="en-US" dirty="0" smtClean="0"/>
              <a:t>Descriptive segment</a:t>
            </a:r>
          </a:p>
          <a:p>
            <a:r>
              <a:rPr lang="en-US" dirty="0" smtClean="0"/>
              <a:t>Quote or Testimonial</a:t>
            </a:r>
          </a:p>
          <a:p>
            <a:r>
              <a:rPr lang="en-US" dirty="0" smtClean="0"/>
              <a:t>Statistic</a:t>
            </a:r>
          </a:p>
          <a:p>
            <a:r>
              <a:rPr lang="en-US" dirty="0" smtClean="0"/>
              <a:t>Anecdote</a:t>
            </a:r>
          </a:p>
          <a:p>
            <a:r>
              <a:rPr lang="en-US" dirty="0" smtClean="0"/>
              <a:t>Rhetorical Question</a:t>
            </a:r>
          </a:p>
          <a:p>
            <a:r>
              <a:rPr lang="en-US" dirty="0" smtClean="0"/>
              <a:t>Bandwagon Statement</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24012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an Introduction</a:t>
            </a:r>
            <a:endParaRPr lang="en-US" dirty="0"/>
          </a:p>
        </p:txBody>
      </p:sp>
      <p:sp>
        <p:nvSpPr>
          <p:cNvPr id="3" name="Content Placeholder 2"/>
          <p:cNvSpPr>
            <a:spLocks noGrp="1"/>
          </p:cNvSpPr>
          <p:nvPr>
            <p:ph idx="1"/>
          </p:nvPr>
        </p:nvSpPr>
        <p:spPr/>
        <p:txBody>
          <a:bodyPr/>
          <a:lstStyle/>
          <a:p>
            <a:r>
              <a:rPr lang="en-US" dirty="0" smtClean="0"/>
              <a:t>(Easy to teach once they’ve learned the Golden Bricks)</a:t>
            </a:r>
          </a:p>
          <a:p>
            <a:r>
              <a:rPr lang="en-US" dirty="0" smtClean="0"/>
              <a:t>Leads and topic sentences</a:t>
            </a:r>
          </a:p>
          <a:p>
            <a:r>
              <a:rPr lang="en-US" dirty="0" smtClean="0"/>
              <a:t>Write an attention grabbing lead</a:t>
            </a:r>
          </a:p>
          <a:p>
            <a:r>
              <a:rPr lang="en-US" dirty="0" smtClean="0"/>
              <a:t>Effective topic sentences</a:t>
            </a:r>
          </a:p>
          <a:p>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90101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Conclusion Paragraph</a:t>
            </a:r>
            <a:endParaRPr lang="en-US" dirty="0"/>
          </a:p>
        </p:txBody>
      </p:sp>
      <p:sp>
        <p:nvSpPr>
          <p:cNvPr id="3" name="Content Placeholder 2"/>
          <p:cNvSpPr>
            <a:spLocks noGrp="1"/>
          </p:cNvSpPr>
          <p:nvPr>
            <p:ph idx="1"/>
          </p:nvPr>
        </p:nvSpPr>
        <p:spPr/>
        <p:txBody>
          <a:bodyPr>
            <a:normAutofit lnSpcReduction="10000"/>
          </a:bodyPr>
          <a:lstStyle/>
          <a:p>
            <a:r>
              <a:rPr lang="en-US" dirty="0" smtClean="0"/>
              <a:t>“Sums Up” the Main Idea</a:t>
            </a:r>
          </a:p>
          <a:p>
            <a:r>
              <a:rPr lang="en-US" dirty="0" smtClean="0"/>
              <a:t>Should NOT be totally redundant, restating the main idea.</a:t>
            </a:r>
          </a:p>
          <a:p>
            <a:r>
              <a:rPr lang="en-US" dirty="0" smtClean="0"/>
              <a:t>Example:</a:t>
            </a:r>
          </a:p>
          <a:p>
            <a:pPr lvl="1"/>
            <a:r>
              <a:rPr lang="en-US" dirty="0" smtClean="0"/>
              <a:t>So now you know what frogs look like, where they live and how they grow and change.  THE END.</a:t>
            </a:r>
          </a:p>
          <a:p>
            <a:r>
              <a:rPr lang="en-US" dirty="0" smtClean="0"/>
              <a:t>Let’s look at: (specific alternatives to “I hope you enjoyed reading my report”)</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58955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Conclusion Paragraph</a:t>
            </a:r>
            <a:endParaRPr lang="en-US" dirty="0"/>
          </a:p>
        </p:txBody>
      </p:sp>
      <p:sp>
        <p:nvSpPr>
          <p:cNvPr id="3" name="Content Placeholder 2"/>
          <p:cNvSpPr>
            <a:spLocks noGrp="1"/>
          </p:cNvSpPr>
          <p:nvPr>
            <p:ph idx="1"/>
          </p:nvPr>
        </p:nvSpPr>
        <p:spPr/>
        <p:txBody>
          <a:bodyPr/>
          <a:lstStyle/>
          <a:p>
            <a:r>
              <a:rPr lang="en-US" dirty="0" smtClean="0"/>
              <a:t>Restate each main idea as a question</a:t>
            </a:r>
          </a:p>
          <a:p>
            <a:pPr lvl="1"/>
            <a:r>
              <a:rPr lang="en-US" u="sng" dirty="0" smtClean="0"/>
              <a:t>Would you enjoy a nature walk by the marsh or pond?  Are you entertained by the flopping about of tadpoles and the leaping of long-legged green frogs?</a:t>
            </a:r>
            <a:r>
              <a:rPr lang="en-US" dirty="0" smtClean="0"/>
              <a:t>  If so, you should get to know the common, yet fascinating frog!</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Conclusion Paragraph</a:t>
            </a:r>
            <a:endParaRPr lang="en-US" dirty="0"/>
          </a:p>
        </p:txBody>
      </p:sp>
      <p:sp>
        <p:nvSpPr>
          <p:cNvPr id="3" name="Content Placeholder 2"/>
          <p:cNvSpPr>
            <a:spLocks noGrp="1"/>
          </p:cNvSpPr>
          <p:nvPr>
            <p:ph idx="1"/>
          </p:nvPr>
        </p:nvSpPr>
        <p:spPr/>
        <p:txBody>
          <a:bodyPr/>
          <a:lstStyle/>
          <a:p>
            <a:r>
              <a:rPr lang="en-US" dirty="0" smtClean="0"/>
              <a:t>Hypothetical Anecdote</a:t>
            </a:r>
          </a:p>
          <a:p>
            <a:pPr lvl="1"/>
            <a:r>
              <a:rPr lang="en-US" u="sng" dirty="0" smtClean="0"/>
              <a:t>If you ever stroll along the banks of a pond, or take a kayak or canoe out on a small lake</a:t>
            </a:r>
            <a:r>
              <a:rPr lang="en-US" dirty="0" smtClean="0"/>
              <a:t>, be on the lookout for these interesting creatures.  From egg to tadpole, from tadpole to frog, these long-legged, green hopping amphibians will definitely catch your eye.  Without a doubt, these comical croakers are fascinating!</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Expository Conclusion Paragraph	</a:t>
            </a:r>
            <a:endParaRPr lang="en-US" dirty="0"/>
          </a:p>
        </p:txBody>
      </p:sp>
      <p:sp>
        <p:nvSpPr>
          <p:cNvPr id="3" name="Content Placeholder 2"/>
          <p:cNvSpPr>
            <a:spLocks noGrp="1"/>
          </p:cNvSpPr>
          <p:nvPr>
            <p:ph idx="1"/>
          </p:nvPr>
        </p:nvSpPr>
        <p:spPr/>
        <p:txBody>
          <a:bodyPr/>
          <a:lstStyle/>
          <a:p>
            <a:r>
              <a:rPr lang="en-US" dirty="0" smtClean="0"/>
              <a:t>Word Referent</a:t>
            </a:r>
          </a:p>
          <a:p>
            <a:pPr lvl="1"/>
            <a:r>
              <a:rPr lang="en-US" dirty="0" smtClean="0"/>
              <a:t>Would you enjoy a nature walk by the </a:t>
            </a:r>
            <a:r>
              <a:rPr lang="en-US" u="sng" dirty="0" smtClean="0"/>
              <a:t>marsh or pond</a:t>
            </a:r>
            <a:r>
              <a:rPr lang="en-US" dirty="0" smtClean="0"/>
              <a:t>?  Are you entertained by the flopping about of </a:t>
            </a:r>
            <a:r>
              <a:rPr lang="en-US" u="sng" dirty="0" smtClean="0"/>
              <a:t>tadpoles</a:t>
            </a:r>
            <a:r>
              <a:rPr lang="en-US" dirty="0" smtClean="0"/>
              <a:t> and the leaping of long-legged green </a:t>
            </a:r>
            <a:r>
              <a:rPr lang="en-US" u="sng" dirty="0" smtClean="0"/>
              <a:t>amphibians</a:t>
            </a:r>
            <a:r>
              <a:rPr lang="en-US" dirty="0" smtClean="0"/>
              <a:t>?  If so, you should get to know the common, yet fascinating frog!</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Entertaining Beginning-Character, Setting &amp; Theme</a:t>
            </a:r>
            <a:endParaRPr lang="en-US" dirty="0"/>
          </a:p>
        </p:txBody>
      </p:sp>
      <p:sp>
        <p:nvSpPr>
          <p:cNvPr id="3" name="Text Placeholder 2"/>
          <p:cNvSpPr>
            <a:spLocks noGrp="1"/>
          </p:cNvSpPr>
          <p:nvPr>
            <p:ph type="body" idx="1"/>
          </p:nvPr>
        </p:nvSpPr>
        <p:spPr/>
        <p:txBody>
          <a:bodyPr/>
          <a:lstStyle/>
          <a:p>
            <a:r>
              <a:rPr lang="en-US" dirty="0" smtClean="0"/>
              <a:t>Types of beginnings…</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AN ACTION:  Put your main character in your setting doing something interesting and relevant to the story.</a:t>
            </a:r>
          </a:p>
          <a:p>
            <a:r>
              <a:rPr lang="en-US" dirty="0" smtClean="0"/>
              <a:t>DIALOGUE:  Have your main character say something.</a:t>
            </a:r>
          </a:p>
          <a:p>
            <a:r>
              <a:rPr lang="en-US" dirty="0" smtClean="0"/>
              <a:t>A THOUGHT OR QUESTION:  Show the main character’s thoughts, or raise a story question.</a:t>
            </a:r>
          </a:p>
          <a:p>
            <a:r>
              <a:rPr lang="en-US" dirty="0" smtClean="0"/>
              <a:t>A SOUND:  Grab the reader’s attention through the use of a sound.</a:t>
            </a:r>
            <a:endParaRPr lang="en-US" dirty="0"/>
          </a:p>
        </p:txBody>
      </p:sp>
      <p:sp>
        <p:nvSpPr>
          <p:cNvPr id="5" name="Text Placeholder 4"/>
          <p:cNvSpPr>
            <a:spLocks noGrp="1"/>
          </p:cNvSpPr>
          <p:nvPr>
            <p:ph type="body" sz="quarter" idx="3"/>
          </p:nvPr>
        </p:nvSpPr>
        <p:spPr/>
        <p:txBody>
          <a:bodyPr/>
          <a:lstStyle/>
          <a:p>
            <a:r>
              <a:rPr lang="en-US" dirty="0" smtClean="0"/>
              <a:t>Ask yourself…</a:t>
            </a:r>
            <a:endParaRPr lang="en-US" dirty="0"/>
          </a:p>
        </p:txBody>
      </p:sp>
      <p:sp>
        <p:nvSpPr>
          <p:cNvPr id="6" name="Content Placeholder 5"/>
          <p:cNvSpPr>
            <a:spLocks noGrp="1"/>
          </p:cNvSpPr>
          <p:nvPr>
            <p:ph sz="quarter" idx="4"/>
          </p:nvPr>
        </p:nvSpPr>
        <p:spPr/>
        <p:txBody>
          <a:bodyPr/>
          <a:lstStyle/>
          <a:p>
            <a:r>
              <a:rPr lang="en-US" dirty="0" smtClean="0"/>
              <a:t>What would you do?</a:t>
            </a:r>
          </a:p>
          <a:p>
            <a:r>
              <a:rPr lang="en-US" dirty="0" smtClean="0"/>
              <a:t>What might you say or exclaim?</a:t>
            </a:r>
          </a:p>
          <a:p>
            <a:r>
              <a:rPr lang="en-US" dirty="0" smtClean="0"/>
              <a:t>What would you wonder or worry?</a:t>
            </a:r>
          </a:p>
          <a:p>
            <a:r>
              <a:rPr lang="en-US" dirty="0" smtClean="0"/>
              <a:t>What might you hear?</a:t>
            </a:r>
          </a:p>
        </p:txBody>
      </p:sp>
      <p:pic>
        <p:nvPicPr>
          <p:cNvPr id="7" name="Picture 6"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8" name="Picture 7"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Conclusion Paragraph</a:t>
            </a:r>
            <a:endParaRPr lang="en-US" dirty="0"/>
          </a:p>
        </p:txBody>
      </p:sp>
      <p:sp>
        <p:nvSpPr>
          <p:cNvPr id="3" name="Content Placeholder 2"/>
          <p:cNvSpPr>
            <a:spLocks noGrp="1"/>
          </p:cNvSpPr>
          <p:nvPr>
            <p:ph idx="1"/>
          </p:nvPr>
        </p:nvSpPr>
        <p:spPr/>
        <p:txBody>
          <a:bodyPr/>
          <a:lstStyle/>
          <a:p>
            <a:r>
              <a:rPr lang="en-US" dirty="0" smtClean="0"/>
              <a:t>Use a definitive word or phrase</a:t>
            </a:r>
          </a:p>
          <a:p>
            <a:pPr lvl="1"/>
            <a:r>
              <a:rPr lang="en-US" dirty="0" smtClean="0"/>
              <a:t>Would you enjoy a nature walk by the marsh or pond?  Are you entertained by the flopping about of tadpoles and the leaping of long-legged green frogs?  If so, you should </a:t>
            </a:r>
            <a:r>
              <a:rPr lang="en-US" u="sng" dirty="0" smtClean="0"/>
              <a:t>certainly</a:t>
            </a:r>
            <a:r>
              <a:rPr lang="en-US" dirty="0" smtClean="0"/>
              <a:t> get to know the common, yet fascinating frog!</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Conclusion Paragraph</a:t>
            </a:r>
            <a:endParaRPr lang="en-US" dirty="0"/>
          </a:p>
        </p:txBody>
      </p:sp>
      <p:sp>
        <p:nvSpPr>
          <p:cNvPr id="3" name="Content Placeholder 2"/>
          <p:cNvSpPr>
            <a:spLocks noGrp="1"/>
          </p:cNvSpPr>
          <p:nvPr>
            <p:ph idx="1"/>
          </p:nvPr>
        </p:nvSpPr>
        <p:spPr/>
        <p:txBody>
          <a:bodyPr/>
          <a:lstStyle/>
          <a:p>
            <a:r>
              <a:rPr lang="en-US" dirty="0" smtClean="0"/>
              <a:t>Informative verbs</a:t>
            </a:r>
          </a:p>
          <a:p>
            <a:pPr lvl="1"/>
            <a:r>
              <a:rPr lang="en-US" dirty="0" smtClean="0"/>
              <a:t>If you ever stroll along the banks of a pond, or take a kayak or canoe out on a small lake, </a:t>
            </a:r>
            <a:r>
              <a:rPr lang="en-US" u="sng" dirty="0" smtClean="0"/>
              <a:t>be on the lookout</a:t>
            </a:r>
            <a:r>
              <a:rPr lang="en-US" dirty="0" smtClean="0"/>
              <a:t> for these interesting creatures.  You can </a:t>
            </a:r>
            <a:r>
              <a:rPr lang="en-US" u="sng" dirty="0" smtClean="0"/>
              <a:t>explore</a:t>
            </a:r>
            <a:r>
              <a:rPr lang="en-US" dirty="0" smtClean="0"/>
              <a:t> their habitat and </a:t>
            </a:r>
            <a:r>
              <a:rPr lang="en-US" u="sng" dirty="0" smtClean="0"/>
              <a:t>observe</a:t>
            </a:r>
            <a:r>
              <a:rPr lang="en-US" dirty="0" smtClean="0"/>
              <a:t> them from egg to tadpole, tadpole to frog.  These long-legged, green hopping amphibians will certainly catch your eye.  Without a doubt, these comical croakers are fascinating!</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Conclusion Paragraph</a:t>
            </a:r>
            <a:endParaRPr lang="en-US" dirty="0"/>
          </a:p>
        </p:txBody>
      </p:sp>
      <p:sp>
        <p:nvSpPr>
          <p:cNvPr id="3" name="Content Placeholder 2"/>
          <p:cNvSpPr>
            <a:spLocks noGrp="1"/>
          </p:cNvSpPr>
          <p:nvPr>
            <p:ph idx="1"/>
          </p:nvPr>
        </p:nvSpPr>
        <p:spPr/>
        <p:txBody>
          <a:bodyPr/>
          <a:lstStyle/>
          <a:p>
            <a:r>
              <a:rPr lang="en-US" dirty="0" smtClean="0"/>
              <a:t>Restate the general topic sentence</a:t>
            </a:r>
          </a:p>
          <a:p>
            <a:pPr lvl="1"/>
            <a:r>
              <a:rPr lang="en-US" dirty="0" smtClean="0"/>
              <a:t>Would you enjoy a nature walk by the marsh or pond?  Are you entertained by the flopping about of tadpoles and the leaping of long-legged green frogs?  If so, you should certainly get to know the </a:t>
            </a:r>
            <a:r>
              <a:rPr lang="en-US" u="sng" dirty="0" smtClean="0"/>
              <a:t>amazing, fascinating frog</a:t>
            </a:r>
            <a:r>
              <a:rPr lang="en-US" dirty="0" smtClean="0"/>
              <a:t>!</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Persuasive Conclusion Paragraphs</a:t>
            </a:r>
            <a:endParaRPr lang="en-US" dirty="0"/>
          </a:p>
        </p:txBody>
      </p:sp>
      <p:sp>
        <p:nvSpPr>
          <p:cNvPr id="3" name="Content Placeholder 2"/>
          <p:cNvSpPr>
            <a:spLocks noGrp="1"/>
          </p:cNvSpPr>
          <p:nvPr>
            <p:ph idx="1"/>
          </p:nvPr>
        </p:nvSpPr>
        <p:spPr/>
        <p:txBody>
          <a:bodyPr/>
          <a:lstStyle/>
          <a:p>
            <a:r>
              <a:rPr lang="en-US" dirty="0" smtClean="0"/>
              <a:t>Use vivid language</a:t>
            </a:r>
          </a:p>
          <a:p>
            <a:r>
              <a:rPr lang="en-US" dirty="0" smtClean="0"/>
              <a:t>“Now or Never” statement</a:t>
            </a:r>
          </a:p>
          <a:p>
            <a:r>
              <a:rPr lang="en-US" dirty="0" smtClean="0"/>
              <a:t>Highlight the most important argument</a:t>
            </a:r>
          </a:p>
          <a:p>
            <a:r>
              <a:rPr lang="en-US" dirty="0" smtClean="0"/>
              <a:t>Use a definitive word or phrase</a:t>
            </a:r>
          </a:p>
          <a:p>
            <a:r>
              <a:rPr lang="en-US" dirty="0" smtClean="0"/>
              <a:t>Call to action</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5" name="Picture 4"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 the Sentence</a:t>
            </a:r>
            <a:endParaRPr lang="en-US" dirty="0"/>
          </a:p>
        </p:txBody>
      </p:sp>
      <p:sp>
        <p:nvSpPr>
          <p:cNvPr id="3" name="Content Placeholder 2"/>
          <p:cNvSpPr>
            <a:spLocks noGrp="1"/>
          </p:cNvSpPr>
          <p:nvPr>
            <p:ph idx="1"/>
          </p:nvPr>
        </p:nvSpPr>
        <p:spPr/>
        <p:txBody>
          <a:bodyPr/>
          <a:lstStyle/>
          <a:p>
            <a:pPr marL="0" indent="0">
              <a:buNone/>
            </a:pPr>
            <a:r>
              <a:rPr lang="en-US" dirty="0" smtClean="0"/>
              <a:t>Students recognize redundant sentence variety (the “broken record”) and learn how to “flip the sentence subject.”</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 the Sentence</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She had long black curly hair.  </a:t>
            </a:r>
          </a:p>
          <a:p>
            <a:pPr lvl="1"/>
            <a:r>
              <a:rPr lang="en-US" i="1" dirty="0" smtClean="0"/>
              <a:t>Long black curly hair</a:t>
            </a:r>
            <a:r>
              <a:rPr lang="en-US" dirty="0" smtClean="0"/>
              <a:t> fell over her shoulders.</a:t>
            </a:r>
            <a:endParaRPr lang="en-US" i="1" dirty="0" smtClean="0"/>
          </a:p>
          <a:p>
            <a:pPr marL="514350" indent="-514350">
              <a:buFont typeface="+mj-lt"/>
              <a:buAutoNum type="arabicPeriod"/>
            </a:pPr>
            <a:r>
              <a:rPr lang="en-US" dirty="0" smtClean="0"/>
              <a:t>She had sparkling green eyes.</a:t>
            </a:r>
          </a:p>
          <a:p>
            <a:pPr lvl="1"/>
            <a:r>
              <a:rPr lang="en-US" i="1" dirty="0" smtClean="0"/>
              <a:t>Sparkling green eyes</a:t>
            </a:r>
            <a:r>
              <a:rPr lang="en-US" dirty="0" smtClean="0"/>
              <a:t> twinkled at me.</a:t>
            </a:r>
            <a:endParaRPr lang="en-US" i="1" dirty="0" smtClean="0"/>
          </a:p>
          <a:p>
            <a:pPr marL="514350" indent="-514350">
              <a:buFont typeface="+mj-lt"/>
              <a:buAutoNum type="arabicPeriod"/>
            </a:pPr>
            <a:r>
              <a:rPr lang="en-US" dirty="0" smtClean="0"/>
              <a:t>She had a white fur coat.</a:t>
            </a:r>
          </a:p>
          <a:p>
            <a:pPr lvl="1"/>
            <a:r>
              <a:rPr lang="en-US" i="1" dirty="0" smtClean="0"/>
              <a:t>A white fur coat</a:t>
            </a:r>
            <a:r>
              <a:rPr lang="en-US" dirty="0"/>
              <a:t> </a:t>
            </a:r>
            <a:r>
              <a:rPr lang="en-US" dirty="0" smtClean="0"/>
              <a:t>draped over her small frame.</a:t>
            </a:r>
            <a:endParaRPr lang="en-US" i="1" dirty="0" smtClean="0"/>
          </a:p>
          <a:p>
            <a:pPr marL="514350" indent="-514350">
              <a:buFont typeface="+mj-lt"/>
              <a:buAutoNum type="arabicPeriod"/>
            </a:pPr>
            <a:r>
              <a:rPr lang="en-US" dirty="0" smtClean="0"/>
              <a:t>She had black shiny boots.</a:t>
            </a:r>
          </a:p>
          <a:p>
            <a:pPr lvl="1"/>
            <a:r>
              <a:rPr lang="en-US" i="1" dirty="0" smtClean="0"/>
              <a:t>Black shiny boots</a:t>
            </a:r>
            <a:r>
              <a:rPr lang="en-US" dirty="0"/>
              <a:t> </a:t>
            </a:r>
            <a:r>
              <a:rPr lang="en-US" dirty="0" smtClean="0"/>
              <a:t>covered her feet.</a:t>
            </a:r>
            <a:endParaRPr lang="en-US" i="1" dirty="0" smtClean="0"/>
          </a:p>
          <a:p>
            <a:pPr marL="514350" indent="-514350">
              <a:buFont typeface="+mj-lt"/>
              <a:buAutoNum type="arabicPeriod"/>
            </a:pPr>
            <a:r>
              <a:rPr lang="en-US" dirty="0" smtClean="0"/>
              <a:t>She had a big black poodle on a leash.</a:t>
            </a:r>
          </a:p>
          <a:p>
            <a:pPr lvl="1"/>
            <a:r>
              <a:rPr lang="en-US" i="1" dirty="0" smtClean="0"/>
              <a:t>A big black poodle on a leash</a:t>
            </a:r>
            <a:r>
              <a:rPr lang="en-US" dirty="0"/>
              <a:t> </a:t>
            </a:r>
            <a:r>
              <a:rPr lang="en-US" dirty="0" smtClean="0"/>
              <a:t>led the way.</a:t>
            </a:r>
            <a:endParaRPr lang="en-US" i="1" dirty="0"/>
          </a:p>
        </p:txBody>
      </p:sp>
      <p:pic>
        <p:nvPicPr>
          <p:cNvPr id="4" name="Picture 3"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350931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Referent</a:t>
            </a:r>
            <a:endParaRPr lang="en-US" dirty="0"/>
          </a:p>
        </p:txBody>
      </p:sp>
      <p:sp>
        <p:nvSpPr>
          <p:cNvPr id="8" name="Content Placeholder 7"/>
          <p:cNvSpPr>
            <a:spLocks noGrp="1"/>
          </p:cNvSpPr>
          <p:nvPr>
            <p:ph idx="1"/>
          </p:nvPr>
        </p:nvSpPr>
        <p:spPr/>
        <p:txBody>
          <a:bodyPr>
            <a:normAutofit fontScale="85000" lnSpcReduction="10000"/>
          </a:bodyPr>
          <a:lstStyle/>
          <a:p>
            <a:pPr marL="514350" indent="-514350">
              <a:buFont typeface="+mj-lt"/>
              <a:buAutoNum type="arabicPeriod"/>
            </a:pPr>
            <a:r>
              <a:rPr lang="en-US" dirty="0" smtClean="0"/>
              <a:t>Read your topic card-person, place or thing</a:t>
            </a:r>
          </a:p>
          <a:p>
            <a:pPr marL="514350" indent="-514350">
              <a:buFont typeface="+mj-lt"/>
              <a:buAutoNum type="arabicPeriod"/>
            </a:pPr>
            <a:r>
              <a:rPr lang="en-US" dirty="0" smtClean="0"/>
              <a:t>Write a main idea sentence which includes your topic word.  (Please do not write on your card.)</a:t>
            </a:r>
          </a:p>
          <a:p>
            <a:pPr marL="514350" indent="-514350">
              <a:buFont typeface="+mj-lt"/>
              <a:buAutoNum type="arabicPeriod"/>
            </a:pPr>
            <a:r>
              <a:rPr lang="en-US" dirty="0" smtClean="0"/>
              <a:t>Generate a list of alternative nouns and adjectives to create synonymous words or phrases that can be used in place of your underlined word.  (be sure to try out your new word referents in place of your underlined topic word.)</a:t>
            </a:r>
          </a:p>
          <a:p>
            <a:pPr marL="514350" indent="-514350">
              <a:buFont typeface="+mj-lt"/>
              <a:buAutoNum type="arabicPeriod"/>
            </a:pPr>
            <a:r>
              <a:rPr lang="en-US" dirty="0" smtClean="0"/>
              <a:t>Number your word referents from the MOST GENERAL to the MOST SPECIFIC.</a:t>
            </a:r>
            <a:endParaRPr lang="en-US" dirty="0"/>
          </a:p>
        </p:txBody>
      </p:sp>
      <p:pic>
        <p:nvPicPr>
          <p:cNvPr id="4" name="Picture 3"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Referent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7646796"/>
              </p:ext>
            </p:extLst>
          </p:nvPr>
        </p:nvGraphicFramePr>
        <p:xfrm>
          <a:off x="1524000" y="1397000"/>
          <a:ext cx="6096000" cy="2966720"/>
        </p:xfrm>
        <a:graphic>
          <a:graphicData uri="http://schemas.openxmlformats.org/drawingml/2006/table">
            <a:tbl>
              <a:tblPr firstRow="1" bandRow="1">
                <a:tableStyleId>{F5AB1C69-6EDB-4FF4-983F-18BD219EF322}</a:tableStyleId>
              </a:tblPr>
              <a:tblGrid>
                <a:gridCol w="3048000"/>
                <a:gridCol w="3048000"/>
              </a:tblGrid>
              <a:tr h="370840">
                <a:tc gridSpan="2">
                  <a:txBody>
                    <a:bodyPr/>
                    <a:lstStyle/>
                    <a:p>
                      <a:pPr algn="ctr"/>
                      <a:r>
                        <a:rPr lang="en-US" dirty="0" smtClean="0"/>
                        <a:t>Tiger</a:t>
                      </a:r>
                      <a:endParaRPr lang="en-US" dirty="0"/>
                    </a:p>
                  </a:txBody>
                  <a:tcPr/>
                </a:tc>
                <a:tc hMerge="1">
                  <a:txBody>
                    <a:bodyPr/>
                    <a:lstStyle/>
                    <a:p>
                      <a:endParaRPr lang="en-US" dirty="0"/>
                    </a:p>
                  </a:txBody>
                  <a:tcPr/>
                </a:tc>
              </a:tr>
              <a:tr h="370840">
                <a:tc>
                  <a:txBody>
                    <a:bodyPr/>
                    <a:lstStyle/>
                    <a:p>
                      <a:pPr algn="ctr"/>
                      <a:r>
                        <a:rPr lang="en-US" u="sng" dirty="0" smtClean="0"/>
                        <a:t>Adjective</a:t>
                      </a:r>
                      <a:endParaRPr lang="en-US" u="sng" dirty="0"/>
                    </a:p>
                  </a:txBody>
                  <a:tcPr/>
                </a:tc>
                <a:tc>
                  <a:txBody>
                    <a:bodyPr/>
                    <a:lstStyle/>
                    <a:p>
                      <a:pPr algn="ctr"/>
                      <a:r>
                        <a:rPr lang="en-US" u="sng" dirty="0" smtClean="0"/>
                        <a:t>Nouns</a:t>
                      </a:r>
                      <a:endParaRPr lang="en-US" u="sng" dirty="0"/>
                    </a:p>
                  </a:txBody>
                  <a:tcPr/>
                </a:tc>
              </a:tr>
              <a:tr h="370840">
                <a:tc>
                  <a:txBody>
                    <a:bodyPr/>
                    <a:lstStyle/>
                    <a:p>
                      <a:pPr algn="ctr"/>
                      <a:r>
                        <a:rPr lang="en-US" dirty="0" smtClean="0"/>
                        <a:t>Big</a:t>
                      </a:r>
                      <a:endParaRPr lang="en-US" dirty="0"/>
                    </a:p>
                  </a:txBody>
                  <a:tcPr/>
                </a:tc>
                <a:tc>
                  <a:txBody>
                    <a:bodyPr/>
                    <a:lstStyle/>
                    <a:p>
                      <a:pPr algn="ctr"/>
                      <a:r>
                        <a:rPr lang="en-US" dirty="0" smtClean="0"/>
                        <a:t>Cat</a:t>
                      </a:r>
                      <a:endParaRPr lang="en-US" dirty="0"/>
                    </a:p>
                  </a:txBody>
                  <a:tcPr/>
                </a:tc>
              </a:tr>
              <a:tr h="370840">
                <a:tc>
                  <a:txBody>
                    <a:bodyPr/>
                    <a:lstStyle/>
                    <a:p>
                      <a:pPr algn="ctr"/>
                      <a:r>
                        <a:rPr lang="en-US" dirty="0" smtClean="0"/>
                        <a:t>Wild</a:t>
                      </a:r>
                      <a:endParaRPr lang="en-US" dirty="0"/>
                    </a:p>
                  </a:txBody>
                  <a:tcPr/>
                </a:tc>
                <a:tc>
                  <a:txBody>
                    <a:bodyPr/>
                    <a:lstStyle/>
                    <a:p>
                      <a:pPr algn="ctr"/>
                      <a:r>
                        <a:rPr lang="en-US" dirty="0" smtClean="0"/>
                        <a:t>Animal</a:t>
                      </a:r>
                      <a:endParaRPr lang="en-US" dirty="0"/>
                    </a:p>
                  </a:txBody>
                  <a:tcPr/>
                </a:tc>
              </a:tr>
              <a:tr h="370840">
                <a:tc>
                  <a:txBody>
                    <a:bodyPr/>
                    <a:lstStyle/>
                    <a:p>
                      <a:pPr algn="ctr"/>
                      <a:r>
                        <a:rPr lang="en-US" dirty="0" smtClean="0"/>
                        <a:t>Striped</a:t>
                      </a:r>
                      <a:endParaRPr lang="en-US" dirty="0"/>
                    </a:p>
                  </a:txBody>
                  <a:tcPr/>
                </a:tc>
                <a:tc>
                  <a:txBody>
                    <a:bodyPr/>
                    <a:lstStyle/>
                    <a:p>
                      <a:pPr algn="ctr"/>
                      <a:r>
                        <a:rPr lang="en-US" dirty="0" smtClean="0"/>
                        <a:t>Creature</a:t>
                      </a:r>
                      <a:endParaRPr lang="en-US" dirty="0"/>
                    </a:p>
                  </a:txBody>
                  <a:tcPr/>
                </a:tc>
              </a:tr>
              <a:tr h="370840">
                <a:tc>
                  <a:txBody>
                    <a:bodyPr/>
                    <a:lstStyle/>
                    <a:p>
                      <a:pPr algn="ctr"/>
                      <a:r>
                        <a:rPr lang="en-US" dirty="0" smtClean="0"/>
                        <a:t>Ferocious</a:t>
                      </a:r>
                      <a:endParaRPr lang="en-US" dirty="0"/>
                    </a:p>
                  </a:txBody>
                  <a:tcPr/>
                </a:tc>
                <a:tc>
                  <a:txBody>
                    <a:bodyPr/>
                    <a:lstStyle/>
                    <a:p>
                      <a:pPr algn="ctr"/>
                      <a:r>
                        <a:rPr lang="en-US" dirty="0" smtClean="0"/>
                        <a:t>Feline</a:t>
                      </a:r>
                      <a:endParaRPr lang="en-US" dirty="0"/>
                    </a:p>
                  </a:txBody>
                  <a:tcPr/>
                </a:tc>
              </a:tr>
              <a:tr h="370840">
                <a:tc>
                  <a:txBody>
                    <a:bodyPr/>
                    <a:lstStyle/>
                    <a:p>
                      <a:pPr algn="ctr"/>
                      <a:r>
                        <a:rPr lang="en-US" dirty="0" smtClean="0"/>
                        <a:t>Stealthy</a:t>
                      </a:r>
                      <a:endParaRPr lang="en-US" dirty="0"/>
                    </a:p>
                  </a:txBody>
                  <a:tcPr/>
                </a:tc>
                <a:tc>
                  <a:txBody>
                    <a:bodyPr/>
                    <a:lstStyle/>
                    <a:p>
                      <a:pPr algn="ctr"/>
                      <a:r>
                        <a:rPr lang="en-US" dirty="0" smtClean="0"/>
                        <a:t>Hunter</a:t>
                      </a:r>
                      <a:r>
                        <a:rPr lang="en-US" baseline="0" dirty="0" smtClean="0"/>
                        <a:t> (predator)</a:t>
                      </a:r>
                      <a:endParaRPr lang="en-US" dirty="0"/>
                    </a:p>
                  </a:txBody>
                  <a:tcPr/>
                </a:tc>
              </a:tr>
              <a:tr h="370840">
                <a:tc>
                  <a:txBody>
                    <a:bodyPr/>
                    <a:lstStyle/>
                    <a:p>
                      <a:pPr algn="ctr"/>
                      <a:r>
                        <a:rPr lang="en-US" dirty="0" smtClean="0"/>
                        <a:t>grassland</a:t>
                      </a:r>
                      <a:endParaRPr lang="en-US" dirty="0"/>
                    </a:p>
                  </a:txBody>
                  <a:tcPr/>
                </a:tc>
                <a:tc>
                  <a:txBody>
                    <a:bodyPr/>
                    <a:lstStyle/>
                    <a:p>
                      <a:pPr algn="ctr"/>
                      <a:r>
                        <a:rPr lang="en-US" dirty="0" smtClean="0"/>
                        <a:t>dweller</a:t>
                      </a:r>
                      <a:endParaRPr lang="en-US" dirty="0"/>
                    </a:p>
                  </a:txBody>
                  <a:tcPr/>
                </a:tc>
              </a:tr>
            </a:tbl>
          </a:graphicData>
        </a:graphic>
      </p:graphicFrame>
      <p:pic>
        <p:nvPicPr>
          <p:cNvPr id="5" name="Picture 4"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7" name="Picture 6"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3468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Referent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26285163"/>
              </p:ext>
            </p:extLst>
          </p:nvPr>
        </p:nvGraphicFramePr>
        <p:xfrm>
          <a:off x="1524000" y="1397000"/>
          <a:ext cx="6096000" cy="1854200"/>
        </p:xfrm>
        <a:graphic>
          <a:graphicData uri="http://schemas.openxmlformats.org/drawingml/2006/table">
            <a:tbl>
              <a:tblPr firstRow="1" bandRow="1">
                <a:tableStyleId>{F5AB1C69-6EDB-4FF4-983F-18BD219EF322}</a:tableStyleId>
              </a:tblPr>
              <a:tblGrid>
                <a:gridCol w="6096000"/>
              </a:tblGrid>
              <a:tr h="370840">
                <a:tc>
                  <a:txBody>
                    <a:bodyPr/>
                    <a:lstStyle/>
                    <a:p>
                      <a:pPr algn="ctr"/>
                      <a:r>
                        <a:rPr lang="en-US" dirty="0" smtClean="0"/>
                        <a:t>Tiger</a:t>
                      </a:r>
                      <a:endParaRPr lang="en-US" dirty="0"/>
                    </a:p>
                  </a:txBody>
                  <a:tcPr/>
                </a:tc>
              </a:tr>
              <a:tr h="370840">
                <a:tc>
                  <a:txBody>
                    <a:bodyPr/>
                    <a:lstStyle/>
                    <a:p>
                      <a:pPr marL="342900" indent="-342900" algn="l">
                        <a:buFont typeface="+mj-lt"/>
                        <a:buAutoNum type="arabicPeriod"/>
                      </a:pPr>
                      <a:r>
                        <a:rPr lang="en-US" dirty="0" smtClean="0"/>
                        <a:t>Wild animal</a:t>
                      </a:r>
                    </a:p>
                  </a:txBody>
                  <a:tcPr/>
                </a:tc>
              </a:tr>
              <a:tr h="370840">
                <a:tc>
                  <a:txBody>
                    <a:bodyPr/>
                    <a:lstStyle/>
                    <a:p>
                      <a:pPr marL="0" indent="0" algn="l">
                        <a:buFont typeface="+mj-lt"/>
                        <a:buNone/>
                      </a:pPr>
                      <a:r>
                        <a:rPr lang="en-US" dirty="0" smtClean="0"/>
                        <a:t>2.   Big creature</a:t>
                      </a:r>
                      <a:endParaRPr lang="en-US" dirty="0"/>
                    </a:p>
                  </a:txBody>
                  <a:tcPr/>
                </a:tc>
              </a:tr>
              <a:tr h="370840">
                <a:tc>
                  <a:txBody>
                    <a:bodyPr/>
                    <a:lstStyle/>
                    <a:p>
                      <a:pPr marL="342900" indent="-342900" algn="l">
                        <a:buFont typeface="+mj-lt"/>
                        <a:buAutoNum type="arabicPeriod" startAt="3"/>
                      </a:pPr>
                      <a:r>
                        <a:rPr lang="en-US" dirty="0" smtClean="0"/>
                        <a:t>Stealthy hunter</a:t>
                      </a:r>
                    </a:p>
                  </a:txBody>
                  <a:tcPr/>
                </a:tc>
              </a:tr>
              <a:tr h="370840">
                <a:tc>
                  <a:txBody>
                    <a:bodyPr/>
                    <a:lstStyle/>
                    <a:p>
                      <a:pPr marL="0" indent="0" algn="l">
                        <a:buFont typeface="+mj-lt"/>
                        <a:buNone/>
                      </a:pPr>
                      <a:r>
                        <a:rPr lang="en-US" dirty="0" smtClean="0"/>
                        <a:t>4.   Striped cat</a:t>
                      </a:r>
                    </a:p>
                  </a:txBody>
                  <a:tcPr/>
                </a:tc>
              </a:tr>
            </a:tbl>
          </a:graphicData>
        </a:graphic>
      </p:graphicFrame>
      <p:pic>
        <p:nvPicPr>
          <p:cNvPr id="4" name="Picture 3"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6" name="Picture 5"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extLst>
      <p:ext uri="{BB962C8B-B14F-4D97-AF65-F5344CB8AC3E}">
        <p14:creationId xmlns:p14="http://schemas.microsoft.com/office/powerpoint/2010/main" val="75095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 of Three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Provide list of “Red Flag Words and Phrases”</a:t>
            </a:r>
          </a:p>
          <a:p>
            <a:pPr marL="514350" indent="-514350">
              <a:buFont typeface="+mj-lt"/>
              <a:buAutoNum type="arabicPeriod"/>
            </a:pPr>
            <a:r>
              <a:rPr lang="en-US" dirty="0" smtClean="0"/>
              <a:t>Complete Template for “Magic of Three”</a:t>
            </a:r>
            <a:endParaRPr lang="en-US" dirty="0"/>
          </a:p>
        </p:txBody>
      </p:sp>
      <p:pic>
        <p:nvPicPr>
          <p:cNvPr id="4" name="Picture 3" descr="EMP_Writers_Logo_WP.png"/>
          <p:cNvPicPr>
            <a:picLocks noChangeAspect="1"/>
          </p:cNvPicPr>
          <p:nvPr/>
        </p:nvPicPr>
        <p:blipFill>
          <a:blip r:embed="rId3" cstate="print"/>
          <a:stretch>
            <a:fillRect/>
          </a:stretch>
        </p:blipFill>
        <p:spPr>
          <a:xfrm>
            <a:off x="1" y="6366933"/>
            <a:ext cx="2209799" cy="491066"/>
          </a:xfrm>
          <a:prstGeom prst="rect">
            <a:avLst/>
          </a:prstGeom>
        </p:spPr>
      </p:pic>
      <p:pic>
        <p:nvPicPr>
          <p:cNvPr id="7" name="Picture 6" descr="Texas Literacy Initiative logo.jpg"/>
          <p:cNvPicPr>
            <a:picLocks noChangeAspect="1"/>
          </p:cNvPicPr>
          <p:nvPr/>
        </p:nvPicPr>
        <p:blipFill>
          <a:blip r:embed="rId4"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Red Flag Words &amp; Phrases</a:t>
            </a:r>
            <a:endParaRPr lang="en-US" dirty="0"/>
          </a:p>
        </p:txBody>
      </p:sp>
      <p:sp>
        <p:nvSpPr>
          <p:cNvPr id="13" name="Content Placeholder 12"/>
          <p:cNvSpPr>
            <a:spLocks noGrp="1"/>
          </p:cNvSpPr>
          <p:nvPr>
            <p:ph sz="half" idx="1"/>
          </p:nvPr>
        </p:nvSpPr>
        <p:spPr/>
        <p:txBody>
          <a:bodyPr>
            <a:normAutofit fontScale="92500"/>
          </a:bodyPr>
          <a:lstStyle/>
          <a:p>
            <a:r>
              <a:rPr lang="en-US" dirty="0" smtClean="0"/>
              <a:t>A moment later…</a:t>
            </a:r>
          </a:p>
          <a:p>
            <a:r>
              <a:rPr lang="en-US" dirty="0" smtClean="0"/>
              <a:t>Before I knew it…</a:t>
            </a:r>
          </a:p>
          <a:p>
            <a:r>
              <a:rPr lang="en-US" dirty="0" smtClean="0"/>
              <a:t>In an instant…</a:t>
            </a:r>
          </a:p>
          <a:p>
            <a:r>
              <a:rPr lang="en-US" dirty="0" smtClean="0"/>
              <a:t>In the blink of an eye…</a:t>
            </a:r>
          </a:p>
          <a:p>
            <a:r>
              <a:rPr lang="en-US" dirty="0" smtClean="0"/>
              <a:t>Just as I realized…</a:t>
            </a:r>
          </a:p>
          <a:p>
            <a:r>
              <a:rPr lang="en-US" dirty="0" smtClean="0"/>
              <a:t>The next thing I knew…</a:t>
            </a:r>
          </a:p>
          <a:p>
            <a:r>
              <a:rPr lang="en-US" dirty="0" smtClean="0"/>
              <a:t>After that…</a:t>
            </a:r>
          </a:p>
          <a:p>
            <a:r>
              <a:rPr lang="en-US" dirty="0" smtClean="0"/>
              <a:t>A second later…</a:t>
            </a:r>
          </a:p>
          <a:p>
            <a:r>
              <a:rPr lang="en-US" dirty="0" smtClean="0"/>
              <a:t>Suddenly…</a:t>
            </a:r>
          </a:p>
        </p:txBody>
      </p:sp>
      <p:sp>
        <p:nvSpPr>
          <p:cNvPr id="14" name="Content Placeholder 13"/>
          <p:cNvSpPr>
            <a:spLocks noGrp="1"/>
          </p:cNvSpPr>
          <p:nvPr>
            <p:ph sz="half" idx="2"/>
          </p:nvPr>
        </p:nvSpPr>
        <p:spPr/>
        <p:txBody>
          <a:bodyPr>
            <a:normAutofit fontScale="92500"/>
          </a:bodyPr>
          <a:lstStyle/>
          <a:p>
            <a:r>
              <a:rPr lang="en-US" dirty="0" smtClean="0"/>
              <a:t>Just then…</a:t>
            </a:r>
          </a:p>
          <a:p>
            <a:r>
              <a:rPr lang="en-US" dirty="0" smtClean="0"/>
              <a:t>All of a sudden…</a:t>
            </a:r>
          </a:p>
          <a:p>
            <a:r>
              <a:rPr lang="en-US" dirty="0" smtClean="0"/>
              <a:t>A moment later…</a:t>
            </a:r>
          </a:p>
          <a:p>
            <a:r>
              <a:rPr lang="en-US" dirty="0" smtClean="0"/>
              <a:t>In the blink of an eye…</a:t>
            </a:r>
          </a:p>
          <a:p>
            <a:r>
              <a:rPr lang="en-US" dirty="0" smtClean="0"/>
              <a:t>Without warning…</a:t>
            </a:r>
          </a:p>
          <a:p>
            <a:r>
              <a:rPr lang="en-US" dirty="0" smtClean="0"/>
              <a:t>The next thing I knew…</a:t>
            </a:r>
          </a:p>
          <a:p>
            <a:r>
              <a:rPr lang="en-US" dirty="0" smtClean="0"/>
              <a:t>Instantly…</a:t>
            </a:r>
          </a:p>
          <a:p>
            <a:r>
              <a:rPr lang="en-US" dirty="0" smtClean="0"/>
              <a:t>To my surprise…</a:t>
            </a:r>
            <a:endParaRPr lang="en-US" dirty="0"/>
          </a:p>
        </p:txBody>
      </p:sp>
      <p:pic>
        <p:nvPicPr>
          <p:cNvPr id="15" name="Picture 14" descr="EMP_Writers_Logo_WP.png"/>
          <p:cNvPicPr>
            <a:picLocks noChangeAspect="1"/>
          </p:cNvPicPr>
          <p:nvPr/>
        </p:nvPicPr>
        <p:blipFill>
          <a:blip r:embed="rId2" cstate="print"/>
          <a:stretch>
            <a:fillRect/>
          </a:stretch>
        </p:blipFill>
        <p:spPr>
          <a:xfrm>
            <a:off x="1" y="6366933"/>
            <a:ext cx="2209799" cy="491066"/>
          </a:xfrm>
          <a:prstGeom prst="rect">
            <a:avLst/>
          </a:prstGeom>
        </p:spPr>
      </p:pic>
      <p:pic>
        <p:nvPicPr>
          <p:cNvPr id="17" name="Picture 16" descr="Texas Literacy Initiative logo.jpg"/>
          <p:cNvPicPr>
            <a:picLocks noChangeAspect="1"/>
          </p:cNvPicPr>
          <p:nvPr/>
        </p:nvPicPr>
        <p:blipFill>
          <a:blip r:embed="rId3" cstate="print">
            <a:duotone>
              <a:schemeClr val="accent1">
                <a:shade val="45000"/>
                <a:satMod val="135000"/>
              </a:schemeClr>
              <a:prstClr val="white"/>
            </a:duotone>
          </a:blip>
          <a:stretch>
            <a:fillRect/>
          </a:stretch>
        </p:blipFill>
        <p:spPr>
          <a:xfrm>
            <a:off x="6553200" y="6367848"/>
            <a:ext cx="2590800" cy="490151"/>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2315</Words>
  <Application>Microsoft Office PowerPoint</Application>
  <PresentationFormat>On-screen Show (4:3)</PresentationFormat>
  <Paragraphs>377</Paragraphs>
  <Slides>45</Slides>
  <Notes>7</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Empowering Writers through the Interactive Notebook</vt:lpstr>
      <vt:lpstr>Objectives &amp; CPQ</vt:lpstr>
      <vt:lpstr>Narrative Writing Diamond</vt:lpstr>
      <vt:lpstr>Entertaining Beginning-Character, Setting &amp; Theme</vt:lpstr>
      <vt:lpstr>Word Referent</vt:lpstr>
      <vt:lpstr>Word Referent</vt:lpstr>
      <vt:lpstr>Word Referent</vt:lpstr>
      <vt:lpstr>Magic of Three</vt:lpstr>
      <vt:lpstr>Red Flag Words &amp; Phrases</vt:lpstr>
      <vt:lpstr>PowerPoint Presentation</vt:lpstr>
      <vt:lpstr>F.A.D.D.S./Main Event  Don’t Summarize!  Make a Scene!</vt:lpstr>
      <vt:lpstr>F.A.D.D.S./Main Event</vt:lpstr>
      <vt:lpstr>Extended Ending:  Memory, Decision, Feeling, Wish</vt:lpstr>
      <vt:lpstr>Expository Writing:  Pillar of Writing</vt:lpstr>
      <vt:lpstr>Summarizing Frameworks</vt:lpstr>
      <vt:lpstr>Sentence Starters</vt:lpstr>
      <vt:lpstr>Cut and Paste:  Identifying Main Idea and Details</vt:lpstr>
      <vt:lpstr>Pick, List &amp; Choose (Expository Writing)</vt:lpstr>
      <vt:lpstr>Pick, List &amp; Choose</vt:lpstr>
      <vt:lpstr>Pick, List &amp; Choose</vt:lpstr>
      <vt:lpstr>The Missing Main Idea</vt:lpstr>
      <vt:lpstr>Main Idea Blurbs</vt:lpstr>
      <vt:lpstr>Main Idea Sentence Starters</vt:lpstr>
      <vt:lpstr>Detail Generating Question Game</vt:lpstr>
      <vt:lpstr>Detail Generating Question Game</vt:lpstr>
      <vt:lpstr>Detail Generative Questions for Persuasive Writing</vt:lpstr>
      <vt:lpstr>Introductions and Conclusions</vt:lpstr>
      <vt:lpstr>Golden Bricks</vt:lpstr>
      <vt:lpstr>Golden Bricks - Examples</vt:lpstr>
      <vt:lpstr>Golden Bricks - Posters</vt:lpstr>
      <vt:lpstr>Golden Bricks - Posters</vt:lpstr>
      <vt:lpstr>What your expository introduction paragraph needs:</vt:lpstr>
      <vt:lpstr>Types of Leads</vt:lpstr>
      <vt:lpstr>Types of Persuasive Leads</vt:lpstr>
      <vt:lpstr>How to Write an Introduction</vt:lpstr>
      <vt:lpstr>Expository Conclusion Paragraph</vt:lpstr>
      <vt:lpstr>Expository Conclusion Paragraph</vt:lpstr>
      <vt:lpstr>Expository Conclusion Paragraph</vt:lpstr>
      <vt:lpstr>Expository Conclusion Paragraph </vt:lpstr>
      <vt:lpstr>Expository Conclusion Paragraph</vt:lpstr>
      <vt:lpstr>Expository Conclusion Paragraph</vt:lpstr>
      <vt:lpstr>Expository Conclusion Paragraph</vt:lpstr>
      <vt:lpstr>Persuasive Conclusion Paragraphs</vt:lpstr>
      <vt:lpstr>Flip the Sentence</vt:lpstr>
      <vt:lpstr>Flip the Sentence</vt:lpstr>
    </vt:vector>
  </TitlesOfParts>
  <Company>Brownsville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almasanchez</dc:creator>
  <cp:lastModifiedBy>Windows User</cp:lastModifiedBy>
  <cp:revision>87</cp:revision>
  <dcterms:created xsi:type="dcterms:W3CDTF">2013-10-01T19:51:53Z</dcterms:created>
  <dcterms:modified xsi:type="dcterms:W3CDTF">2013-11-09T14:27:16Z</dcterms:modified>
</cp:coreProperties>
</file>