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Override PartName="/ppt/notesSlides/notesSlide110.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notesSlides/notesSlide122.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slides/slide8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126"/>
  </p:notesMasterIdLst>
  <p:sldIdLst>
    <p:sldId id="257" r:id="rId4"/>
    <p:sldId id="258" r:id="rId5"/>
    <p:sldId id="259" r:id="rId6"/>
    <p:sldId id="269" r:id="rId7"/>
    <p:sldId id="270" r:id="rId8"/>
    <p:sldId id="271" r:id="rId9"/>
    <p:sldId id="275" r:id="rId10"/>
    <p:sldId id="272" r:id="rId11"/>
    <p:sldId id="273" r:id="rId12"/>
    <p:sldId id="274"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4" r:id="rId58"/>
    <p:sldId id="325" r:id="rId59"/>
    <p:sldId id="326" r:id="rId60"/>
    <p:sldId id="327" r:id="rId61"/>
    <p:sldId id="328" r:id="rId62"/>
    <p:sldId id="329" r:id="rId63"/>
    <p:sldId id="330" r:id="rId64"/>
    <p:sldId id="331" r:id="rId65"/>
    <p:sldId id="332" r:id="rId66"/>
    <p:sldId id="333" r:id="rId67"/>
    <p:sldId id="334" r:id="rId68"/>
    <p:sldId id="335" r:id="rId69"/>
    <p:sldId id="336" r:id="rId70"/>
    <p:sldId id="337" r:id="rId71"/>
    <p:sldId id="338" r:id="rId72"/>
    <p:sldId id="339" r:id="rId73"/>
    <p:sldId id="340" r:id="rId74"/>
    <p:sldId id="341" r:id="rId75"/>
    <p:sldId id="342" r:id="rId76"/>
    <p:sldId id="343" r:id="rId77"/>
    <p:sldId id="344" r:id="rId78"/>
    <p:sldId id="345" r:id="rId79"/>
    <p:sldId id="346" r:id="rId80"/>
    <p:sldId id="347" r:id="rId81"/>
    <p:sldId id="348" r:id="rId82"/>
    <p:sldId id="349" r:id="rId83"/>
    <p:sldId id="350" r:id="rId84"/>
    <p:sldId id="351" r:id="rId85"/>
    <p:sldId id="352" r:id="rId86"/>
    <p:sldId id="353" r:id="rId87"/>
    <p:sldId id="354" r:id="rId88"/>
    <p:sldId id="355" r:id="rId89"/>
    <p:sldId id="356" r:id="rId90"/>
    <p:sldId id="357" r:id="rId91"/>
    <p:sldId id="358" r:id="rId92"/>
    <p:sldId id="359" r:id="rId93"/>
    <p:sldId id="360" r:id="rId94"/>
    <p:sldId id="361" r:id="rId95"/>
    <p:sldId id="362" r:id="rId96"/>
    <p:sldId id="363" r:id="rId97"/>
    <p:sldId id="364" r:id="rId98"/>
    <p:sldId id="365" r:id="rId99"/>
    <p:sldId id="366" r:id="rId100"/>
    <p:sldId id="367" r:id="rId101"/>
    <p:sldId id="368" r:id="rId102"/>
    <p:sldId id="369" r:id="rId103"/>
    <p:sldId id="370" r:id="rId104"/>
    <p:sldId id="371" r:id="rId105"/>
    <p:sldId id="372" r:id="rId106"/>
    <p:sldId id="373" r:id="rId107"/>
    <p:sldId id="374" r:id="rId108"/>
    <p:sldId id="375" r:id="rId109"/>
    <p:sldId id="376" r:id="rId110"/>
    <p:sldId id="377" r:id="rId111"/>
    <p:sldId id="378" r:id="rId112"/>
    <p:sldId id="379" r:id="rId113"/>
    <p:sldId id="380" r:id="rId114"/>
    <p:sldId id="381" r:id="rId115"/>
    <p:sldId id="382" r:id="rId116"/>
    <p:sldId id="383" r:id="rId117"/>
    <p:sldId id="384" r:id="rId118"/>
    <p:sldId id="385" r:id="rId119"/>
    <p:sldId id="386" r:id="rId120"/>
    <p:sldId id="387" r:id="rId121"/>
    <p:sldId id="388" r:id="rId122"/>
    <p:sldId id="389" r:id="rId123"/>
    <p:sldId id="390" r:id="rId124"/>
    <p:sldId id="391" r:id="rId1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a:srgbClr val="990000"/>
    <a:srgbClr val="00FF00"/>
    <a:srgbClr val="6600FF"/>
    <a:srgbClr val="663300"/>
    <a:srgbClr val="FF66CC"/>
    <a:srgbClr val="B2B2B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96" y="-4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viewProps" Target="viewProp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12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1.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61" Type="http://schemas.openxmlformats.org/officeDocument/2006/relationships/slide" Target="slides/slide58.xml"/><Relationship Id="rId82" Type="http://schemas.openxmlformats.org/officeDocument/2006/relationships/slide" Target="slides/slide7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B7568F-1417-4D7C-A743-DD569CCFBFF0}" type="datetimeFigureOut">
              <a:rPr lang="en-US" smtClean="0"/>
              <a:pPr/>
              <a:t>4/6/2016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82BBA6-D7CB-4D86-808E-E1514CBF0D0B}" type="slidenum">
              <a:rPr lang="en-US" smtClean="0"/>
              <a:pPr/>
              <a:t>‹#›</a:t>
            </a:fld>
            <a:endParaRPr lang="en-US" dirty="0"/>
          </a:p>
        </p:txBody>
      </p:sp>
    </p:spTree>
    <p:extLst>
      <p:ext uri="{BB962C8B-B14F-4D97-AF65-F5344CB8AC3E}">
        <p14:creationId xmlns:p14="http://schemas.microsoft.com/office/powerpoint/2010/main" xmlns="" val="2179628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xmlns="" val="127895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extLst>
      <p:ext uri="{BB962C8B-B14F-4D97-AF65-F5344CB8AC3E}">
        <p14:creationId xmlns:p14="http://schemas.microsoft.com/office/powerpoint/2010/main" xmlns="" val="79886457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100</a:t>
            </a:fld>
            <a:endParaRPr lang="en-US" dirty="0"/>
          </a:p>
        </p:txBody>
      </p:sp>
    </p:spTree>
    <p:extLst>
      <p:ext uri="{BB962C8B-B14F-4D97-AF65-F5344CB8AC3E}">
        <p14:creationId xmlns:p14="http://schemas.microsoft.com/office/powerpoint/2010/main" xmlns="" val="155094321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101</a:t>
            </a:fld>
            <a:endParaRPr lang="en-US" dirty="0"/>
          </a:p>
        </p:txBody>
      </p:sp>
    </p:spTree>
    <p:extLst>
      <p:ext uri="{BB962C8B-B14F-4D97-AF65-F5344CB8AC3E}">
        <p14:creationId xmlns:p14="http://schemas.microsoft.com/office/powerpoint/2010/main" xmlns="" val="300971461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102</a:t>
            </a:fld>
            <a:endParaRPr lang="en-US" dirty="0"/>
          </a:p>
        </p:txBody>
      </p:sp>
    </p:spTree>
    <p:extLst>
      <p:ext uri="{BB962C8B-B14F-4D97-AF65-F5344CB8AC3E}">
        <p14:creationId xmlns:p14="http://schemas.microsoft.com/office/powerpoint/2010/main" xmlns="" val="173656689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103</a:t>
            </a:fld>
            <a:endParaRPr lang="en-US" dirty="0"/>
          </a:p>
        </p:txBody>
      </p:sp>
    </p:spTree>
    <p:extLst>
      <p:ext uri="{BB962C8B-B14F-4D97-AF65-F5344CB8AC3E}">
        <p14:creationId xmlns:p14="http://schemas.microsoft.com/office/powerpoint/2010/main" xmlns="" val="106941767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104</a:t>
            </a:fld>
            <a:endParaRPr lang="en-US" dirty="0"/>
          </a:p>
        </p:txBody>
      </p:sp>
    </p:spTree>
    <p:extLst>
      <p:ext uri="{BB962C8B-B14F-4D97-AF65-F5344CB8AC3E}">
        <p14:creationId xmlns:p14="http://schemas.microsoft.com/office/powerpoint/2010/main" xmlns="" val="155094321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105</a:t>
            </a:fld>
            <a:endParaRPr lang="en-US" dirty="0"/>
          </a:p>
        </p:txBody>
      </p:sp>
    </p:spTree>
    <p:extLst>
      <p:ext uri="{BB962C8B-B14F-4D97-AF65-F5344CB8AC3E}">
        <p14:creationId xmlns:p14="http://schemas.microsoft.com/office/powerpoint/2010/main" xmlns="" val="300971461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106</a:t>
            </a:fld>
            <a:endParaRPr lang="en-US" dirty="0"/>
          </a:p>
        </p:txBody>
      </p:sp>
    </p:spTree>
    <p:extLst>
      <p:ext uri="{BB962C8B-B14F-4D97-AF65-F5344CB8AC3E}">
        <p14:creationId xmlns:p14="http://schemas.microsoft.com/office/powerpoint/2010/main" xmlns="" val="173656689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107</a:t>
            </a:fld>
            <a:endParaRPr lang="en-US" dirty="0"/>
          </a:p>
        </p:txBody>
      </p:sp>
    </p:spTree>
    <p:extLst>
      <p:ext uri="{BB962C8B-B14F-4D97-AF65-F5344CB8AC3E}">
        <p14:creationId xmlns:p14="http://schemas.microsoft.com/office/powerpoint/2010/main" xmlns="" val="106941767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108</a:t>
            </a:fld>
            <a:endParaRPr lang="en-US" dirty="0"/>
          </a:p>
        </p:txBody>
      </p:sp>
    </p:spTree>
    <p:extLst>
      <p:ext uri="{BB962C8B-B14F-4D97-AF65-F5344CB8AC3E}">
        <p14:creationId xmlns:p14="http://schemas.microsoft.com/office/powerpoint/2010/main" xmlns="" val="155094321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109</a:t>
            </a:fld>
            <a:endParaRPr lang="en-US" dirty="0"/>
          </a:p>
        </p:txBody>
      </p:sp>
    </p:spTree>
    <p:extLst>
      <p:ext uri="{BB962C8B-B14F-4D97-AF65-F5344CB8AC3E}">
        <p14:creationId xmlns:p14="http://schemas.microsoft.com/office/powerpoint/2010/main" xmlns="" val="3009714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extLst>
      <p:ext uri="{BB962C8B-B14F-4D97-AF65-F5344CB8AC3E}">
        <p14:creationId xmlns:p14="http://schemas.microsoft.com/office/powerpoint/2010/main" xmlns="" val="30089646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110</a:t>
            </a:fld>
            <a:endParaRPr lang="en-US" dirty="0"/>
          </a:p>
        </p:txBody>
      </p:sp>
    </p:spTree>
    <p:extLst>
      <p:ext uri="{BB962C8B-B14F-4D97-AF65-F5344CB8AC3E}">
        <p14:creationId xmlns:p14="http://schemas.microsoft.com/office/powerpoint/2010/main" xmlns="" val="173656689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111</a:t>
            </a:fld>
            <a:endParaRPr lang="en-US" dirty="0"/>
          </a:p>
        </p:txBody>
      </p:sp>
    </p:spTree>
    <p:extLst>
      <p:ext uri="{BB962C8B-B14F-4D97-AF65-F5344CB8AC3E}">
        <p14:creationId xmlns:p14="http://schemas.microsoft.com/office/powerpoint/2010/main" xmlns="" val="106941767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3:23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112</a:t>
            </a:fld>
            <a:endParaRPr lang="en-US" dirty="0"/>
          </a:p>
        </p:txBody>
      </p:sp>
    </p:spTree>
    <p:extLst>
      <p:ext uri="{BB962C8B-B14F-4D97-AF65-F5344CB8AC3E}">
        <p14:creationId xmlns:p14="http://schemas.microsoft.com/office/powerpoint/2010/main" xmlns="" val="155094321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3:23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113</a:t>
            </a:fld>
            <a:endParaRPr lang="en-US" dirty="0"/>
          </a:p>
        </p:txBody>
      </p:sp>
    </p:spTree>
    <p:extLst>
      <p:ext uri="{BB962C8B-B14F-4D97-AF65-F5344CB8AC3E}">
        <p14:creationId xmlns:p14="http://schemas.microsoft.com/office/powerpoint/2010/main" xmlns="" val="300971461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3:24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114</a:t>
            </a:fld>
            <a:endParaRPr lang="en-US" dirty="0"/>
          </a:p>
        </p:txBody>
      </p:sp>
    </p:spTree>
    <p:extLst>
      <p:ext uri="{BB962C8B-B14F-4D97-AF65-F5344CB8AC3E}">
        <p14:creationId xmlns:p14="http://schemas.microsoft.com/office/powerpoint/2010/main" xmlns="" val="173656689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115</a:t>
            </a:fld>
            <a:endParaRPr lang="en-US" dirty="0"/>
          </a:p>
        </p:txBody>
      </p:sp>
    </p:spTree>
    <p:extLst>
      <p:ext uri="{BB962C8B-B14F-4D97-AF65-F5344CB8AC3E}">
        <p14:creationId xmlns:p14="http://schemas.microsoft.com/office/powerpoint/2010/main" xmlns="" val="106941767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116</a:t>
            </a:fld>
            <a:endParaRPr lang="en-US" dirty="0"/>
          </a:p>
        </p:txBody>
      </p:sp>
    </p:spTree>
    <p:extLst>
      <p:ext uri="{BB962C8B-B14F-4D97-AF65-F5344CB8AC3E}">
        <p14:creationId xmlns:p14="http://schemas.microsoft.com/office/powerpoint/2010/main" xmlns="" val="155094321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117</a:t>
            </a:fld>
            <a:endParaRPr lang="en-US" dirty="0"/>
          </a:p>
        </p:txBody>
      </p:sp>
    </p:spTree>
    <p:extLst>
      <p:ext uri="{BB962C8B-B14F-4D97-AF65-F5344CB8AC3E}">
        <p14:creationId xmlns:p14="http://schemas.microsoft.com/office/powerpoint/2010/main" xmlns="" val="300971461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118</a:t>
            </a:fld>
            <a:endParaRPr lang="en-US" dirty="0"/>
          </a:p>
        </p:txBody>
      </p:sp>
    </p:spTree>
    <p:extLst>
      <p:ext uri="{BB962C8B-B14F-4D97-AF65-F5344CB8AC3E}">
        <p14:creationId xmlns:p14="http://schemas.microsoft.com/office/powerpoint/2010/main" xmlns="" val="173656689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119</a:t>
            </a:fld>
            <a:endParaRPr lang="en-US" dirty="0"/>
          </a:p>
        </p:txBody>
      </p:sp>
    </p:spTree>
    <p:extLst>
      <p:ext uri="{BB962C8B-B14F-4D97-AF65-F5344CB8AC3E}">
        <p14:creationId xmlns:p14="http://schemas.microsoft.com/office/powerpoint/2010/main" xmlns="" val="1069417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extLst>
      <p:ext uri="{BB962C8B-B14F-4D97-AF65-F5344CB8AC3E}">
        <p14:creationId xmlns:p14="http://schemas.microsoft.com/office/powerpoint/2010/main" xmlns="" val="386361325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3:34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120</a:t>
            </a:fld>
            <a:endParaRPr lang="en-US" dirty="0"/>
          </a:p>
        </p:txBody>
      </p:sp>
    </p:spTree>
    <p:extLst>
      <p:ext uri="{BB962C8B-B14F-4D97-AF65-F5344CB8AC3E}">
        <p14:creationId xmlns:p14="http://schemas.microsoft.com/office/powerpoint/2010/main" xmlns="" val="155094321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3:36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121</a:t>
            </a:fld>
            <a:endParaRPr lang="en-US" dirty="0"/>
          </a:p>
        </p:txBody>
      </p:sp>
    </p:spTree>
    <p:extLst>
      <p:ext uri="{BB962C8B-B14F-4D97-AF65-F5344CB8AC3E}">
        <p14:creationId xmlns:p14="http://schemas.microsoft.com/office/powerpoint/2010/main" xmlns="" val="300971461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3:28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122</a:t>
            </a:fld>
            <a:endParaRPr lang="en-US" dirty="0"/>
          </a:p>
        </p:txBody>
      </p:sp>
    </p:spTree>
    <p:extLst>
      <p:ext uri="{BB962C8B-B14F-4D97-AF65-F5344CB8AC3E}">
        <p14:creationId xmlns:p14="http://schemas.microsoft.com/office/powerpoint/2010/main" xmlns="" val="1736566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extLst>
      <p:ext uri="{BB962C8B-B14F-4D97-AF65-F5344CB8AC3E}">
        <p14:creationId xmlns:p14="http://schemas.microsoft.com/office/powerpoint/2010/main" xmlns="" val="4007041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extLst>
      <p:ext uri="{BB962C8B-B14F-4D97-AF65-F5344CB8AC3E}">
        <p14:creationId xmlns:p14="http://schemas.microsoft.com/office/powerpoint/2010/main" xmlns="" val="722192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extLst>
      <p:ext uri="{BB962C8B-B14F-4D97-AF65-F5344CB8AC3E}">
        <p14:creationId xmlns:p14="http://schemas.microsoft.com/office/powerpoint/2010/main" xmlns="" val="2199700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extLst>
      <p:ext uri="{BB962C8B-B14F-4D97-AF65-F5344CB8AC3E}">
        <p14:creationId xmlns:p14="http://schemas.microsoft.com/office/powerpoint/2010/main" xmlns="" val="1145770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extLst>
      <p:ext uri="{BB962C8B-B14F-4D97-AF65-F5344CB8AC3E}">
        <p14:creationId xmlns:p14="http://schemas.microsoft.com/office/powerpoint/2010/main" xmlns="" val="902566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extLst>
      <p:ext uri="{BB962C8B-B14F-4D97-AF65-F5344CB8AC3E}">
        <p14:creationId xmlns:p14="http://schemas.microsoft.com/office/powerpoint/2010/main" xmlns="" val="3294157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extLst>
      <p:ext uri="{BB962C8B-B14F-4D97-AF65-F5344CB8AC3E}">
        <p14:creationId xmlns:p14="http://schemas.microsoft.com/office/powerpoint/2010/main" xmlns="" val="3837259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extLst>
      <p:ext uri="{BB962C8B-B14F-4D97-AF65-F5344CB8AC3E}">
        <p14:creationId xmlns:p14="http://schemas.microsoft.com/office/powerpoint/2010/main" xmlns="" val="2111486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extLst>
      <p:ext uri="{BB962C8B-B14F-4D97-AF65-F5344CB8AC3E}">
        <p14:creationId xmlns:p14="http://schemas.microsoft.com/office/powerpoint/2010/main" xmlns="" val="2810450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Tree>
    <p:extLst>
      <p:ext uri="{BB962C8B-B14F-4D97-AF65-F5344CB8AC3E}">
        <p14:creationId xmlns:p14="http://schemas.microsoft.com/office/powerpoint/2010/main" xmlns="" val="570382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extLst>
      <p:ext uri="{BB962C8B-B14F-4D97-AF65-F5344CB8AC3E}">
        <p14:creationId xmlns:p14="http://schemas.microsoft.com/office/powerpoint/2010/main" xmlns="" val="10563880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Tree>
    <p:extLst>
      <p:ext uri="{BB962C8B-B14F-4D97-AF65-F5344CB8AC3E}">
        <p14:creationId xmlns:p14="http://schemas.microsoft.com/office/powerpoint/2010/main" xmlns="" val="2523697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Tree>
    <p:extLst>
      <p:ext uri="{BB962C8B-B14F-4D97-AF65-F5344CB8AC3E}">
        <p14:creationId xmlns:p14="http://schemas.microsoft.com/office/powerpoint/2010/main" xmlns="" val="357404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Tree>
    <p:extLst>
      <p:ext uri="{BB962C8B-B14F-4D97-AF65-F5344CB8AC3E}">
        <p14:creationId xmlns:p14="http://schemas.microsoft.com/office/powerpoint/2010/main" xmlns="" val="3200644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dirty="0"/>
          </a:p>
        </p:txBody>
      </p:sp>
    </p:spTree>
    <p:extLst>
      <p:ext uri="{BB962C8B-B14F-4D97-AF65-F5344CB8AC3E}">
        <p14:creationId xmlns:p14="http://schemas.microsoft.com/office/powerpoint/2010/main" xmlns="" val="29899253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Tree>
    <p:extLst>
      <p:ext uri="{BB962C8B-B14F-4D97-AF65-F5344CB8AC3E}">
        <p14:creationId xmlns:p14="http://schemas.microsoft.com/office/powerpoint/2010/main" xmlns="" val="15426839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dirty="0"/>
          </a:p>
        </p:txBody>
      </p:sp>
    </p:spTree>
    <p:extLst>
      <p:ext uri="{BB962C8B-B14F-4D97-AF65-F5344CB8AC3E}">
        <p14:creationId xmlns:p14="http://schemas.microsoft.com/office/powerpoint/2010/main" xmlns="" val="9751730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dirty="0"/>
          </a:p>
        </p:txBody>
      </p:sp>
    </p:spTree>
    <p:extLst>
      <p:ext uri="{BB962C8B-B14F-4D97-AF65-F5344CB8AC3E}">
        <p14:creationId xmlns:p14="http://schemas.microsoft.com/office/powerpoint/2010/main" xmlns="" val="1197549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extLst>
      <p:ext uri="{BB962C8B-B14F-4D97-AF65-F5344CB8AC3E}">
        <p14:creationId xmlns:p14="http://schemas.microsoft.com/office/powerpoint/2010/main" xmlns="" val="14481200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30</a:t>
            </a:fld>
            <a:endParaRPr lang="en-US" dirty="0"/>
          </a:p>
        </p:txBody>
      </p:sp>
    </p:spTree>
    <p:extLst>
      <p:ext uri="{BB962C8B-B14F-4D97-AF65-F5344CB8AC3E}">
        <p14:creationId xmlns:p14="http://schemas.microsoft.com/office/powerpoint/2010/main" xmlns="" val="35184428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31</a:t>
            </a:fld>
            <a:endParaRPr lang="en-US" dirty="0"/>
          </a:p>
        </p:txBody>
      </p:sp>
    </p:spTree>
    <p:extLst>
      <p:ext uri="{BB962C8B-B14F-4D97-AF65-F5344CB8AC3E}">
        <p14:creationId xmlns:p14="http://schemas.microsoft.com/office/powerpoint/2010/main" xmlns="" val="41424604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Tree>
    <p:extLst>
      <p:ext uri="{BB962C8B-B14F-4D97-AF65-F5344CB8AC3E}">
        <p14:creationId xmlns:p14="http://schemas.microsoft.com/office/powerpoint/2010/main" xmlns="" val="2091284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33</a:t>
            </a:fld>
            <a:endParaRPr lang="en-US" dirty="0"/>
          </a:p>
        </p:txBody>
      </p:sp>
    </p:spTree>
    <p:extLst>
      <p:ext uri="{BB962C8B-B14F-4D97-AF65-F5344CB8AC3E}">
        <p14:creationId xmlns:p14="http://schemas.microsoft.com/office/powerpoint/2010/main" xmlns="" val="8797998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34</a:t>
            </a:fld>
            <a:endParaRPr lang="en-US" dirty="0"/>
          </a:p>
        </p:txBody>
      </p:sp>
    </p:spTree>
    <p:extLst>
      <p:ext uri="{BB962C8B-B14F-4D97-AF65-F5344CB8AC3E}">
        <p14:creationId xmlns:p14="http://schemas.microsoft.com/office/powerpoint/2010/main" xmlns="" val="40384807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35</a:t>
            </a:fld>
            <a:endParaRPr lang="en-US" dirty="0"/>
          </a:p>
        </p:txBody>
      </p:sp>
    </p:spTree>
    <p:extLst>
      <p:ext uri="{BB962C8B-B14F-4D97-AF65-F5344CB8AC3E}">
        <p14:creationId xmlns:p14="http://schemas.microsoft.com/office/powerpoint/2010/main" xmlns="" val="23825783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36</a:t>
            </a:fld>
            <a:endParaRPr lang="en-US" dirty="0"/>
          </a:p>
        </p:txBody>
      </p:sp>
    </p:spTree>
    <p:extLst>
      <p:ext uri="{BB962C8B-B14F-4D97-AF65-F5344CB8AC3E}">
        <p14:creationId xmlns:p14="http://schemas.microsoft.com/office/powerpoint/2010/main" xmlns="" val="15830251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37</a:t>
            </a:fld>
            <a:endParaRPr lang="en-US" dirty="0"/>
          </a:p>
        </p:txBody>
      </p:sp>
    </p:spTree>
    <p:extLst>
      <p:ext uri="{BB962C8B-B14F-4D97-AF65-F5344CB8AC3E}">
        <p14:creationId xmlns:p14="http://schemas.microsoft.com/office/powerpoint/2010/main" xmlns="" val="19031362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38</a:t>
            </a:fld>
            <a:endParaRPr lang="en-US" dirty="0"/>
          </a:p>
        </p:txBody>
      </p:sp>
    </p:spTree>
    <p:extLst>
      <p:ext uri="{BB962C8B-B14F-4D97-AF65-F5344CB8AC3E}">
        <p14:creationId xmlns:p14="http://schemas.microsoft.com/office/powerpoint/2010/main" xmlns="" val="6013605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39</a:t>
            </a:fld>
            <a:endParaRPr lang="en-US" dirty="0"/>
          </a:p>
        </p:txBody>
      </p:sp>
    </p:spTree>
    <p:extLst>
      <p:ext uri="{BB962C8B-B14F-4D97-AF65-F5344CB8AC3E}">
        <p14:creationId xmlns:p14="http://schemas.microsoft.com/office/powerpoint/2010/main" xmlns="" val="2342170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extLst>
      <p:ext uri="{BB962C8B-B14F-4D97-AF65-F5344CB8AC3E}">
        <p14:creationId xmlns:p14="http://schemas.microsoft.com/office/powerpoint/2010/main" xmlns="" val="12628579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40</a:t>
            </a:fld>
            <a:endParaRPr lang="en-US" dirty="0"/>
          </a:p>
        </p:txBody>
      </p:sp>
    </p:spTree>
    <p:extLst>
      <p:ext uri="{BB962C8B-B14F-4D97-AF65-F5344CB8AC3E}">
        <p14:creationId xmlns:p14="http://schemas.microsoft.com/office/powerpoint/2010/main" xmlns="" val="6475281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41</a:t>
            </a:fld>
            <a:endParaRPr lang="en-US" dirty="0"/>
          </a:p>
        </p:txBody>
      </p:sp>
    </p:spTree>
    <p:extLst>
      <p:ext uri="{BB962C8B-B14F-4D97-AF65-F5344CB8AC3E}">
        <p14:creationId xmlns:p14="http://schemas.microsoft.com/office/powerpoint/2010/main" xmlns="" val="29078087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42</a:t>
            </a:fld>
            <a:endParaRPr lang="en-US" dirty="0"/>
          </a:p>
        </p:txBody>
      </p:sp>
    </p:spTree>
    <p:extLst>
      <p:ext uri="{BB962C8B-B14F-4D97-AF65-F5344CB8AC3E}">
        <p14:creationId xmlns:p14="http://schemas.microsoft.com/office/powerpoint/2010/main" xmlns="" val="9924073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43</a:t>
            </a:fld>
            <a:endParaRPr lang="en-US" dirty="0"/>
          </a:p>
        </p:txBody>
      </p:sp>
    </p:spTree>
    <p:extLst>
      <p:ext uri="{BB962C8B-B14F-4D97-AF65-F5344CB8AC3E}">
        <p14:creationId xmlns:p14="http://schemas.microsoft.com/office/powerpoint/2010/main" xmlns="" val="2796036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44</a:t>
            </a:fld>
            <a:endParaRPr lang="en-US" dirty="0"/>
          </a:p>
        </p:txBody>
      </p:sp>
    </p:spTree>
    <p:extLst>
      <p:ext uri="{BB962C8B-B14F-4D97-AF65-F5344CB8AC3E}">
        <p14:creationId xmlns:p14="http://schemas.microsoft.com/office/powerpoint/2010/main" xmlns="" val="2612719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45</a:t>
            </a:fld>
            <a:endParaRPr lang="en-US" dirty="0"/>
          </a:p>
        </p:txBody>
      </p:sp>
    </p:spTree>
    <p:extLst>
      <p:ext uri="{BB962C8B-B14F-4D97-AF65-F5344CB8AC3E}">
        <p14:creationId xmlns:p14="http://schemas.microsoft.com/office/powerpoint/2010/main" xmlns="" val="14535576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46</a:t>
            </a:fld>
            <a:endParaRPr lang="en-US" dirty="0"/>
          </a:p>
        </p:txBody>
      </p:sp>
    </p:spTree>
    <p:extLst>
      <p:ext uri="{BB962C8B-B14F-4D97-AF65-F5344CB8AC3E}">
        <p14:creationId xmlns:p14="http://schemas.microsoft.com/office/powerpoint/2010/main" xmlns="" val="7198508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47</a:t>
            </a:fld>
            <a:endParaRPr lang="en-US" dirty="0"/>
          </a:p>
        </p:txBody>
      </p:sp>
    </p:spTree>
    <p:extLst>
      <p:ext uri="{BB962C8B-B14F-4D97-AF65-F5344CB8AC3E}">
        <p14:creationId xmlns:p14="http://schemas.microsoft.com/office/powerpoint/2010/main" xmlns="" val="10694176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48</a:t>
            </a:fld>
            <a:endParaRPr lang="en-US" dirty="0"/>
          </a:p>
        </p:txBody>
      </p:sp>
    </p:spTree>
    <p:extLst>
      <p:ext uri="{BB962C8B-B14F-4D97-AF65-F5344CB8AC3E}">
        <p14:creationId xmlns:p14="http://schemas.microsoft.com/office/powerpoint/2010/main" xmlns="" val="15509432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49</a:t>
            </a:fld>
            <a:endParaRPr lang="en-US" dirty="0"/>
          </a:p>
        </p:txBody>
      </p:sp>
    </p:spTree>
    <p:extLst>
      <p:ext uri="{BB962C8B-B14F-4D97-AF65-F5344CB8AC3E}">
        <p14:creationId xmlns:p14="http://schemas.microsoft.com/office/powerpoint/2010/main" xmlns="" val="3009714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extLst>
      <p:ext uri="{BB962C8B-B14F-4D97-AF65-F5344CB8AC3E}">
        <p14:creationId xmlns:p14="http://schemas.microsoft.com/office/powerpoint/2010/main" xmlns="" val="7624320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50</a:t>
            </a:fld>
            <a:endParaRPr lang="en-US" dirty="0"/>
          </a:p>
        </p:txBody>
      </p:sp>
    </p:spTree>
    <p:extLst>
      <p:ext uri="{BB962C8B-B14F-4D97-AF65-F5344CB8AC3E}">
        <p14:creationId xmlns:p14="http://schemas.microsoft.com/office/powerpoint/2010/main" xmlns="" val="17365668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51</a:t>
            </a:fld>
            <a:endParaRPr lang="en-US" dirty="0"/>
          </a:p>
        </p:txBody>
      </p:sp>
    </p:spTree>
    <p:extLst>
      <p:ext uri="{BB962C8B-B14F-4D97-AF65-F5344CB8AC3E}">
        <p14:creationId xmlns:p14="http://schemas.microsoft.com/office/powerpoint/2010/main" xmlns="" val="2796036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52</a:t>
            </a:fld>
            <a:endParaRPr lang="en-US" dirty="0"/>
          </a:p>
        </p:txBody>
      </p:sp>
    </p:spTree>
    <p:extLst>
      <p:ext uri="{BB962C8B-B14F-4D97-AF65-F5344CB8AC3E}">
        <p14:creationId xmlns:p14="http://schemas.microsoft.com/office/powerpoint/2010/main" xmlns="" val="2612719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53</a:t>
            </a:fld>
            <a:endParaRPr lang="en-US" dirty="0"/>
          </a:p>
        </p:txBody>
      </p:sp>
    </p:spTree>
    <p:extLst>
      <p:ext uri="{BB962C8B-B14F-4D97-AF65-F5344CB8AC3E}">
        <p14:creationId xmlns:p14="http://schemas.microsoft.com/office/powerpoint/2010/main" xmlns="" val="14535576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54</a:t>
            </a:fld>
            <a:endParaRPr lang="en-US" dirty="0"/>
          </a:p>
        </p:txBody>
      </p:sp>
    </p:spTree>
    <p:extLst>
      <p:ext uri="{BB962C8B-B14F-4D97-AF65-F5344CB8AC3E}">
        <p14:creationId xmlns:p14="http://schemas.microsoft.com/office/powerpoint/2010/main" xmlns="" val="7198508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55</a:t>
            </a:fld>
            <a:endParaRPr lang="en-US" dirty="0"/>
          </a:p>
        </p:txBody>
      </p:sp>
    </p:spTree>
    <p:extLst>
      <p:ext uri="{BB962C8B-B14F-4D97-AF65-F5344CB8AC3E}">
        <p14:creationId xmlns:p14="http://schemas.microsoft.com/office/powerpoint/2010/main" xmlns="" val="2796036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56</a:t>
            </a:fld>
            <a:endParaRPr lang="en-US" dirty="0"/>
          </a:p>
        </p:txBody>
      </p:sp>
    </p:spTree>
    <p:extLst>
      <p:ext uri="{BB962C8B-B14F-4D97-AF65-F5344CB8AC3E}">
        <p14:creationId xmlns:p14="http://schemas.microsoft.com/office/powerpoint/2010/main" xmlns="" val="2612719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57</a:t>
            </a:fld>
            <a:endParaRPr lang="en-US" dirty="0"/>
          </a:p>
        </p:txBody>
      </p:sp>
    </p:spTree>
    <p:extLst>
      <p:ext uri="{BB962C8B-B14F-4D97-AF65-F5344CB8AC3E}">
        <p14:creationId xmlns:p14="http://schemas.microsoft.com/office/powerpoint/2010/main" xmlns="" val="14535576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58</a:t>
            </a:fld>
            <a:endParaRPr lang="en-US" dirty="0"/>
          </a:p>
        </p:txBody>
      </p:sp>
    </p:spTree>
    <p:extLst>
      <p:ext uri="{BB962C8B-B14F-4D97-AF65-F5344CB8AC3E}">
        <p14:creationId xmlns:p14="http://schemas.microsoft.com/office/powerpoint/2010/main" xmlns="" val="7198508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59</a:t>
            </a:fld>
            <a:endParaRPr lang="en-US" dirty="0"/>
          </a:p>
        </p:txBody>
      </p:sp>
    </p:spTree>
    <p:extLst>
      <p:ext uri="{BB962C8B-B14F-4D97-AF65-F5344CB8AC3E}">
        <p14:creationId xmlns:p14="http://schemas.microsoft.com/office/powerpoint/2010/main" xmlns="" val="1069417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extLst>
      <p:ext uri="{BB962C8B-B14F-4D97-AF65-F5344CB8AC3E}">
        <p14:creationId xmlns:p14="http://schemas.microsoft.com/office/powerpoint/2010/main" xmlns="" val="237201628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60</a:t>
            </a:fld>
            <a:endParaRPr lang="en-US" dirty="0"/>
          </a:p>
        </p:txBody>
      </p:sp>
    </p:spTree>
    <p:extLst>
      <p:ext uri="{BB962C8B-B14F-4D97-AF65-F5344CB8AC3E}">
        <p14:creationId xmlns:p14="http://schemas.microsoft.com/office/powerpoint/2010/main" xmlns="" val="15509432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61</a:t>
            </a:fld>
            <a:endParaRPr lang="en-US" dirty="0"/>
          </a:p>
        </p:txBody>
      </p:sp>
    </p:spTree>
    <p:extLst>
      <p:ext uri="{BB962C8B-B14F-4D97-AF65-F5344CB8AC3E}">
        <p14:creationId xmlns:p14="http://schemas.microsoft.com/office/powerpoint/2010/main" xmlns="" val="30097146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62</a:t>
            </a:fld>
            <a:endParaRPr lang="en-US" dirty="0"/>
          </a:p>
        </p:txBody>
      </p:sp>
    </p:spTree>
    <p:extLst>
      <p:ext uri="{BB962C8B-B14F-4D97-AF65-F5344CB8AC3E}">
        <p14:creationId xmlns:p14="http://schemas.microsoft.com/office/powerpoint/2010/main" xmlns="" val="173656689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63</a:t>
            </a:fld>
            <a:endParaRPr lang="en-US" dirty="0"/>
          </a:p>
        </p:txBody>
      </p:sp>
    </p:spTree>
    <p:extLst>
      <p:ext uri="{BB962C8B-B14F-4D97-AF65-F5344CB8AC3E}">
        <p14:creationId xmlns:p14="http://schemas.microsoft.com/office/powerpoint/2010/main" xmlns="" val="106941767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64</a:t>
            </a:fld>
            <a:endParaRPr lang="en-US" dirty="0"/>
          </a:p>
        </p:txBody>
      </p:sp>
    </p:spTree>
    <p:extLst>
      <p:ext uri="{BB962C8B-B14F-4D97-AF65-F5344CB8AC3E}">
        <p14:creationId xmlns:p14="http://schemas.microsoft.com/office/powerpoint/2010/main" xmlns="" val="15509432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65</a:t>
            </a:fld>
            <a:endParaRPr lang="en-US" dirty="0"/>
          </a:p>
        </p:txBody>
      </p:sp>
    </p:spTree>
    <p:extLst>
      <p:ext uri="{BB962C8B-B14F-4D97-AF65-F5344CB8AC3E}">
        <p14:creationId xmlns:p14="http://schemas.microsoft.com/office/powerpoint/2010/main" xmlns="" val="30097146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66</a:t>
            </a:fld>
            <a:endParaRPr lang="en-US" dirty="0"/>
          </a:p>
        </p:txBody>
      </p:sp>
    </p:spTree>
    <p:extLst>
      <p:ext uri="{BB962C8B-B14F-4D97-AF65-F5344CB8AC3E}">
        <p14:creationId xmlns:p14="http://schemas.microsoft.com/office/powerpoint/2010/main" xmlns="" val="173656689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67</a:t>
            </a:fld>
            <a:endParaRPr lang="en-US" dirty="0"/>
          </a:p>
        </p:txBody>
      </p:sp>
    </p:spTree>
    <p:extLst>
      <p:ext uri="{BB962C8B-B14F-4D97-AF65-F5344CB8AC3E}">
        <p14:creationId xmlns:p14="http://schemas.microsoft.com/office/powerpoint/2010/main" xmlns="" val="106941767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68</a:t>
            </a:fld>
            <a:endParaRPr lang="en-US" dirty="0"/>
          </a:p>
        </p:txBody>
      </p:sp>
    </p:spTree>
    <p:extLst>
      <p:ext uri="{BB962C8B-B14F-4D97-AF65-F5344CB8AC3E}">
        <p14:creationId xmlns:p14="http://schemas.microsoft.com/office/powerpoint/2010/main" xmlns="" val="155094321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69</a:t>
            </a:fld>
            <a:endParaRPr lang="en-US" dirty="0"/>
          </a:p>
        </p:txBody>
      </p:sp>
    </p:spTree>
    <p:extLst>
      <p:ext uri="{BB962C8B-B14F-4D97-AF65-F5344CB8AC3E}">
        <p14:creationId xmlns:p14="http://schemas.microsoft.com/office/powerpoint/2010/main" xmlns="" val="30097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extLst>
      <p:ext uri="{BB962C8B-B14F-4D97-AF65-F5344CB8AC3E}">
        <p14:creationId xmlns:p14="http://schemas.microsoft.com/office/powerpoint/2010/main" xmlns="" val="110626868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70</a:t>
            </a:fld>
            <a:endParaRPr lang="en-US" dirty="0"/>
          </a:p>
        </p:txBody>
      </p:sp>
    </p:spTree>
    <p:extLst>
      <p:ext uri="{BB962C8B-B14F-4D97-AF65-F5344CB8AC3E}">
        <p14:creationId xmlns:p14="http://schemas.microsoft.com/office/powerpoint/2010/main" xmlns="" val="173656689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71</a:t>
            </a:fld>
            <a:endParaRPr lang="en-US" dirty="0"/>
          </a:p>
        </p:txBody>
      </p:sp>
    </p:spTree>
    <p:extLst>
      <p:ext uri="{BB962C8B-B14F-4D97-AF65-F5344CB8AC3E}">
        <p14:creationId xmlns:p14="http://schemas.microsoft.com/office/powerpoint/2010/main" xmlns="" val="106941767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72</a:t>
            </a:fld>
            <a:endParaRPr lang="en-US" dirty="0"/>
          </a:p>
        </p:txBody>
      </p:sp>
    </p:spTree>
    <p:extLst>
      <p:ext uri="{BB962C8B-B14F-4D97-AF65-F5344CB8AC3E}">
        <p14:creationId xmlns:p14="http://schemas.microsoft.com/office/powerpoint/2010/main" xmlns="" val="155094321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73</a:t>
            </a:fld>
            <a:endParaRPr lang="en-US" dirty="0"/>
          </a:p>
        </p:txBody>
      </p:sp>
    </p:spTree>
    <p:extLst>
      <p:ext uri="{BB962C8B-B14F-4D97-AF65-F5344CB8AC3E}">
        <p14:creationId xmlns:p14="http://schemas.microsoft.com/office/powerpoint/2010/main" xmlns="" val="300971461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74</a:t>
            </a:fld>
            <a:endParaRPr lang="en-US" dirty="0"/>
          </a:p>
        </p:txBody>
      </p:sp>
    </p:spTree>
    <p:extLst>
      <p:ext uri="{BB962C8B-B14F-4D97-AF65-F5344CB8AC3E}">
        <p14:creationId xmlns:p14="http://schemas.microsoft.com/office/powerpoint/2010/main" xmlns="" val="173656689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75</a:t>
            </a:fld>
            <a:endParaRPr lang="en-US" dirty="0"/>
          </a:p>
        </p:txBody>
      </p:sp>
    </p:spTree>
    <p:extLst>
      <p:ext uri="{BB962C8B-B14F-4D97-AF65-F5344CB8AC3E}">
        <p14:creationId xmlns:p14="http://schemas.microsoft.com/office/powerpoint/2010/main" xmlns="" val="106941767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76</a:t>
            </a:fld>
            <a:endParaRPr lang="en-US" dirty="0"/>
          </a:p>
        </p:txBody>
      </p:sp>
    </p:spTree>
    <p:extLst>
      <p:ext uri="{BB962C8B-B14F-4D97-AF65-F5344CB8AC3E}">
        <p14:creationId xmlns:p14="http://schemas.microsoft.com/office/powerpoint/2010/main" xmlns="" val="155094321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77</a:t>
            </a:fld>
            <a:endParaRPr lang="en-US" dirty="0"/>
          </a:p>
        </p:txBody>
      </p:sp>
    </p:spTree>
    <p:extLst>
      <p:ext uri="{BB962C8B-B14F-4D97-AF65-F5344CB8AC3E}">
        <p14:creationId xmlns:p14="http://schemas.microsoft.com/office/powerpoint/2010/main" xmlns="" val="300971461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78</a:t>
            </a:fld>
            <a:endParaRPr lang="en-US" dirty="0"/>
          </a:p>
        </p:txBody>
      </p:sp>
    </p:spTree>
    <p:extLst>
      <p:ext uri="{BB962C8B-B14F-4D97-AF65-F5344CB8AC3E}">
        <p14:creationId xmlns:p14="http://schemas.microsoft.com/office/powerpoint/2010/main" xmlns="" val="173656689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79</a:t>
            </a:fld>
            <a:endParaRPr lang="en-US" dirty="0"/>
          </a:p>
        </p:txBody>
      </p:sp>
    </p:spTree>
    <p:extLst>
      <p:ext uri="{BB962C8B-B14F-4D97-AF65-F5344CB8AC3E}">
        <p14:creationId xmlns:p14="http://schemas.microsoft.com/office/powerpoint/2010/main" xmlns="" val="1069417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extLst>
      <p:ext uri="{BB962C8B-B14F-4D97-AF65-F5344CB8AC3E}">
        <p14:creationId xmlns:p14="http://schemas.microsoft.com/office/powerpoint/2010/main" xmlns="" val="64440200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80</a:t>
            </a:fld>
            <a:endParaRPr lang="en-US" dirty="0"/>
          </a:p>
        </p:txBody>
      </p:sp>
    </p:spTree>
    <p:extLst>
      <p:ext uri="{BB962C8B-B14F-4D97-AF65-F5344CB8AC3E}">
        <p14:creationId xmlns:p14="http://schemas.microsoft.com/office/powerpoint/2010/main" xmlns="" val="155094321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81</a:t>
            </a:fld>
            <a:endParaRPr lang="en-US" dirty="0"/>
          </a:p>
        </p:txBody>
      </p:sp>
    </p:spTree>
    <p:extLst>
      <p:ext uri="{BB962C8B-B14F-4D97-AF65-F5344CB8AC3E}">
        <p14:creationId xmlns:p14="http://schemas.microsoft.com/office/powerpoint/2010/main" xmlns="" val="300971461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82</a:t>
            </a:fld>
            <a:endParaRPr lang="en-US" dirty="0"/>
          </a:p>
        </p:txBody>
      </p:sp>
    </p:spTree>
    <p:extLst>
      <p:ext uri="{BB962C8B-B14F-4D97-AF65-F5344CB8AC3E}">
        <p14:creationId xmlns:p14="http://schemas.microsoft.com/office/powerpoint/2010/main" xmlns="" val="173656689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83</a:t>
            </a:fld>
            <a:endParaRPr lang="en-US" dirty="0"/>
          </a:p>
        </p:txBody>
      </p:sp>
    </p:spTree>
    <p:extLst>
      <p:ext uri="{BB962C8B-B14F-4D97-AF65-F5344CB8AC3E}">
        <p14:creationId xmlns:p14="http://schemas.microsoft.com/office/powerpoint/2010/main" xmlns="" val="106941767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84</a:t>
            </a:fld>
            <a:endParaRPr lang="en-US" dirty="0"/>
          </a:p>
        </p:txBody>
      </p:sp>
    </p:spTree>
    <p:extLst>
      <p:ext uri="{BB962C8B-B14F-4D97-AF65-F5344CB8AC3E}">
        <p14:creationId xmlns:p14="http://schemas.microsoft.com/office/powerpoint/2010/main" xmlns="" val="155094321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85</a:t>
            </a:fld>
            <a:endParaRPr lang="en-US" dirty="0"/>
          </a:p>
        </p:txBody>
      </p:sp>
    </p:spTree>
    <p:extLst>
      <p:ext uri="{BB962C8B-B14F-4D97-AF65-F5344CB8AC3E}">
        <p14:creationId xmlns:p14="http://schemas.microsoft.com/office/powerpoint/2010/main" xmlns="" val="300971461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86</a:t>
            </a:fld>
            <a:endParaRPr lang="en-US" dirty="0"/>
          </a:p>
        </p:txBody>
      </p:sp>
    </p:spTree>
    <p:extLst>
      <p:ext uri="{BB962C8B-B14F-4D97-AF65-F5344CB8AC3E}">
        <p14:creationId xmlns:p14="http://schemas.microsoft.com/office/powerpoint/2010/main" xmlns="" val="173656689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87</a:t>
            </a:fld>
            <a:endParaRPr lang="en-US" dirty="0"/>
          </a:p>
        </p:txBody>
      </p:sp>
    </p:spTree>
    <p:extLst>
      <p:ext uri="{BB962C8B-B14F-4D97-AF65-F5344CB8AC3E}">
        <p14:creationId xmlns:p14="http://schemas.microsoft.com/office/powerpoint/2010/main" xmlns="" val="106941767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88</a:t>
            </a:fld>
            <a:endParaRPr lang="en-US" dirty="0"/>
          </a:p>
        </p:txBody>
      </p:sp>
    </p:spTree>
    <p:extLst>
      <p:ext uri="{BB962C8B-B14F-4D97-AF65-F5344CB8AC3E}">
        <p14:creationId xmlns:p14="http://schemas.microsoft.com/office/powerpoint/2010/main" xmlns="" val="155094321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89</a:t>
            </a:fld>
            <a:endParaRPr lang="en-US" dirty="0"/>
          </a:p>
        </p:txBody>
      </p:sp>
    </p:spTree>
    <p:extLst>
      <p:ext uri="{BB962C8B-B14F-4D97-AF65-F5344CB8AC3E}">
        <p14:creationId xmlns:p14="http://schemas.microsoft.com/office/powerpoint/2010/main" xmlns="" val="3009714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extLst>
      <p:ext uri="{BB962C8B-B14F-4D97-AF65-F5344CB8AC3E}">
        <p14:creationId xmlns:p14="http://schemas.microsoft.com/office/powerpoint/2010/main" xmlns="" val="29181599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90</a:t>
            </a:fld>
            <a:endParaRPr lang="en-US" dirty="0"/>
          </a:p>
        </p:txBody>
      </p:sp>
    </p:spTree>
    <p:extLst>
      <p:ext uri="{BB962C8B-B14F-4D97-AF65-F5344CB8AC3E}">
        <p14:creationId xmlns:p14="http://schemas.microsoft.com/office/powerpoint/2010/main" xmlns="" val="173656689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91</a:t>
            </a:fld>
            <a:endParaRPr lang="en-US" dirty="0"/>
          </a:p>
        </p:txBody>
      </p:sp>
    </p:spTree>
    <p:extLst>
      <p:ext uri="{BB962C8B-B14F-4D97-AF65-F5344CB8AC3E}">
        <p14:creationId xmlns:p14="http://schemas.microsoft.com/office/powerpoint/2010/main" xmlns="" val="106941767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92</a:t>
            </a:fld>
            <a:endParaRPr lang="en-US" dirty="0"/>
          </a:p>
        </p:txBody>
      </p:sp>
    </p:spTree>
    <p:extLst>
      <p:ext uri="{BB962C8B-B14F-4D97-AF65-F5344CB8AC3E}">
        <p14:creationId xmlns:p14="http://schemas.microsoft.com/office/powerpoint/2010/main" xmlns="" val="155094321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93</a:t>
            </a:fld>
            <a:endParaRPr lang="en-US" dirty="0"/>
          </a:p>
        </p:txBody>
      </p:sp>
    </p:spTree>
    <p:extLst>
      <p:ext uri="{BB962C8B-B14F-4D97-AF65-F5344CB8AC3E}">
        <p14:creationId xmlns:p14="http://schemas.microsoft.com/office/powerpoint/2010/main" xmlns="" val="300971461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94</a:t>
            </a:fld>
            <a:endParaRPr lang="en-US" dirty="0"/>
          </a:p>
        </p:txBody>
      </p:sp>
    </p:spTree>
    <p:extLst>
      <p:ext uri="{BB962C8B-B14F-4D97-AF65-F5344CB8AC3E}">
        <p14:creationId xmlns:p14="http://schemas.microsoft.com/office/powerpoint/2010/main" xmlns="" val="173656689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95</a:t>
            </a:fld>
            <a:endParaRPr lang="en-US" dirty="0"/>
          </a:p>
        </p:txBody>
      </p:sp>
    </p:spTree>
    <p:extLst>
      <p:ext uri="{BB962C8B-B14F-4D97-AF65-F5344CB8AC3E}">
        <p14:creationId xmlns:p14="http://schemas.microsoft.com/office/powerpoint/2010/main" xmlns="" val="106941767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96</a:t>
            </a:fld>
            <a:endParaRPr lang="en-US" dirty="0"/>
          </a:p>
        </p:txBody>
      </p:sp>
    </p:spTree>
    <p:extLst>
      <p:ext uri="{BB962C8B-B14F-4D97-AF65-F5344CB8AC3E}">
        <p14:creationId xmlns:p14="http://schemas.microsoft.com/office/powerpoint/2010/main" xmlns="" val="155094321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97</a:t>
            </a:fld>
            <a:endParaRPr lang="en-US" dirty="0"/>
          </a:p>
        </p:txBody>
      </p:sp>
    </p:spTree>
    <p:extLst>
      <p:ext uri="{BB962C8B-B14F-4D97-AF65-F5344CB8AC3E}">
        <p14:creationId xmlns:p14="http://schemas.microsoft.com/office/powerpoint/2010/main" xmlns="" val="300971461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98</a:t>
            </a:fld>
            <a:endParaRPr lang="en-US" dirty="0"/>
          </a:p>
        </p:txBody>
      </p:sp>
    </p:spTree>
    <p:extLst>
      <p:ext uri="{BB962C8B-B14F-4D97-AF65-F5344CB8AC3E}">
        <p14:creationId xmlns:p14="http://schemas.microsoft.com/office/powerpoint/2010/main" xmlns="" val="173656689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4/6/2016 3:06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99</a:t>
            </a:fld>
            <a:endParaRPr lang="en-US" dirty="0"/>
          </a:p>
        </p:txBody>
      </p:sp>
    </p:spTree>
    <p:extLst>
      <p:ext uri="{BB962C8B-B14F-4D97-AF65-F5344CB8AC3E}">
        <p14:creationId xmlns:p14="http://schemas.microsoft.com/office/powerpoint/2010/main" xmlns="" val="1069417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0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0.xml"/><Relationship Id="rId1" Type="http://schemas.openxmlformats.org/officeDocument/2006/relationships/slideLayout" Target="../slideLayouts/slideLayout3.xml"/><Relationship Id="rId5" Type="http://schemas.openxmlformats.org/officeDocument/2006/relationships/image" Target="../media/image34.wmf"/><Relationship Id="rId4" Type="http://schemas.openxmlformats.org/officeDocument/2006/relationships/image" Target="../media/image33.jpeg"/></Relationships>
</file>

<file path=ppt/slides/_rels/slide10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1.xml"/><Relationship Id="rId1" Type="http://schemas.openxmlformats.org/officeDocument/2006/relationships/slideLayout" Target="../slideLayouts/slideLayout3.xml"/><Relationship Id="rId5" Type="http://schemas.openxmlformats.org/officeDocument/2006/relationships/image" Target="../media/image34.wmf"/><Relationship Id="rId4" Type="http://schemas.openxmlformats.org/officeDocument/2006/relationships/image" Target="../media/image33.jpeg"/></Relationships>
</file>

<file path=ppt/slides/_rels/slide10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2.xml"/><Relationship Id="rId1" Type="http://schemas.openxmlformats.org/officeDocument/2006/relationships/slideLayout" Target="../slideLayouts/slideLayout3.xml"/><Relationship Id="rId5" Type="http://schemas.openxmlformats.org/officeDocument/2006/relationships/image" Target="../media/image34.wmf"/><Relationship Id="rId4" Type="http://schemas.openxmlformats.org/officeDocument/2006/relationships/image" Target="../media/image33.jpeg"/></Relationships>
</file>

<file path=ppt/slides/_rels/slide10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4.xml"/><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10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5.xml"/><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10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6.xml"/><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10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8.xml"/><Relationship Id="rId1" Type="http://schemas.openxmlformats.org/officeDocument/2006/relationships/slideLayout" Target="../slideLayouts/slideLayout3.xml"/><Relationship Id="rId5" Type="http://schemas.openxmlformats.org/officeDocument/2006/relationships/image" Target="../media/image37.jpeg"/><Relationship Id="rId4" Type="http://schemas.openxmlformats.org/officeDocument/2006/relationships/image" Target="../media/image36.jpeg"/></Relationships>
</file>

<file path=ppt/slides/_rels/slide10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9.xml"/><Relationship Id="rId1" Type="http://schemas.openxmlformats.org/officeDocument/2006/relationships/slideLayout" Target="../slideLayouts/slideLayout3.xml"/><Relationship Id="rId5" Type="http://schemas.openxmlformats.org/officeDocument/2006/relationships/image" Target="../media/image39.jpeg"/><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0.xml"/><Relationship Id="rId1" Type="http://schemas.openxmlformats.org/officeDocument/2006/relationships/slideLayout" Target="../slideLayouts/slideLayout3.xml"/><Relationship Id="rId5" Type="http://schemas.openxmlformats.org/officeDocument/2006/relationships/image" Target="../media/image37.jpeg"/><Relationship Id="rId4" Type="http://schemas.openxmlformats.org/officeDocument/2006/relationships/image" Target="../media/image36.jpeg"/></Relationships>
</file>

<file path=ppt/slides/_rels/slide1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2.xml"/><Relationship Id="rId1" Type="http://schemas.openxmlformats.org/officeDocument/2006/relationships/slideLayout" Target="../slideLayouts/slideLayout3.xml"/><Relationship Id="rId4" Type="http://schemas.openxmlformats.org/officeDocument/2006/relationships/image" Target="../media/image40.jpeg"/></Relationships>
</file>

<file path=ppt/slides/_rels/slide1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3.xml"/><Relationship Id="rId1" Type="http://schemas.openxmlformats.org/officeDocument/2006/relationships/slideLayout" Target="../slideLayouts/slideLayout3.xml"/><Relationship Id="rId4" Type="http://schemas.openxmlformats.org/officeDocument/2006/relationships/image" Target="../media/image40.jpeg"/></Relationships>
</file>

<file path=ppt/slides/_rels/slide1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4.xml"/><Relationship Id="rId1" Type="http://schemas.openxmlformats.org/officeDocument/2006/relationships/slideLayout" Target="../slideLayouts/slideLayout3.xml"/><Relationship Id="rId4" Type="http://schemas.openxmlformats.org/officeDocument/2006/relationships/image" Target="../media/image40.jpeg"/></Relationships>
</file>

<file path=ppt/slides/_rels/slide1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6.xml"/><Relationship Id="rId1" Type="http://schemas.openxmlformats.org/officeDocument/2006/relationships/slideLayout" Target="../slideLayouts/slideLayout3.xml"/><Relationship Id="rId5" Type="http://schemas.openxmlformats.org/officeDocument/2006/relationships/image" Target="../media/image42.jpeg"/><Relationship Id="rId4" Type="http://schemas.openxmlformats.org/officeDocument/2006/relationships/image" Target="../media/image41.jpeg"/></Relationships>
</file>

<file path=ppt/slides/_rels/slide1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7.xml"/><Relationship Id="rId1" Type="http://schemas.openxmlformats.org/officeDocument/2006/relationships/slideLayout" Target="../slideLayouts/slideLayout3.xml"/><Relationship Id="rId5" Type="http://schemas.openxmlformats.org/officeDocument/2006/relationships/image" Target="../media/image44.jpeg"/><Relationship Id="rId4" Type="http://schemas.openxmlformats.org/officeDocument/2006/relationships/image" Target="../media/image43.jpeg"/></Relationships>
</file>

<file path=ppt/slides/_rels/slide1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8.xml"/><Relationship Id="rId1" Type="http://schemas.openxmlformats.org/officeDocument/2006/relationships/slideLayout" Target="../slideLayouts/slideLayout3.xml"/><Relationship Id="rId5" Type="http://schemas.openxmlformats.org/officeDocument/2006/relationships/image" Target="../media/image46.jpeg"/><Relationship Id="rId4" Type="http://schemas.openxmlformats.org/officeDocument/2006/relationships/image" Target="../media/image45.jpeg"/></Relationships>
</file>

<file path=ppt/slides/_rels/slide1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0.xml"/><Relationship Id="rId1" Type="http://schemas.openxmlformats.org/officeDocument/2006/relationships/slideLayout" Target="../slideLayouts/slideLayout3.xml"/><Relationship Id="rId4" Type="http://schemas.openxmlformats.org/officeDocument/2006/relationships/image" Target="../media/image47.jpeg"/></Relationships>
</file>

<file path=ppt/slides/_rels/slide1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1.xml"/><Relationship Id="rId1" Type="http://schemas.openxmlformats.org/officeDocument/2006/relationships/slideLayout" Target="../slideLayouts/slideLayout3.xml"/><Relationship Id="rId4" Type="http://schemas.openxmlformats.org/officeDocument/2006/relationships/image" Target="../media/image47.jpeg"/></Relationships>
</file>

<file path=ppt/slides/_rels/slide1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2.xml"/><Relationship Id="rId1" Type="http://schemas.openxmlformats.org/officeDocument/2006/relationships/slideLayout" Target="../slideLayouts/slideLayout3.xml"/><Relationship Id="rId4" Type="http://schemas.openxmlformats.org/officeDocument/2006/relationships/image" Target="../media/image47.jpe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8.wmf"/></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8.wmf"/></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8.wmf"/></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3.xml"/><Relationship Id="rId18" Type="http://schemas.openxmlformats.org/officeDocument/2006/relationships/slide" Target="slide59.xml"/><Relationship Id="rId26" Type="http://schemas.openxmlformats.org/officeDocument/2006/relationships/slide" Target="slide95.xml"/><Relationship Id="rId3" Type="http://schemas.openxmlformats.org/officeDocument/2006/relationships/slide" Target="slide43.xml"/><Relationship Id="rId21" Type="http://schemas.openxmlformats.org/officeDocument/2006/relationships/slide" Target="slide67.xml"/><Relationship Id="rId7" Type="http://schemas.openxmlformats.org/officeDocument/2006/relationships/slide" Target="slide31.xml"/><Relationship Id="rId12" Type="http://schemas.openxmlformats.org/officeDocument/2006/relationships/slide" Target="slide3.xml"/><Relationship Id="rId17" Type="http://schemas.openxmlformats.org/officeDocument/2006/relationships/slide" Target="slide63.xml"/><Relationship Id="rId25" Type="http://schemas.openxmlformats.org/officeDocument/2006/relationships/slide" Target="slide91.xml"/><Relationship Id="rId2" Type="http://schemas.openxmlformats.org/officeDocument/2006/relationships/notesSlide" Target="../notesSlides/notesSlide2.xml"/><Relationship Id="rId16" Type="http://schemas.openxmlformats.org/officeDocument/2006/relationships/slide" Target="slide55.xml"/><Relationship Id="rId20" Type="http://schemas.openxmlformats.org/officeDocument/2006/relationships/slide" Target="slide79.xml"/><Relationship Id="rId29" Type="http://schemas.openxmlformats.org/officeDocument/2006/relationships/slide" Target="slide119.xml"/><Relationship Id="rId1" Type="http://schemas.openxmlformats.org/officeDocument/2006/relationships/slideLayout" Target="../slideLayouts/slideLayout3.xml"/><Relationship Id="rId6" Type="http://schemas.openxmlformats.org/officeDocument/2006/relationships/slide" Target="slide47.xml"/><Relationship Id="rId11" Type="http://schemas.openxmlformats.org/officeDocument/2006/relationships/slide" Target="slide35.xml"/><Relationship Id="rId24" Type="http://schemas.openxmlformats.org/officeDocument/2006/relationships/slide" Target="slide87.xml"/><Relationship Id="rId32" Type="http://schemas.openxmlformats.org/officeDocument/2006/relationships/slide" Target="slide107.xml"/><Relationship Id="rId5" Type="http://schemas.openxmlformats.org/officeDocument/2006/relationships/slide" Target="slide11.xml"/><Relationship Id="rId15" Type="http://schemas.openxmlformats.org/officeDocument/2006/relationships/slide" Target="slide51.xml"/><Relationship Id="rId23" Type="http://schemas.openxmlformats.org/officeDocument/2006/relationships/slide" Target="slide83.xml"/><Relationship Id="rId28" Type="http://schemas.openxmlformats.org/officeDocument/2006/relationships/slide" Target="slide103.xml"/><Relationship Id="rId10" Type="http://schemas.openxmlformats.org/officeDocument/2006/relationships/slide" Target="slide19.xml"/><Relationship Id="rId19" Type="http://schemas.openxmlformats.org/officeDocument/2006/relationships/slide" Target="slide75.xml"/><Relationship Id="rId31" Type="http://schemas.openxmlformats.org/officeDocument/2006/relationships/slide" Target="slide111.xml"/><Relationship Id="rId4" Type="http://schemas.openxmlformats.org/officeDocument/2006/relationships/slide" Target="slide27.xml"/><Relationship Id="rId9" Type="http://schemas.openxmlformats.org/officeDocument/2006/relationships/slide" Target="slide7.xml"/><Relationship Id="rId14" Type="http://schemas.openxmlformats.org/officeDocument/2006/relationships/slide" Target="slide39.xml"/><Relationship Id="rId22" Type="http://schemas.openxmlformats.org/officeDocument/2006/relationships/slide" Target="slide71.xml"/><Relationship Id="rId27" Type="http://schemas.openxmlformats.org/officeDocument/2006/relationships/slide" Target="slide99.xml"/><Relationship Id="rId30" Type="http://schemas.openxmlformats.org/officeDocument/2006/relationships/slide" Target="slide115.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wmf"/></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wmf"/></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wmf"/></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jpeg"/></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jpeg"/></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jpeg"/></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wmf"/></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wmf"/></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wmf"/></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4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4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4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18.gif"/></Relationships>
</file>

<file path=ppt/slides/_rels/slide4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18.gif"/></Relationships>
</file>

<file path=ppt/slides/_rels/slide4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18.gif"/></Relationships>
</file>

<file path=ppt/slides/_rels/slide4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4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5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5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5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5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5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5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5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0.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jpeg"/></Relationships>
</file>

<file path=ppt/slides/_rels/slide6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1.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jpeg"/></Relationships>
</file>

<file path=ppt/slides/_rels/slide6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2.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jpeg"/></Relationships>
</file>

<file path=ppt/slides/_rels/slide6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4.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6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5.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6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6.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6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8.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6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9.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0.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7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2.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7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3.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7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4.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7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6.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7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7.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7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8.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7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8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0.xml"/><Relationship Id="rId1" Type="http://schemas.openxmlformats.org/officeDocument/2006/relationships/slideLayout" Target="../slideLayouts/slideLayout3.xml"/><Relationship Id="rId4" Type="http://schemas.openxmlformats.org/officeDocument/2006/relationships/image" Target="../media/image28.wmf"/></Relationships>
</file>

<file path=ppt/slides/_rels/slide8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1.xml"/><Relationship Id="rId1" Type="http://schemas.openxmlformats.org/officeDocument/2006/relationships/slideLayout" Target="../slideLayouts/slideLayout3.xml"/><Relationship Id="rId4" Type="http://schemas.openxmlformats.org/officeDocument/2006/relationships/image" Target="../media/image28.wmf"/></Relationships>
</file>

<file path=ppt/slides/_rels/slide8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2.xml"/><Relationship Id="rId1" Type="http://schemas.openxmlformats.org/officeDocument/2006/relationships/slideLayout" Target="../slideLayouts/slideLayout3.xml"/><Relationship Id="rId4" Type="http://schemas.openxmlformats.org/officeDocument/2006/relationships/image" Target="../media/image28.wmf"/></Relationships>
</file>

<file path=ppt/slides/_rels/slide8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4.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8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5.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8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6.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8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8.xml"/><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8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9.xml"/><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9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0.xml"/><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9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2.xml"/><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9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3.xml"/><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9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4.xml"/><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9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6.xml"/><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9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7.xml"/><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9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8.xml"/><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9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Vocabulary</a:t>
            </a:r>
            <a:endParaRPr lang="en-US" dirty="0"/>
          </a:p>
        </p:txBody>
      </p:sp>
      <p:sp>
        <p:nvSpPr>
          <p:cNvPr id="3" name="Subtitle 2"/>
          <p:cNvSpPr>
            <a:spLocks noGrp="1"/>
          </p:cNvSpPr>
          <p:nvPr>
            <p:ph type="subTitle" idx="1"/>
          </p:nvPr>
        </p:nvSpPr>
        <p:spPr>
          <a:xfrm>
            <a:off x="730249" y="4344988"/>
            <a:ext cx="7681913" cy="1293812"/>
          </a:xfrm>
        </p:spPr>
        <p:txBody>
          <a:bodyPr>
            <a:normAutofit lnSpcReduction="10000"/>
          </a:bodyPr>
          <a:lstStyle/>
          <a:p>
            <a:r>
              <a:rPr lang="en-US" dirty="0" smtClean="0"/>
              <a:t>Greek Roots</a:t>
            </a:r>
          </a:p>
          <a:p>
            <a:r>
              <a:rPr lang="en-US" dirty="0" smtClean="0"/>
              <a:t>7</a:t>
            </a:r>
            <a:r>
              <a:rPr lang="en-US" baseline="30000" dirty="0" smtClean="0"/>
              <a:t>th</a:t>
            </a:r>
            <a:r>
              <a:rPr lang="en-US" dirty="0" smtClean="0"/>
              <a:t> Reading</a:t>
            </a:r>
          </a:p>
          <a:p>
            <a:r>
              <a:rPr lang="en-US" dirty="0" smtClean="0"/>
              <a:t>J. Galvan</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a:t>- </a:t>
            </a:r>
            <a:r>
              <a:rPr lang="en-US" dirty="0" err="1"/>
              <a:t>ologist</a:t>
            </a:r>
            <a:r>
              <a:rPr lang="en-US" dirty="0"/>
              <a:t> </a:t>
            </a:r>
            <a:br>
              <a:rPr lang="en-US" dirty="0"/>
            </a:br>
            <a:endParaRPr lang="en-US" dirty="0">
              <a:solidFill>
                <a:schemeClr val="tx2"/>
              </a:solidFill>
            </a:endParaRPr>
          </a:p>
        </p:txBody>
      </p:sp>
      <p:sp>
        <p:nvSpPr>
          <p:cNvPr id="3" name="Text Placeholder 2"/>
          <p:cNvSpPr>
            <a:spLocks noGrp="1"/>
          </p:cNvSpPr>
          <p:nvPr>
            <p:ph type="body" sz="quarter" idx="10"/>
          </p:nvPr>
        </p:nvSpPr>
        <p:spPr>
          <a:xfrm>
            <a:off x="76200" y="1905000"/>
            <a:ext cx="8915400" cy="4648200"/>
          </a:xfrm>
        </p:spPr>
        <p:txBody>
          <a:bodyPr>
            <a:normAutofit/>
          </a:bodyPr>
          <a:lstStyle/>
          <a:p>
            <a:endParaRPr lang="en-US" dirty="0" smtClean="0"/>
          </a:p>
          <a:p>
            <a:endParaRPr lang="en-US" dirty="0" smtClean="0"/>
          </a:p>
          <a:p>
            <a:endParaRPr lang="en-US" dirty="0" smtClean="0"/>
          </a:p>
          <a:p>
            <a:r>
              <a:rPr lang="en-US" b="1" dirty="0" smtClean="0"/>
              <a:t>Think </a:t>
            </a:r>
            <a:r>
              <a:rPr lang="en-US" b="1" dirty="0" smtClean="0"/>
              <a:t>of 3 Words using “-</a:t>
            </a:r>
            <a:r>
              <a:rPr lang="en-US" b="1" u="sng" dirty="0" err="1" smtClean="0">
                <a:solidFill>
                  <a:srgbClr val="33CCFF"/>
                </a:solidFill>
              </a:rPr>
              <a:t>ologist</a:t>
            </a:r>
            <a:r>
              <a:rPr lang="en-US" b="1" dirty="0" smtClean="0"/>
              <a:t>:”</a:t>
            </a:r>
            <a:endParaRPr lang="en-US" dirty="0" smtClean="0"/>
          </a:p>
          <a:p>
            <a:pPr lvl="1"/>
            <a:r>
              <a:rPr lang="en-US" dirty="0" smtClean="0"/>
              <a:t>Example: “</a:t>
            </a:r>
            <a:r>
              <a:rPr lang="en-US" b="1" dirty="0" smtClean="0">
                <a:solidFill>
                  <a:srgbClr val="33CCFF"/>
                </a:solidFill>
              </a:rPr>
              <a:t>Microbiologist</a:t>
            </a:r>
            <a:r>
              <a:rPr lang="en-US" dirty="0" smtClean="0"/>
              <a:t>”</a:t>
            </a:r>
          </a:p>
          <a:p>
            <a:pPr lvl="1"/>
            <a:endParaRPr lang="en-US" dirty="0" smtClean="0"/>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7" name="TextBox 6"/>
          <p:cNvSpPr txBox="1"/>
          <p:nvPr/>
        </p:nvSpPr>
        <p:spPr>
          <a:xfrm>
            <a:off x="5257800" y="1600200"/>
            <a:ext cx="2667000" cy="1477328"/>
          </a:xfrm>
          <a:prstGeom prst="rect">
            <a:avLst/>
          </a:prstGeom>
          <a:noFill/>
        </p:spPr>
        <p:txBody>
          <a:bodyPr wrap="square" rtlCol="0">
            <a:spAutoFit/>
          </a:bodyPr>
          <a:lstStyle/>
          <a:p>
            <a:r>
              <a:rPr lang="en-US" b="1" dirty="0" smtClean="0"/>
              <a:t>“A person must study for several years to become a </a:t>
            </a:r>
            <a:r>
              <a:rPr lang="en-US" b="1" u="sng" dirty="0" smtClean="0"/>
              <a:t>paleont</a:t>
            </a:r>
            <a:r>
              <a:rPr lang="en-US" b="1" u="sng" dirty="0" smtClean="0">
                <a:solidFill>
                  <a:srgbClr val="00B0F0"/>
                </a:solidFill>
              </a:rPr>
              <a:t>ologist</a:t>
            </a:r>
            <a:r>
              <a:rPr lang="en-US" b="1" dirty="0" smtClean="0">
                <a:solidFill>
                  <a:srgbClr val="00B0F0"/>
                </a:solidFill>
              </a:rPr>
              <a:t>.”(scientist who studies dinosaurs)</a:t>
            </a:r>
            <a:endParaRPr lang="en-US" u="sng" dirty="0" smtClean="0"/>
          </a:p>
          <a:p>
            <a:endParaRPr lang="en-US" dirty="0"/>
          </a:p>
        </p:txBody>
      </p:sp>
      <p:pic>
        <p:nvPicPr>
          <p:cNvPr id="11" name="Picture 10" descr="C:\Documents and Settings\jgalvan\Local Settings\Temporary Internet Files\Content.IE5\HIZVHV5U\MP900399745[1].jpg"/>
          <p:cNvPicPr/>
          <p:nvPr/>
        </p:nvPicPr>
        <p:blipFill>
          <a:blip r:embed="rId4" cstate="print"/>
          <a:srcRect/>
          <a:stretch>
            <a:fillRect/>
          </a:stretch>
        </p:blipFill>
        <p:spPr bwMode="auto">
          <a:xfrm>
            <a:off x="2133600" y="1143000"/>
            <a:ext cx="2971800" cy="19812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err="1" smtClean="0"/>
              <a:t>cide</a:t>
            </a:r>
            <a:r>
              <a:rPr lang="en-US" dirty="0"/>
              <a:t/>
            </a:r>
            <a:br>
              <a:rPr lang="en-US" dirty="0"/>
            </a:br>
            <a:endParaRPr lang="en-US" dirty="0">
              <a:solidFill>
                <a:schemeClr val="tx2"/>
              </a:solidFill>
            </a:endParaRPr>
          </a:p>
        </p:txBody>
      </p:sp>
      <p:sp>
        <p:nvSpPr>
          <p:cNvPr id="3" name="Text Placeholder 2"/>
          <p:cNvSpPr>
            <a:spLocks noGrp="1"/>
          </p:cNvSpPr>
          <p:nvPr>
            <p:ph type="body" sz="quarter" idx="10"/>
          </p:nvPr>
        </p:nvSpPr>
        <p:spPr>
          <a:xfrm>
            <a:off x="152400" y="2286000"/>
            <a:ext cx="8763000" cy="4343400"/>
          </a:xfrm>
        </p:spPr>
        <p:txBody>
          <a:bodyPr>
            <a:normAutofit fontScale="85000" lnSpcReduction="20000"/>
          </a:bodyPr>
          <a:lstStyle/>
          <a:p>
            <a:endParaRPr lang="en-US" dirty="0" smtClean="0"/>
          </a:p>
          <a:p>
            <a:endParaRPr lang="en-US" dirty="0" smtClean="0"/>
          </a:p>
          <a:p>
            <a:endParaRPr lang="en-US" dirty="0" smtClean="0"/>
          </a:p>
          <a:p>
            <a:r>
              <a:rPr lang="en-US" b="1" u="sng" dirty="0" smtClean="0"/>
              <a:t>Examples:</a:t>
            </a:r>
            <a:r>
              <a:rPr lang="en-US" dirty="0" smtClean="0"/>
              <a:t>  </a:t>
            </a:r>
          </a:p>
          <a:p>
            <a:pPr lvl="1"/>
            <a:r>
              <a:rPr lang="en-US" b="1" dirty="0" smtClean="0">
                <a:solidFill>
                  <a:srgbClr val="33CCFF"/>
                </a:solidFill>
              </a:rPr>
              <a:t>Insecticide</a:t>
            </a:r>
          </a:p>
          <a:p>
            <a:pPr lvl="2"/>
            <a:r>
              <a:rPr lang="en-US" dirty="0" smtClean="0"/>
              <a:t>An instrument used to see objects that are too small for the naked eye</a:t>
            </a:r>
          </a:p>
          <a:p>
            <a:pPr lvl="1"/>
            <a:r>
              <a:rPr lang="en-US" b="1" dirty="0" smtClean="0">
                <a:solidFill>
                  <a:srgbClr val="33CCFF"/>
                </a:solidFill>
              </a:rPr>
              <a:t>Herbicide</a:t>
            </a:r>
          </a:p>
          <a:p>
            <a:pPr lvl="2"/>
            <a:r>
              <a:rPr lang="en-US" dirty="0" smtClean="0"/>
              <a:t>a substance that is toxic to plants and is used to destroy unwanted vegetation </a:t>
            </a:r>
          </a:p>
          <a:p>
            <a:pPr lvl="1"/>
            <a:r>
              <a:rPr lang="en-US" b="1" dirty="0" smtClean="0">
                <a:solidFill>
                  <a:srgbClr val="33CCFF"/>
                </a:solidFill>
              </a:rPr>
              <a:t>Regicide</a:t>
            </a:r>
          </a:p>
          <a:p>
            <a:pPr lvl="2"/>
            <a:r>
              <a:rPr lang="en-US" dirty="0" smtClean="0"/>
              <a:t> the action of killing a king; a person who kills or takes part in killing a king. </a:t>
            </a:r>
          </a:p>
          <a:p>
            <a:pPr lvl="1"/>
            <a:r>
              <a:rPr lang="en-US" b="1" dirty="0" smtClean="0">
                <a:solidFill>
                  <a:srgbClr val="33CCFF"/>
                </a:solidFill>
              </a:rPr>
              <a:t>Homicide</a:t>
            </a:r>
          </a:p>
          <a:p>
            <a:pPr lvl="2"/>
            <a:r>
              <a:rPr lang="en-US" dirty="0" smtClean="0"/>
              <a:t>the deliberate and unlawful killing of one person by another; murder</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6248400" y="1752600"/>
            <a:ext cx="1905000" cy="1107996"/>
          </a:xfrm>
          <a:prstGeom prst="rect">
            <a:avLst/>
          </a:prstGeom>
          <a:noFill/>
        </p:spPr>
        <p:txBody>
          <a:bodyPr wrap="square" rtlCol="0">
            <a:spAutoFit/>
          </a:bodyPr>
          <a:lstStyle/>
          <a:p>
            <a:r>
              <a:rPr lang="en-US" sz="1600" b="1" u="sng" dirty="0" smtClean="0">
                <a:solidFill>
                  <a:srgbClr val="33CCFF"/>
                </a:solidFill>
              </a:rPr>
              <a:t>Insecticide:</a:t>
            </a:r>
            <a:r>
              <a:rPr lang="en-US" sz="1600" b="1" dirty="0" smtClean="0">
                <a:solidFill>
                  <a:srgbClr val="33CCFF"/>
                </a:solidFill>
              </a:rPr>
              <a:t> </a:t>
            </a:r>
            <a:r>
              <a:rPr lang="en-US" sz="1600" dirty="0" smtClean="0"/>
              <a:t>a substance used for killing insects</a:t>
            </a:r>
          </a:p>
          <a:p>
            <a:endParaRPr lang="en-US" dirty="0"/>
          </a:p>
        </p:txBody>
      </p:sp>
      <p:pic>
        <p:nvPicPr>
          <p:cNvPr id="10" name="Picture 9" descr="C:\Documents and Settings\jgalvan\Local Settings\Temporary Internet Files\Content.IE5\H45MDZ5D\-1_0[1].jpg"/>
          <p:cNvPicPr/>
          <p:nvPr/>
        </p:nvPicPr>
        <p:blipFill>
          <a:blip r:embed="rId4" cstate="print"/>
          <a:srcRect/>
          <a:stretch>
            <a:fillRect/>
          </a:stretch>
        </p:blipFill>
        <p:spPr bwMode="auto">
          <a:xfrm>
            <a:off x="4038600" y="1143000"/>
            <a:ext cx="2243199" cy="1828800"/>
          </a:xfrm>
          <a:prstGeom prst="rect">
            <a:avLst/>
          </a:prstGeom>
          <a:noFill/>
          <a:ln w="9525">
            <a:noFill/>
            <a:miter lim="800000"/>
            <a:headEnd/>
            <a:tailEnd/>
          </a:ln>
        </p:spPr>
      </p:pic>
      <p:pic>
        <p:nvPicPr>
          <p:cNvPr id="11" name="Picture 10" descr="C:\Documents and Settings\jgalvan\Local Settings\Temporary Internet Files\Content.IE5\WZ78V2TG\MC900104546[1].wmf"/>
          <p:cNvPicPr/>
          <p:nvPr/>
        </p:nvPicPr>
        <p:blipFill>
          <a:blip r:embed="rId5" cstate="print"/>
          <a:srcRect/>
          <a:stretch>
            <a:fillRect/>
          </a:stretch>
        </p:blipFill>
        <p:spPr bwMode="auto">
          <a:xfrm>
            <a:off x="1524000" y="1143000"/>
            <a:ext cx="23622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horizontal)">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blinds(horizontal)">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blinds(horizontal)">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blinds(horizontal)">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smtClean="0"/>
              <a:t>cide</a:t>
            </a:r>
            <a:endParaRPr lang="en-US" dirty="0">
              <a:solidFill>
                <a:schemeClr val="tx2"/>
              </a:solidFill>
            </a:endParaRPr>
          </a:p>
        </p:txBody>
      </p:sp>
      <p:sp>
        <p:nvSpPr>
          <p:cNvPr id="3" name="Text Placeholder 2"/>
          <p:cNvSpPr>
            <a:spLocks noGrp="1"/>
          </p:cNvSpPr>
          <p:nvPr>
            <p:ph type="body" sz="quarter" idx="10"/>
          </p:nvPr>
        </p:nvSpPr>
        <p:spPr>
          <a:xfrm>
            <a:off x="228600" y="1981200"/>
            <a:ext cx="8534400" cy="4648200"/>
          </a:xfrm>
        </p:spPr>
        <p:txBody>
          <a:bodyPr>
            <a:normAutofit fontScale="85000" lnSpcReduction="20000"/>
          </a:bodyPr>
          <a:lstStyle/>
          <a:p>
            <a:endParaRPr lang="en-US" dirty="0" smtClean="0"/>
          </a:p>
          <a:p>
            <a:endParaRPr lang="en-US" dirty="0" smtClean="0"/>
          </a:p>
          <a:p>
            <a:endParaRPr lang="en-US" dirty="0" smtClean="0"/>
          </a:p>
          <a:p>
            <a:r>
              <a:rPr lang="en-US" b="1" u="sng" dirty="0" smtClean="0"/>
              <a:t>Positive/Negative </a:t>
            </a:r>
            <a:r>
              <a:rPr lang="en-US" b="1" u="sng" dirty="0" smtClean="0"/>
              <a:t>Questions: </a:t>
            </a:r>
            <a:r>
              <a:rPr lang="en-US" dirty="0" smtClean="0"/>
              <a:t> Answer “</a:t>
            </a:r>
            <a:r>
              <a:rPr lang="en-US" b="1" dirty="0" smtClean="0">
                <a:solidFill>
                  <a:srgbClr val="33CCFF"/>
                </a:solidFill>
              </a:rPr>
              <a:t>Yes</a:t>
            </a:r>
            <a:r>
              <a:rPr lang="en-US" dirty="0" smtClean="0"/>
              <a:t>” or “</a:t>
            </a:r>
            <a:r>
              <a:rPr lang="en-US" b="1" dirty="0" smtClean="0">
                <a:solidFill>
                  <a:srgbClr val="33CCFF"/>
                </a:solidFill>
              </a:rPr>
              <a:t>No</a:t>
            </a:r>
            <a:r>
              <a:rPr lang="en-US" dirty="0" smtClean="0"/>
              <a:t>”</a:t>
            </a:r>
          </a:p>
          <a:p>
            <a:pPr lvl="1"/>
            <a:r>
              <a:rPr lang="en-US" b="1" dirty="0" smtClean="0">
                <a:solidFill>
                  <a:srgbClr val="33CCFF"/>
                </a:solidFill>
              </a:rPr>
              <a:t>Pesticide</a:t>
            </a:r>
          </a:p>
          <a:p>
            <a:pPr lvl="2"/>
            <a:r>
              <a:rPr lang="en-US" dirty="0" smtClean="0"/>
              <a:t>a substance used for destroying insects or other organisms harmful to cultivated plants or to animals </a:t>
            </a:r>
          </a:p>
          <a:p>
            <a:pPr lvl="1"/>
            <a:r>
              <a:rPr lang="en-US" b="1" dirty="0" smtClean="0">
                <a:solidFill>
                  <a:srgbClr val="33CCFF"/>
                </a:solidFill>
              </a:rPr>
              <a:t>Side</a:t>
            </a:r>
          </a:p>
          <a:p>
            <a:pPr lvl="1"/>
            <a:r>
              <a:rPr lang="en-US" b="1" dirty="0" smtClean="0">
                <a:solidFill>
                  <a:srgbClr val="33CCFF"/>
                </a:solidFill>
              </a:rPr>
              <a:t>Genocide</a:t>
            </a:r>
          </a:p>
          <a:p>
            <a:pPr lvl="2"/>
            <a:r>
              <a:rPr lang="en-US" dirty="0" smtClean="0"/>
              <a:t>the deliberate killing of a large group of people, especially those of a particular ethnic group or nation</a:t>
            </a:r>
          </a:p>
          <a:p>
            <a:pPr lvl="1"/>
            <a:r>
              <a:rPr lang="en-US" b="1" dirty="0" smtClean="0">
                <a:solidFill>
                  <a:srgbClr val="33CCFF"/>
                </a:solidFill>
              </a:rPr>
              <a:t>Cycle</a:t>
            </a:r>
          </a:p>
          <a:p>
            <a:pPr lvl="1"/>
            <a:r>
              <a:rPr lang="en-US" b="1" dirty="0" smtClean="0">
                <a:solidFill>
                  <a:srgbClr val="33CCFF"/>
                </a:solidFill>
              </a:rPr>
              <a:t>Germicide</a:t>
            </a:r>
          </a:p>
          <a:p>
            <a:pPr lvl="2"/>
            <a:r>
              <a:rPr lang="en-US" dirty="0" smtClean="0"/>
              <a:t>a substance or other agent that destroys harmful microorganisms; an antiseptic</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7" name="TextBox 6"/>
          <p:cNvSpPr txBox="1"/>
          <p:nvPr/>
        </p:nvSpPr>
        <p:spPr>
          <a:xfrm>
            <a:off x="6248400" y="1752600"/>
            <a:ext cx="1905000" cy="1107996"/>
          </a:xfrm>
          <a:prstGeom prst="rect">
            <a:avLst/>
          </a:prstGeom>
          <a:noFill/>
        </p:spPr>
        <p:txBody>
          <a:bodyPr wrap="square" rtlCol="0">
            <a:spAutoFit/>
          </a:bodyPr>
          <a:lstStyle/>
          <a:p>
            <a:r>
              <a:rPr lang="en-US" sz="1600" b="1" u="sng" dirty="0" smtClean="0">
                <a:solidFill>
                  <a:srgbClr val="33CCFF"/>
                </a:solidFill>
              </a:rPr>
              <a:t>Insecticide:</a:t>
            </a:r>
            <a:r>
              <a:rPr lang="en-US" sz="1600" b="1" dirty="0" smtClean="0">
                <a:solidFill>
                  <a:srgbClr val="33CCFF"/>
                </a:solidFill>
              </a:rPr>
              <a:t> </a:t>
            </a:r>
            <a:r>
              <a:rPr lang="en-US" sz="1600" dirty="0" smtClean="0"/>
              <a:t>a substance used for killing insects</a:t>
            </a:r>
          </a:p>
          <a:p>
            <a:endParaRPr lang="en-US" dirty="0"/>
          </a:p>
        </p:txBody>
      </p:sp>
      <p:pic>
        <p:nvPicPr>
          <p:cNvPr id="11" name="Picture 10" descr="C:\Documents and Settings\jgalvan\Local Settings\Temporary Internet Files\Content.IE5\H45MDZ5D\-1_0[1].jpg"/>
          <p:cNvPicPr/>
          <p:nvPr/>
        </p:nvPicPr>
        <p:blipFill>
          <a:blip r:embed="rId4" cstate="print"/>
          <a:srcRect/>
          <a:stretch>
            <a:fillRect/>
          </a:stretch>
        </p:blipFill>
        <p:spPr bwMode="auto">
          <a:xfrm>
            <a:off x="4114800" y="1143000"/>
            <a:ext cx="2090799" cy="1676400"/>
          </a:xfrm>
          <a:prstGeom prst="rect">
            <a:avLst/>
          </a:prstGeom>
          <a:noFill/>
          <a:ln w="9525">
            <a:noFill/>
            <a:miter lim="800000"/>
            <a:headEnd/>
            <a:tailEnd/>
          </a:ln>
        </p:spPr>
      </p:pic>
      <p:pic>
        <p:nvPicPr>
          <p:cNvPr id="12" name="Picture 11" descr="C:\Documents and Settings\jgalvan\Local Settings\Temporary Internet Files\Content.IE5\WZ78V2TG\MC900104546[1].wmf"/>
          <p:cNvPicPr/>
          <p:nvPr/>
        </p:nvPicPr>
        <p:blipFill>
          <a:blip r:embed="rId5" cstate="print"/>
          <a:srcRect/>
          <a:stretch>
            <a:fillRect/>
          </a:stretch>
        </p:blipFill>
        <p:spPr bwMode="auto">
          <a:xfrm>
            <a:off x="1600200" y="1143000"/>
            <a:ext cx="2209800" cy="167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horizontal)">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blinds(horizontal)">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blinds(horizontal)">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blinds(horizontal)">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smtClean="0"/>
              <a:t>cide</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648200"/>
          </a:xfrm>
        </p:spPr>
        <p:txBody>
          <a:bodyPr>
            <a:normAutofit/>
          </a:bodyPr>
          <a:lstStyle/>
          <a:p>
            <a:endParaRPr lang="en-US" dirty="0" smtClean="0"/>
          </a:p>
          <a:p>
            <a:endParaRPr lang="en-US" dirty="0" smtClean="0"/>
          </a:p>
          <a:p>
            <a:endParaRPr lang="en-US" b="1" u="sng" dirty="0" smtClean="0"/>
          </a:p>
          <a:p>
            <a:r>
              <a:rPr lang="en-US" b="1" dirty="0" smtClean="0"/>
              <a:t>Think of 3 Words using “</a:t>
            </a:r>
            <a:r>
              <a:rPr lang="en-US" b="1" u="sng" dirty="0" err="1" smtClean="0">
                <a:solidFill>
                  <a:srgbClr val="33CCFF"/>
                </a:solidFill>
              </a:rPr>
              <a:t>cide</a:t>
            </a:r>
            <a:r>
              <a:rPr lang="en-US" b="1" dirty="0" smtClean="0"/>
              <a:t>”</a:t>
            </a:r>
            <a:endParaRPr lang="en-US" dirty="0" smtClean="0"/>
          </a:p>
          <a:p>
            <a:pPr lvl="1"/>
            <a:r>
              <a:rPr lang="en-US" dirty="0" smtClean="0"/>
              <a:t>Example: “</a:t>
            </a:r>
            <a:r>
              <a:rPr lang="en-US" b="1" dirty="0" smtClean="0">
                <a:solidFill>
                  <a:srgbClr val="33CCFF"/>
                </a:solidFill>
              </a:rPr>
              <a:t>insecticide</a:t>
            </a:r>
            <a:r>
              <a:rPr lang="en-US" dirty="0" smtClean="0"/>
              <a:t>”</a:t>
            </a:r>
          </a:p>
          <a:p>
            <a:pPr lvl="1"/>
            <a:endParaRPr lang="en-US" dirty="0" smtClean="0"/>
          </a:p>
        </p:txBody>
      </p:sp>
      <p:sp>
        <p:nvSpPr>
          <p:cNvPr id="7" name="Rounded Rectangle 6">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8" name="TextBox 7"/>
          <p:cNvSpPr txBox="1"/>
          <p:nvPr/>
        </p:nvSpPr>
        <p:spPr>
          <a:xfrm>
            <a:off x="6248400" y="1752600"/>
            <a:ext cx="1905000" cy="1107996"/>
          </a:xfrm>
          <a:prstGeom prst="rect">
            <a:avLst/>
          </a:prstGeom>
          <a:noFill/>
        </p:spPr>
        <p:txBody>
          <a:bodyPr wrap="square" rtlCol="0">
            <a:spAutoFit/>
          </a:bodyPr>
          <a:lstStyle/>
          <a:p>
            <a:r>
              <a:rPr lang="en-US" sz="1600" b="1" u="sng" dirty="0" smtClean="0">
                <a:solidFill>
                  <a:srgbClr val="33CCFF"/>
                </a:solidFill>
              </a:rPr>
              <a:t>Insecticide:</a:t>
            </a:r>
            <a:r>
              <a:rPr lang="en-US" sz="1600" b="1" dirty="0" smtClean="0">
                <a:solidFill>
                  <a:srgbClr val="33CCFF"/>
                </a:solidFill>
              </a:rPr>
              <a:t> </a:t>
            </a:r>
            <a:r>
              <a:rPr lang="en-US" sz="1600" dirty="0" smtClean="0"/>
              <a:t>a substance used for killing insects</a:t>
            </a:r>
          </a:p>
          <a:p>
            <a:endParaRPr lang="en-US" dirty="0"/>
          </a:p>
        </p:txBody>
      </p:sp>
      <p:pic>
        <p:nvPicPr>
          <p:cNvPr id="11" name="Picture 10" descr="C:\Documents and Settings\jgalvan\Local Settings\Temporary Internet Files\Content.IE5\H45MDZ5D\-1_0[1].jpg"/>
          <p:cNvPicPr/>
          <p:nvPr/>
        </p:nvPicPr>
        <p:blipFill>
          <a:blip r:embed="rId4" cstate="print"/>
          <a:srcRect/>
          <a:stretch>
            <a:fillRect/>
          </a:stretch>
        </p:blipFill>
        <p:spPr bwMode="auto">
          <a:xfrm>
            <a:off x="4038600" y="1371600"/>
            <a:ext cx="2243199" cy="1828800"/>
          </a:xfrm>
          <a:prstGeom prst="rect">
            <a:avLst/>
          </a:prstGeom>
          <a:noFill/>
          <a:ln w="9525">
            <a:noFill/>
            <a:miter lim="800000"/>
            <a:headEnd/>
            <a:tailEnd/>
          </a:ln>
        </p:spPr>
      </p:pic>
      <p:pic>
        <p:nvPicPr>
          <p:cNvPr id="12" name="Picture 11" descr="C:\Documents and Settings\jgalvan\Local Settings\Temporary Internet Files\Content.IE5\WZ78V2TG\MC900104546[1].wmf"/>
          <p:cNvPicPr/>
          <p:nvPr/>
        </p:nvPicPr>
        <p:blipFill>
          <a:blip r:embed="rId5" cstate="print"/>
          <a:srcRect/>
          <a:stretch>
            <a:fillRect/>
          </a:stretch>
        </p:blipFill>
        <p:spPr bwMode="auto">
          <a:xfrm>
            <a:off x="1524000" y="1371600"/>
            <a:ext cx="23622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smtClean="0"/>
              <a:t>Graph/gram</a:t>
            </a:r>
            <a:r>
              <a:rPr lang="en-US" dirty="0"/>
              <a:t/>
            </a:r>
            <a:br>
              <a:rPr lang="en-US" dirty="0"/>
            </a:b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u="sng" dirty="0" smtClean="0"/>
              <a:t>Definition</a:t>
            </a:r>
            <a:r>
              <a:rPr lang="en-US" dirty="0" smtClean="0"/>
              <a:t>:  </a:t>
            </a:r>
          </a:p>
          <a:p>
            <a:pPr lvl="1"/>
            <a:r>
              <a:rPr lang="en-US" b="1" dirty="0" smtClean="0"/>
              <a:t>Written, drawn</a:t>
            </a:r>
            <a:endParaRPr lang="en-US" dirty="0" smtClean="0"/>
          </a:p>
          <a:p>
            <a:r>
              <a:rPr lang="en-US" i="1" u="sng" dirty="0" smtClean="0"/>
              <a:t>Example</a:t>
            </a:r>
            <a:r>
              <a:rPr lang="en-US" i="1" dirty="0" smtClean="0"/>
              <a:t>:  “A </a:t>
            </a:r>
            <a:r>
              <a:rPr lang="en-US" b="1" i="1" u="sng" dirty="0" smtClean="0"/>
              <a:t>tele</a:t>
            </a:r>
            <a:r>
              <a:rPr lang="en-US" b="1" i="1" u="sng" dirty="0" smtClean="0">
                <a:solidFill>
                  <a:srgbClr val="33CCFF"/>
                </a:solidFill>
              </a:rPr>
              <a:t>graph</a:t>
            </a:r>
            <a:r>
              <a:rPr lang="en-US" i="1" dirty="0" smtClean="0"/>
              <a:t> is </a:t>
            </a:r>
            <a:r>
              <a:rPr lang="en-US" dirty="0" smtClean="0"/>
              <a:t>a system for transmitting messages from a distance along a wire, especially one creating signals by making and breaking an electrical connection</a:t>
            </a:r>
            <a:r>
              <a:rPr lang="en-US" i="1" dirty="0" smtClean="0"/>
              <a:t>. </a:t>
            </a:r>
          </a:p>
          <a:p>
            <a:pPr lvl="1">
              <a:buNone/>
            </a:pPr>
            <a:endParaRPr lang="en-US" i="1" dirty="0" smtClean="0"/>
          </a:p>
          <a:p>
            <a:pPr lvl="1"/>
            <a:endParaRPr lang="en-US" dirty="0" smtClean="0"/>
          </a:p>
          <a:p>
            <a:pPr lvl="1">
              <a:buNone/>
            </a:pPr>
            <a:endParaRPr lang="en-US" dirty="0" smtClean="0"/>
          </a:p>
        </p:txBody>
      </p:sp>
      <p:sp>
        <p:nvSpPr>
          <p:cNvPr id="5" name="Rounded Rectangle 4">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smtClean="0"/>
              <a:t>Graph/gram</a:t>
            </a:r>
            <a:r>
              <a:rPr lang="en-US" dirty="0"/>
              <a:t/>
            </a:r>
            <a:br>
              <a:rPr lang="en-US" dirty="0"/>
            </a:br>
            <a:endParaRPr lang="en-US" dirty="0">
              <a:solidFill>
                <a:schemeClr val="tx2"/>
              </a:solidFill>
            </a:endParaRPr>
          </a:p>
        </p:txBody>
      </p:sp>
      <p:sp>
        <p:nvSpPr>
          <p:cNvPr id="3" name="Text Placeholder 2"/>
          <p:cNvSpPr>
            <a:spLocks noGrp="1"/>
          </p:cNvSpPr>
          <p:nvPr>
            <p:ph type="body" sz="quarter" idx="10"/>
          </p:nvPr>
        </p:nvSpPr>
        <p:spPr>
          <a:xfrm>
            <a:off x="152400" y="2362200"/>
            <a:ext cx="8763000" cy="4343400"/>
          </a:xfrm>
        </p:spPr>
        <p:txBody>
          <a:bodyPr>
            <a:normAutofit fontScale="77500" lnSpcReduction="20000"/>
          </a:bodyPr>
          <a:lstStyle/>
          <a:p>
            <a:endParaRPr lang="en-US" dirty="0" smtClean="0"/>
          </a:p>
          <a:p>
            <a:r>
              <a:rPr lang="en-US" b="1" u="sng" dirty="0" smtClean="0"/>
              <a:t>Examples</a:t>
            </a:r>
            <a:r>
              <a:rPr lang="en-US" b="1" u="sng" dirty="0" smtClean="0"/>
              <a:t>:</a:t>
            </a:r>
            <a:r>
              <a:rPr lang="en-US" dirty="0" smtClean="0"/>
              <a:t>  </a:t>
            </a:r>
          </a:p>
          <a:p>
            <a:pPr lvl="1"/>
            <a:r>
              <a:rPr lang="en-US" b="1" dirty="0" smtClean="0">
                <a:solidFill>
                  <a:srgbClr val="33CCFF"/>
                </a:solidFill>
              </a:rPr>
              <a:t>Graphology</a:t>
            </a:r>
          </a:p>
          <a:p>
            <a:pPr lvl="2"/>
            <a:r>
              <a:rPr lang="en-US" dirty="0" smtClean="0"/>
              <a:t>the study of written and printed symbols and of writing systems</a:t>
            </a:r>
          </a:p>
          <a:p>
            <a:pPr lvl="1"/>
            <a:r>
              <a:rPr lang="en-US" b="1" dirty="0" smtClean="0">
                <a:solidFill>
                  <a:srgbClr val="33CCFF"/>
                </a:solidFill>
              </a:rPr>
              <a:t>Grapheme</a:t>
            </a:r>
          </a:p>
          <a:p>
            <a:pPr lvl="2"/>
            <a:r>
              <a:rPr lang="en-US" dirty="0" smtClean="0"/>
              <a:t>the smallest meaningful contrastive unit in a writing system </a:t>
            </a:r>
          </a:p>
          <a:p>
            <a:pPr lvl="1"/>
            <a:r>
              <a:rPr lang="en-US" b="1" dirty="0" smtClean="0">
                <a:solidFill>
                  <a:srgbClr val="33CCFF"/>
                </a:solidFill>
              </a:rPr>
              <a:t>Hologram</a:t>
            </a:r>
          </a:p>
          <a:p>
            <a:pPr lvl="2"/>
            <a:r>
              <a:rPr lang="en-US" dirty="0" smtClean="0"/>
              <a:t>a three-dimensional image formed by the interference of light beams from a laser or other coherent light source. </a:t>
            </a:r>
          </a:p>
          <a:p>
            <a:pPr lvl="1"/>
            <a:r>
              <a:rPr lang="en-US" b="1" dirty="0" smtClean="0">
                <a:solidFill>
                  <a:srgbClr val="33CCFF"/>
                </a:solidFill>
              </a:rPr>
              <a:t>Telegram</a:t>
            </a:r>
          </a:p>
          <a:p>
            <a:pPr lvl="2"/>
            <a:r>
              <a:rPr lang="en-US" dirty="0" smtClean="0"/>
              <a:t>a message sent by telegraph and then delivered in written or printed form.</a:t>
            </a:r>
          </a:p>
          <a:p>
            <a:pPr lvl="1"/>
            <a:r>
              <a:rPr lang="en-US" b="1" dirty="0" smtClean="0">
                <a:solidFill>
                  <a:srgbClr val="33CCFF"/>
                </a:solidFill>
              </a:rPr>
              <a:t>Photograph</a:t>
            </a:r>
          </a:p>
          <a:p>
            <a:pPr lvl="2"/>
            <a:r>
              <a:rPr lang="en-US" dirty="0" smtClean="0"/>
              <a:t>a picture made using a camera, in which an image is focused onto film or other light-sensitive material and then made visible and permanent by chemical treatment, or stored digitally</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5257800" y="1371600"/>
            <a:ext cx="3200400" cy="1600438"/>
          </a:xfrm>
          <a:prstGeom prst="rect">
            <a:avLst/>
          </a:prstGeom>
          <a:noFill/>
        </p:spPr>
        <p:txBody>
          <a:bodyPr wrap="square" rtlCol="0">
            <a:spAutoFit/>
          </a:bodyPr>
          <a:lstStyle/>
          <a:p>
            <a:r>
              <a:rPr lang="en-US" sz="1600" b="1" u="sng" dirty="0" smtClean="0">
                <a:solidFill>
                  <a:srgbClr val="33CCFF"/>
                </a:solidFill>
              </a:rPr>
              <a:t>graph:</a:t>
            </a:r>
            <a:r>
              <a:rPr lang="en-US" sz="1600" b="1" dirty="0" smtClean="0">
                <a:solidFill>
                  <a:srgbClr val="33CCFF"/>
                </a:solidFill>
              </a:rPr>
              <a:t> </a:t>
            </a:r>
            <a:r>
              <a:rPr lang="en-US" sz="1600" dirty="0" smtClean="0"/>
              <a:t>a diagram showing the relation between variable quantities, typically of two variables, each measured along one of a pair of axes at right angles.</a:t>
            </a:r>
          </a:p>
          <a:p>
            <a:endParaRPr lang="en-US" dirty="0"/>
          </a:p>
        </p:txBody>
      </p:sp>
      <p:pic>
        <p:nvPicPr>
          <p:cNvPr id="10" name="Picture 9" descr="C:\Documents and Settings\jgalvan\Local Settings\Temporary Internet Files\Content.IE5\MF1ATGSC\Electro_Magnet_Graph[1].JPG"/>
          <p:cNvPicPr/>
          <p:nvPr/>
        </p:nvPicPr>
        <p:blipFill>
          <a:blip r:embed="rId4" cstate="print"/>
          <a:srcRect/>
          <a:stretch>
            <a:fillRect/>
          </a:stretch>
        </p:blipFill>
        <p:spPr bwMode="auto">
          <a:xfrm>
            <a:off x="2667000" y="1066800"/>
            <a:ext cx="2514600" cy="16764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linds(horizontal)">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blinds(horizontal)">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blinds(horizontal)">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blinds(horizontal)">
                                      <p:cBhvr>
                                        <p:cTn id="5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Graph/gram</a:t>
            </a:r>
            <a:endParaRPr lang="en-US" dirty="0">
              <a:solidFill>
                <a:schemeClr val="tx2"/>
              </a:solidFill>
            </a:endParaRPr>
          </a:p>
        </p:txBody>
      </p:sp>
      <p:sp>
        <p:nvSpPr>
          <p:cNvPr id="3" name="Text Placeholder 2"/>
          <p:cNvSpPr>
            <a:spLocks noGrp="1"/>
          </p:cNvSpPr>
          <p:nvPr>
            <p:ph type="body" sz="quarter" idx="10"/>
          </p:nvPr>
        </p:nvSpPr>
        <p:spPr>
          <a:xfrm>
            <a:off x="228600" y="1905000"/>
            <a:ext cx="8534400" cy="4724400"/>
          </a:xfrm>
        </p:spPr>
        <p:txBody>
          <a:bodyPr>
            <a:normAutofit fontScale="70000" lnSpcReduction="20000"/>
          </a:bodyPr>
          <a:lstStyle/>
          <a:p>
            <a:endParaRPr lang="en-US" dirty="0" smtClean="0"/>
          </a:p>
          <a:p>
            <a:endParaRPr lang="en-US" dirty="0" smtClean="0"/>
          </a:p>
          <a:p>
            <a:endParaRPr lang="en-US" dirty="0" smtClean="0"/>
          </a:p>
          <a:p>
            <a:r>
              <a:rPr lang="en-US" b="1" u="sng" dirty="0" smtClean="0"/>
              <a:t>Positive/Negative Questions: </a:t>
            </a:r>
            <a:r>
              <a:rPr lang="en-US" dirty="0" smtClean="0"/>
              <a:t> Answer “</a:t>
            </a:r>
            <a:r>
              <a:rPr lang="en-US" b="1" dirty="0" smtClean="0">
                <a:solidFill>
                  <a:srgbClr val="33CCFF"/>
                </a:solidFill>
              </a:rPr>
              <a:t>Yes</a:t>
            </a:r>
            <a:r>
              <a:rPr lang="en-US" dirty="0" smtClean="0"/>
              <a:t>” or “</a:t>
            </a:r>
            <a:r>
              <a:rPr lang="en-US" b="1" dirty="0" smtClean="0">
                <a:solidFill>
                  <a:srgbClr val="33CCFF"/>
                </a:solidFill>
              </a:rPr>
              <a:t>No</a:t>
            </a:r>
            <a:r>
              <a:rPr lang="en-US" dirty="0" smtClean="0"/>
              <a:t>”</a:t>
            </a:r>
          </a:p>
          <a:p>
            <a:pPr lvl="1"/>
            <a:r>
              <a:rPr lang="en-US" b="1" dirty="0" smtClean="0">
                <a:solidFill>
                  <a:srgbClr val="33CCFF"/>
                </a:solidFill>
              </a:rPr>
              <a:t>Graphite</a:t>
            </a:r>
          </a:p>
          <a:p>
            <a:pPr lvl="2"/>
            <a:r>
              <a:rPr lang="en-US" dirty="0" smtClean="0"/>
              <a:t>a gray, crystalline, allotropic form of carbon that occurs as a mineral in some rocks and can be made from coke. It is used as a solid lubricant, in pencils, and as a moderator in nuclear reactors </a:t>
            </a:r>
          </a:p>
          <a:p>
            <a:pPr lvl="1"/>
            <a:r>
              <a:rPr lang="en-US" b="1" dirty="0" smtClean="0">
                <a:solidFill>
                  <a:srgbClr val="33CCFF"/>
                </a:solidFill>
              </a:rPr>
              <a:t>Macroeconomics</a:t>
            </a:r>
          </a:p>
          <a:p>
            <a:pPr lvl="1"/>
            <a:r>
              <a:rPr lang="en-US" b="1" dirty="0" smtClean="0">
                <a:solidFill>
                  <a:srgbClr val="33CCFF"/>
                </a:solidFill>
              </a:rPr>
              <a:t>Anagram</a:t>
            </a:r>
          </a:p>
          <a:p>
            <a:pPr lvl="2"/>
            <a:r>
              <a:rPr lang="en-US" dirty="0" smtClean="0"/>
              <a:t>a word, phrase, or name formed by rearranging the letters of another, such </a:t>
            </a:r>
            <a:r>
              <a:rPr lang="en-US" dirty="0" err="1" smtClean="0"/>
              <a:t>as</a:t>
            </a:r>
            <a:r>
              <a:rPr lang="en-US" i="1" dirty="0" err="1" smtClean="0"/>
              <a:t>cinema</a:t>
            </a:r>
            <a:r>
              <a:rPr lang="en-US" dirty="0" smtClean="0"/>
              <a:t>, formed from </a:t>
            </a:r>
            <a:r>
              <a:rPr lang="en-US" i="1" dirty="0" smtClean="0"/>
              <a:t>iceman</a:t>
            </a:r>
            <a:endParaRPr lang="en-US" dirty="0" smtClean="0"/>
          </a:p>
          <a:p>
            <a:pPr lvl="1"/>
            <a:r>
              <a:rPr lang="en-US" b="1" dirty="0" smtClean="0">
                <a:solidFill>
                  <a:srgbClr val="33CCFF"/>
                </a:solidFill>
              </a:rPr>
              <a:t>Market</a:t>
            </a:r>
          </a:p>
          <a:p>
            <a:pPr lvl="1"/>
            <a:r>
              <a:rPr lang="en-US" b="1" dirty="0" smtClean="0">
                <a:solidFill>
                  <a:srgbClr val="33CCFF"/>
                </a:solidFill>
              </a:rPr>
              <a:t>Paragraph</a:t>
            </a:r>
          </a:p>
          <a:p>
            <a:pPr lvl="2"/>
            <a:r>
              <a:rPr lang="en-US" dirty="0" smtClean="0"/>
              <a:t>a distinct section of a piece of writing, usually dealing with a single theme and indicated by a new line, indentation, or numbering</a:t>
            </a:r>
          </a:p>
          <a:p>
            <a:pPr lvl="1"/>
            <a:r>
              <a:rPr lang="en-US" b="1" dirty="0" smtClean="0">
                <a:solidFill>
                  <a:srgbClr val="33CCFF"/>
                </a:solidFill>
              </a:rPr>
              <a:t>Program</a:t>
            </a:r>
          </a:p>
          <a:p>
            <a:pPr lvl="2"/>
            <a:r>
              <a:rPr lang="en-US" dirty="0" smtClean="0"/>
              <a:t>a sheet or booklet giving details of items or performers at an event or performance. </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7" name="TextBox 6"/>
          <p:cNvSpPr txBox="1"/>
          <p:nvPr/>
        </p:nvSpPr>
        <p:spPr>
          <a:xfrm>
            <a:off x="5029200" y="1295401"/>
            <a:ext cx="3886200" cy="1354217"/>
          </a:xfrm>
          <a:prstGeom prst="rect">
            <a:avLst/>
          </a:prstGeom>
          <a:noFill/>
        </p:spPr>
        <p:txBody>
          <a:bodyPr wrap="square" rtlCol="0">
            <a:spAutoFit/>
          </a:bodyPr>
          <a:lstStyle/>
          <a:p>
            <a:r>
              <a:rPr lang="en-US" sz="1600" b="1" u="sng" dirty="0" smtClean="0">
                <a:solidFill>
                  <a:srgbClr val="33CCFF"/>
                </a:solidFill>
              </a:rPr>
              <a:t>graph:</a:t>
            </a:r>
            <a:r>
              <a:rPr lang="en-US" sz="1600" b="1" dirty="0" smtClean="0">
                <a:solidFill>
                  <a:srgbClr val="33CCFF"/>
                </a:solidFill>
              </a:rPr>
              <a:t> </a:t>
            </a:r>
            <a:r>
              <a:rPr lang="en-US" sz="1600" dirty="0" smtClean="0"/>
              <a:t>a diagram showing the relation between variable quantities, typically of two variables, each measured along one of a pair of axes at right angles.</a:t>
            </a:r>
          </a:p>
          <a:p>
            <a:endParaRPr lang="en-US" dirty="0"/>
          </a:p>
        </p:txBody>
      </p:sp>
      <p:pic>
        <p:nvPicPr>
          <p:cNvPr id="11" name="Picture 10" descr="C:\Documents and Settings\jgalvan\Local Settings\Temporary Internet Files\Content.IE5\MF1ATGSC\Electro_Magnet_Graph[1].JPG"/>
          <p:cNvPicPr/>
          <p:nvPr/>
        </p:nvPicPr>
        <p:blipFill>
          <a:blip r:embed="rId4" cstate="print"/>
          <a:srcRect/>
          <a:stretch>
            <a:fillRect/>
          </a:stretch>
        </p:blipFill>
        <p:spPr bwMode="auto">
          <a:xfrm>
            <a:off x="2895600" y="990600"/>
            <a:ext cx="2133600" cy="15240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horizontal)">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blinds(horizontal)">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blinds(horizontal)">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blinds(horizontal)">
                                      <p:cBhvr>
                                        <p:cTn id="42" dur="500"/>
                                        <p:tgtEl>
                                          <p:spTgt spid="3">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blinds(horizontal)">
                                      <p:cBhvr>
                                        <p:cTn id="47" dur="500"/>
                                        <p:tgtEl>
                                          <p:spTgt spid="3">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blinds(horizontal)">
                                      <p:cBhvr>
                                        <p:cTn id="5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Graph/gram</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648200"/>
          </a:xfrm>
        </p:spPr>
        <p:txBody>
          <a:bodyPr>
            <a:normAutofit/>
          </a:bodyPr>
          <a:lstStyle/>
          <a:p>
            <a:endParaRPr lang="en-US" dirty="0" smtClean="0"/>
          </a:p>
          <a:p>
            <a:endParaRPr lang="en-US" dirty="0" smtClean="0"/>
          </a:p>
          <a:p>
            <a:endParaRPr lang="en-US" dirty="0" smtClean="0"/>
          </a:p>
          <a:p>
            <a:r>
              <a:rPr lang="en-US" b="1" dirty="0" smtClean="0"/>
              <a:t>Think </a:t>
            </a:r>
            <a:r>
              <a:rPr lang="en-US" b="1" dirty="0" smtClean="0"/>
              <a:t>of 3 Words using “</a:t>
            </a:r>
            <a:r>
              <a:rPr lang="en-US" b="1" u="sng" dirty="0" smtClean="0">
                <a:solidFill>
                  <a:srgbClr val="33CCFF"/>
                </a:solidFill>
              </a:rPr>
              <a:t>graph</a:t>
            </a:r>
            <a:r>
              <a:rPr lang="en-US" b="1" dirty="0" smtClean="0"/>
              <a:t>”</a:t>
            </a:r>
            <a:endParaRPr lang="en-US" dirty="0" smtClean="0"/>
          </a:p>
          <a:p>
            <a:pPr lvl="1"/>
            <a:r>
              <a:rPr lang="en-US" dirty="0" smtClean="0"/>
              <a:t>Example: “</a:t>
            </a:r>
            <a:r>
              <a:rPr lang="en-US" b="1" dirty="0" smtClean="0">
                <a:solidFill>
                  <a:srgbClr val="33CCFF"/>
                </a:solidFill>
              </a:rPr>
              <a:t>telegraph</a:t>
            </a:r>
            <a:r>
              <a:rPr lang="en-US" dirty="0" smtClean="0"/>
              <a:t>”</a:t>
            </a:r>
          </a:p>
          <a:p>
            <a:pPr lvl="1"/>
            <a:endParaRPr lang="en-US" dirty="0" smtClean="0"/>
          </a:p>
        </p:txBody>
      </p:sp>
      <p:sp>
        <p:nvSpPr>
          <p:cNvPr id="7" name="Rounded Rectangle 6">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8" name="TextBox 7"/>
          <p:cNvSpPr txBox="1"/>
          <p:nvPr/>
        </p:nvSpPr>
        <p:spPr>
          <a:xfrm>
            <a:off x="5410200" y="1524000"/>
            <a:ext cx="2514600" cy="1846659"/>
          </a:xfrm>
          <a:prstGeom prst="rect">
            <a:avLst/>
          </a:prstGeom>
          <a:noFill/>
        </p:spPr>
        <p:txBody>
          <a:bodyPr wrap="square" rtlCol="0">
            <a:spAutoFit/>
          </a:bodyPr>
          <a:lstStyle/>
          <a:p>
            <a:r>
              <a:rPr lang="en-US" sz="1600" b="1" u="sng" dirty="0" smtClean="0">
                <a:solidFill>
                  <a:srgbClr val="33CCFF"/>
                </a:solidFill>
              </a:rPr>
              <a:t>graph:</a:t>
            </a:r>
            <a:r>
              <a:rPr lang="en-US" sz="1600" b="1" dirty="0" smtClean="0">
                <a:solidFill>
                  <a:srgbClr val="33CCFF"/>
                </a:solidFill>
              </a:rPr>
              <a:t> </a:t>
            </a:r>
            <a:r>
              <a:rPr lang="en-US" sz="1600" dirty="0" smtClean="0"/>
              <a:t>a diagram showing the relation between variable quantities, typically of two variables, each measured along one of a pair of axes at right angles.</a:t>
            </a:r>
          </a:p>
          <a:p>
            <a:endParaRPr lang="en-US" dirty="0"/>
          </a:p>
        </p:txBody>
      </p:sp>
      <p:pic>
        <p:nvPicPr>
          <p:cNvPr id="11" name="Picture 10" descr="C:\Documents and Settings\jgalvan\Local Settings\Temporary Internet Files\Content.IE5\MF1ATGSC\Electro_Magnet_Graph[1].JPG"/>
          <p:cNvPicPr/>
          <p:nvPr/>
        </p:nvPicPr>
        <p:blipFill>
          <a:blip r:embed="rId4" cstate="print"/>
          <a:srcRect/>
          <a:stretch>
            <a:fillRect/>
          </a:stretch>
        </p:blipFill>
        <p:spPr bwMode="auto">
          <a:xfrm>
            <a:off x="2514600" y="1219200"/>
            <a:ext cx="2819400" cy="1981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smtClean="0"/>
              <a:t>bio</a:t>
            </a:r>
            <a:r>
              <a:rPr lang="en-US" dirty="0"/>
              <a:t/>
            </a:r>
            <a:br>
              <a:rPr lang="en-US" dirty="0"/>
            </a:b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u="sng" dirty="0" smtClean="0"/>
              <a:t>Definition</a:t>
            </a:r>
            <a:r>
              <a:rPr lang="en-US" dirty="0" smtClean="0"/>
              <a:t>:  </a:t>
            </a:r>
          </a:p>
          <a:p>
            <a:pPr lvl="1"/>
            <a:r>
              <a:rPr lang="en-US" b="1" dirty="0" smtClean="0"/>
              <a:t>life</a:t>
            </a:r>
            <a:endParaRPr lang="en-US" dirty="0" smtClean="0"/>
          </a:p>
          <a:p>
            <a:r>
              <a:rPr lang="en-US" i="1" u="sng" dirty="0" smtClean="0"/>
              <a:t>Example</a:t>
            </a:r>
            <a:r>
              <a:rPr lang="en-US" i="1" dirty="0" smtClean="0"/>
              <a:t>:  A </a:t>
            </a:r>
            <a:r>
              <a:rPr lang="en-US" b="1" i="1" u="sng" dirty="0" smtClean="0">
                <a:solidFill>
                  <a:srgbClr val="33CCFF"/>
                </a:solidFill>
              </a:rPr>
              <a:t>bio</a:t>
            </a:r>
            <a:r>
              <a:rPr lang="en-US" b="1" i="1" u="sng" dirty="0" smtClean="0"/>
              <a:t>graphy</a:t>
            </a:r>
            <a:r>
              <a:rPr lang="en-US" i="1" dirty="0" smtClean="0"/>
              <a:t> is </a:t>
            </a:r>
            <a:r>
              <a:rPr lang="en-US" dirty="0" smtClean="0"/>
              <a:t>a book that tells what has happened in someone's life (it is written by someone else)</a:t>
            </a:r>
            <a:r>
              <a:rPr lang="en-US" i="1" dirty="0" smtClean="0"/>
              <a:t>. </a:t>
            </a:r>
          </a:p>
          <a:p>
            <a:pPr lvl="1">
              <a:buNone/>
            </a:pPr>
            <a:endParaRPr lang="en-US" i="1" dirty="0" smtClean="0"/>
          </a:p>
          <a:p>
            <a:pPr lvl="1"/>
            <a:endParaRPr lang="en-US" dirty="0" smtClean="0"/>
          </a:p>
          <a:p>
            <a:pPr lvl="1">
              <a:buNone/>
            </a:pPr>
            <a:endParaRPr lang="en-US" dirty="0" smtClean="0"/>
          </a:p>
        </p:txBody>
      </p:sp>
      <p:sp>
        <p:nvSpPr>
          <p:cNvPr id="5" name="Rounded Rectangle 4">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smtClean="0"/>
              <a:t>bio</a:t>
            </a:r>
            <a:r>
              <a:rPr lang="en-US" dirty="0"/>
              <a:t/>
            </a:r>
            <a:br>
              <a:rPr lang="en-US" dirty="0"/>
            </a:br>
            <a:endParaRPr lang="en-US" dirty="0">
              <a:solidFill>
                <a:schemeClr val="tx2"/>
              </a:solidFill>
            </a:endParaRPr>
          </a:p>
        </p:txBody>
      </p:sp>
      <p:sp>
        <p:nvSpPr>
          <p:cNvPr id="3" name="Text Placeholder 2"/>
          <p:cNvSpPr>
            <a:spLocks noGrp="1"/>
          </p:cNvSpPr>
          <p:nvPr>
            <p:ph type="body" sz="quarter" idx="10"/>
          </p:nvPr>
        </p:nvSpPr>
        <p:spPr>
          <a:xfrm>
            <a:off x="152400" y="2286000"/>
            <a:ext cx="8763000" cy="4343400"/>
          </a:xfrm>
        </p:spPr>
        <p:txBody>
          <a:bodyPr>
            <a:normAutofit fontScale="85000" lnSpcReduction="20000"/>
          </a:bodyPr>
          <a:lstStyle/>
          <a:p>
            <a:endParaRPr lang="en-US" dirty="0" smtClean="0"/>
          </a:p>
          <a:p>
            <a:endParaRPr lang="en-US" dirty="0" smtClean="0"/>
          </a:p>
          <a:p>
            <a:r>
              <a:rPr lang="en-US" dirty="0" smtClean="0"/>
              <a:t>Turn to your partner and think of 2 examples using “</a:t>
            </a:r>
            <a:r>
              <a:rPr lang="en-US" b="1" u="sng" dirty="0" smtClean="0">
                <a:solidFill>
                  <a:srgbClr val="33CCFF"/>
                </a:solidFill>
              </a:rPr>
              <a:t>bio</a:t>
            </a:r>
            <a:r>
              <a:rPr lang="en-US" dirty="0" smtClean="0"/>
              <a:t>”</a:t>
            </a:r>
          </a:p>
          <a:p>
            <a:r>
              <a:rPr lang="en-US" b="1" u="sng" dirty="0" smtClean="0"/>
              <a:t>Examples:</a:t>
            </a:r>
            <a:r>
              <a:rPr lang="en-US" dirty="0" smtClean="0"/>
              <a:t>  </a:t>
            </a:r>
          </a:p>
          <a:p>
            <a:pPr lvl="1"/>
            <a:r>
              <a:rPr lang="en-US" b="1" dirty="0" smtClean="0">
                <a:solidFill>
                  <a:srgbClr val="33CCFF"/>
                </a:solidFill>
              </a:rPr>
              <a:t>Biology</a:t>
            </a:r>
          </a:p>
          <a:p>
            <a:pPr lvl="2"/>
            <a:r>
              <a:rPr lang="en-US" dirty="0" smtClean="0"/>
              <a:t>The study of life</a:t>
            </a:r>
          </a:p>
          <a:p>
            <a:pPr lvl="1"/>
            <a:r>
              <a:rPr lang="en-US" b="1" dirty="0" smtClean="0">
                <a:solidFill>
                  <a:srgbClr val="33CCFF"/>
                </a:solidFill>
              </a:rPr>
              <a:t>Biophysics</a:t>
            </a:r>
          </a:p>
          <a:p>
            <a:pPr lvl="2"/>
            <a:r>
              <a:rPr lang="en-US" dirty="0" smtClean="0"/>
              <a:t>the scientific study of how physics relates to biological processes</a:t>
            </a:r>
          </a:p>
          <a:p>
            <a:pPr lvl="1"/>
            <a:r>
              <a:rPr lang="en-US" b="1" dirty="0" smtClean="0">
                <a:solidFill>
                  <a:srgbClr val="33CCFF"/>
                </a:solidFill>
              </a:rPr>
              <a:t>Biodiversity</a:t>
            </a:r>
          </a:p>
          <a:p>
            <a:pPr lvl="2"/>
            <a:r>
              <a:rPr lang="en-US" dirty="0" smtClean="0"/>
              <a:t>the variety of plants and animals in a particular place. </a:t>
            </a:r>
          </a:p>
          <a:p>
            <a:pPr lvl="1"/>
            <a:r>
              <a:rPr lang="en-US" b="1" dirty="0" smtClean="0">
                <a:solidFill>
                  <a:srgbClr val="33CCFF"/>
                </a:solidFill>
              </a:rPr>
              <a:t>Symbiotic</a:t>
            </a:r>
          </a:p>
          <a:p>
            <a:pPr lvl="2"/>
            <a:r>
              <a:rPr lang="en-US" dirty="0" smtClean="0"/>
              <a:t>A relationship in which in which the people, organizations, or living things involved depend on each other</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6400800" y="1752600"/>
            <a:ext cx="2209800" cy="615553"/>
          </a:xfrm>
          <a:prstGeom prst="rect">
            <a:avLst/>
          </a:prstGeom>
          <a:noFill/>
        </p:spPr>
        <p:txBody>
          <a:bodyPr wrap="square" rtlCol="0">
            <a:spAutoFit/>
          </a:bodyPr>
          <a:lstStyle/>
          <a:p>
            <a:r>
              <a:rPr lang="en-US" sz="1600" b="1" u="sng" dirty="0" smtClean="0">
                <a:solidFill>
                  <a:srgbClr val="33CCFF"/>
                </a:solidFill>
              </a:rPr>
              <a:t>Biology:</a:t>
            </a:r>
            <a:r>
              <a:rPr lang="en-US" sz="1600" b="1" dirty="0" smtClean="0">
                <a:solidFill>
                  <a:srgbClr val="33CCFF"/>
                </a:solidFill>
              </a:rPr>
              <a:t> </a:t>
            </a:r>
            <a:r>
              <a:rPr lang="en-US" sz="1600" dirty="0" smtClean="0"/>
              <a:t>the study of life</a:t>
            </a:r>
          </a:p>
          <a:p>
            <a:endParaRPr lang="en-US" dirty="0"/>
          </a:p>
        </p:txBody>
      </p:sp>
      <p:pic>
        <p:nvPicPr>
          <p:cNvPr id="10" name="Picture 9" descr="C:\Documents and Settings\jgalvan\Local Settings\Temporary Internet Files\Content.IE5\H45MDZ5D\-1_0[1].jpg"/>
          <p:cNvPicPr/>
          <p:nvPr/>
        </p:nvPicPr>
        <p:blipFill>
          <a:blip r:embed="rId4" cstate="print"/>
          <a:stretch>
            <a:fillRect/>
          </a:stretch>
        </p:blipFill>
        <p:spPr bwMode="auto">
          <a:xfrm>
            <a:off x="4114800" y="1143000"/>
            <a:ext cx="2243199" cy="1508551"/>
          </a:xfrm>
          <a:prstGeom prst="rect">
            <a:avLst/>
          </a:prstGeom>
          <a:noFill/>
          <a:ln w="9525">
            <a:noFill/>
            <a:miter lim="800000"/>
            <a:headEnd/>
            <a:tailEnd/>
          </a:ln>
        </p:spPr>
      </p:pic>
      <p:pic>
        <p:nvPicPr>
          <p:cNvPr id="11" name="Picture 10" descr="C:\Documents and Settings\jgalvan\Local Settings\Temporary Internet Files\Content.IE5\WZ78V2TG\MC900104546[1].wmf"/>
          <p:cNvPicPr/>
          <p:nvPr/>
        </p:nvPicPr>
        <p:blipFill>
          <a:blip r:embed="rId5" cstate="print"/>
          <a:stretch>
            <a:fillRect/>
          </a:stretch>
        </p:blipFill>
        <p:spPr bwMode="auto">
          <a:xfrm>
            <a:off x="1524000" y="1143000"/>
            <a:ext cx="2362200" cy="14350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linds(horizontal)">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linds(horizontal)">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linds(horizontal)">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blinds(horizontal)">
                                      <p:cBhvr>
                                        <p:cTn id="40" dur="500"/>
                                        <p:tgtEl>
                                          <p:spTgt spid="3">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blinds(horizontal)">
                                      <p:cBhvr>
                                        <p:cTn id="45" dur="500"/>
                                        <p:tgtEl>
                                          <p:spTgt spid="3">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Effect transition="in" filter="blinds(horizontal)">
                                      <p:cBhvr>
                                        <p:cTn id="5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bio</a:t>
            </a:r>
            <a:endParaRPr lang="en-US" dirty="0">
              <a:solidFill>
                <a:schemeClr val="tx2"/>
              </a:solidFill>
            </a:endParaRPr>
          </a:p>
        </p:txBody>
      </p:sp>
      <p:sp>
        <p:nvSpPr>
          <p:cNvPr id="3" name="Text Placeholder 2"/>
          <p:cNvSpPr>
            <a:spLocks noGrp="1"/>
          </p:cNvSpPr>
          <p:nvPr>
            <p:ph type="body" sz="quarter" idx="10"/>
          </p:nvPr>
        </p:nvSpPr>
        <p:spPr>
          <a:xfrm>
            <a:off x="228600" y="1905000"/>
            <a:ext cx="8534400" cy="4648200"/>
          </a:xfrm>
        </p:spPr>
        <p:txBody>
          <a:bodyPr>
            <a:normAutofit fontScale="77500" lnSpcReduction="20000"/>
          </a:bodyPr>
          <a:lstStyle/>
          <a:p>
            <a:endParaRPr lang="en-US" dirty="0" smtClean="0"/>
          </a:p>
          <a:p>
            <a:endParaRPr lang="en-US" dirty="0" smtClean="0"/>
          </a:p>
          <a:p>
            <a:endParaRPr lang="en-US" dirty="0" smtClean="0"/>
          </a:p>
          <a:p>
            <a:endParaRPr lang="en-US" dirty="0" smtClean="0"/>
          </a:p>
          <a:p>
            <a:pPr>
              <a:buNone/>
            </a:pPr>
            <a:r>
              <a:rPr lang="en-US" b="1" u="sng" dirty="0" smtClean="0"/>
              <a:t>Positive/Negative Questions: </a:t>
            </a:r>
            <a:r>
              <a:rPr lang="en-US" dirty="0" smtClean="0"/>
              <a:t> </a:t>
            </a:r>
          </a:p>
          <a:p>
            <a:r>
              <a:rPr lang="en-US" dirty="0" smtClean="0"/>
              <a:t>Do the following words use “bio?” Answer “</a:t>
            </a:r>
            <a:r>
              <a:rPr lang="en-US" b="1" dirty="0" smtClean="0">
                <a:solidFill>
                  <a:srgbClr val="33CCFF"/>
                </a:solidFill>
              </a:rPr>
              <a:t>Yes</a:t>
            </a:r>
            <a:r>
              <a:rPr lang="en-US" dirty="0" smtClean="0"/>
              <a:t>” or “</a:t>
            </a:r>
            <a:r>
              <a:rPr lang="en-US" b="1" dirty="0" smtClean="0"/>
              <a:t>No</a:t>
            </a:r>
            <a:r>
              <a:rPr lang="en-US" dirty="0" smtClean="0"/>
              <a:t>”</a:t>
            </a:r>
          </a:p>
          <a:p>
            <a:pPr lvl="1"/>
            <a:r>
              <a:rPr lang="en-US" b="1" dirty="0" smtClean="0">
                <a:solidFill>
                  <a:srgbClr val="33CCFF"/>
                </a:solidFill>
              </a:rPr>
              <a:t>Biopsy</a:t>
            </a:r>
          </a:p>
          <a:p>
            <a:pPr lvl="2"/>
            <a:r>
              <a:rPr lang="en-US" dirty="0" smtClean="0"/>
              <a:t>the removal of cells, tissue etc from someone's body in order to find out more about a disease they may have </a:t>
            </a:r>
          </a:p>
          <a:p>
            <a:pPr lvl="1"/>
            <a:r>
              <a:rPr lang="en-US" b="1" dirty="0" smtClean="0"/>
              <a:t>Bicycle</a:t>
            </a:r>
          </a:p>
          <a:p>
            <a:pPr lvl="1"/>
            <a:r>
              <a:rPr lang="en-US" b="1" dirty="0" smtClean="0">
                <a:solidFill>
                  <a:srgbClr val="33CCFF"/>
                </a:solidFill>
              </a:rPr>
              <a:t>Amphibious</a:t>
            </a:r>
          </a:p>
          <a:p>
            <a:pPr lvl="2"/>
            <a:r>
              <a:rPr lang="en-US" dirty="0" smtClean="0"/>
              <a:t>able to live on both land and water</a:t>
            </a:r>
          </a:p>
          <a:p>
            <a:pPr lvl="1"/>
            <a:r>
              <a:rPr lang="en-US" b="1" dirty="0" smtClean="0"/>
              <a:t>Boisterous</a:t>
            </a:r>
          </a:p>
          <a:p>
            <a:pPr lvl="1"/>
            <a:r>
              <a:rPr lang="en-US" b="1" dirty="0" smtClean="0">
                <a:solidFill>
                  <a:srgbClr val="33CCFF"/>
                </a:solidFill>
              </a:rPr>
              <a:t>Biochemistry</a:t>
            </a:r>
          </a:p>
          <a:p>
            <a:pPr lvl="2"/>
            <a:r>
              <a:rPr lang="en-US" dirty="0" smtClean="0"/>
              <a:t>the scientific study of the chemistry of living things</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7" name="TextBox 6"/>
          <p:cNvSpPr txBox="1"/>
          <p:nvPr/>
        </p:nvSpPr>
        <p:spPr>
          <a:xfrm>
            <a:off x="6248400" y="1752600"/>
            <a:ext cx="2209800" cy="615553"/>
          </a:xfrm>
          <a:prstGeom prst="rect">
            <a:avLst/>
          </a:prstGeom>
          <a:noFill/>
        </p:spPr>
        <p:txBody>
          <a:bodyPr wrap="square" rtlCol="0">
            <a:spAutoFit/>
          </a:bodyPr>
          <a:lstStyle/>
          <a:p>
            <a:r>
              <a:rPr lang="en-US" sz="1600" b="1" u="sng" dirty="0" smtClean="0">
                <a:solidFill>
                  <a:srgbClr val="33CCFF"/>
                </a:solidFill>
              </a:rPr>
              <a:t>Biology:</a:t>
            </a:r>
            <a:r>
              <a:rPr lang="en-US" sz="1600" b="1" dirty="0" smtClean="0">
                <a:solidFill>
                  <a:srgbClr val="33CCFF"/>
                </a:solidFill>
              </a:rPr>
              <a:t> </a:t>
            </a:r>
            <a:r>
              <a:rPr lang="en-US" sz="1600" dirty="0" smtClean="0"/>
              <a:t>the study of life</a:t>
            </a:r>
          </a:p>
          <a:p>
            <a:endParaRPr lang="en-US" dirty="0"/>
          </a:p>
        </p:txBody>
      </p:sp>
      <p:pic>
        <p:nvPicPr>
          <p:cNvPr id="11" name="Picture 10" descr="C:\Documents and Settings\jgalvan\Local Settings\Temporary Internet Files\Content.IE5\H45MDZ5D\-1_0[1].jpg"/>
          <p:cNvPicPr/>
          <p:nvPr/>
        </p:nvPicPr>
        <p:blipFill>
          <a:blip r:embed="rId4" cstate="print"/>
          <a:stretch>
            <a:fillRect/>
          </a:stretch>
        </p:blipFill>
        <p:spPr bwMode="auto">
          <a:xfrm>
            <a:off x="4114800" y="1278169"/>
            <a:ext cx="2090799" cy="1406062"/>
          </a:xfrm>
          <a:prstGeom prst="rect">
            <a:avLst/>
          </a:prstGeom>
          <a:noFill/>
          <a:ln w="9525">
            <a:noFill/>
            <a:miter lim="800000"/>
            <a:headEnd/>
            <a:tailEnd/>
          </a:ln>
        </p:spPr>
      </p:pic>
      <p:pic>
        <p:nvPicPr>
          <p:cNvPr id="12" name="Picture 11" descr="C:\Documents and Settings\jgalvan\Local Settings\Temporary Internet Files\Content.IE5\WZ78V2TG\MC900104546[1].wmf"/>
          <p:cNvPicPr/>
          <p:nvPr/>
        </p:nvPicPr>
        <p:blipFill>
          <a:blip r:embed="rId5" cstate="print"/>
          <a:stretch>
            <a:fillRect/>
          </a:stretch>
        </p:blipFill>
        <p:spPr bwMode="auto">
          <a:xfrm>
            <a:off x="1600200" y="1309973"/>
            <a:ext cx="2209800" cy="13424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blinds(horizontal)">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blinds(horizontal)">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blinds(horizontal)">
                                      <p:cBhvr>
                                        <p:cTn id="22" dur="500"/>
                                        <p:tgtEl>
                                          <p:spTgt spid="3">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blinds(horizontal)">
                                      <p:cBhvr>
                                        <p:cTn id="27" dur="500"/>
                                        <p:tgtEl>
                                          <p:spTgt spid="3">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blinds(horizontal)">
                                      <p:cBhvr>
                                        <p:cTn id="32" dur="500"/>
                                        <p:tgtEl>
                                          <p:spTgt spid="3">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blinds(horizontal)">
                                      <p:cBhvr>
                                        <p:cTn id="37" dur="500"/>
                                        <p:tgtEl>
                                          <p:spTgt spid="3">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blinds(horizontal)">
                                      <p:cBhvr>
                                        <p:cTn id="4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smtClean="0"/>
              <a:t>-</a:t>
            </a:r>
            <a:r>
              <a:rPr lang="en-US" dirty="0" err="1" smtClean="0"/>
              <a:t>cyto</a:t>
            </a:r>
            <a:r>
              <a:rPr lang="en-US" dirty="0" smtClean="0"/>
              <a:t>/-</a:t>
            </a:r>
            <a:r>
              <a:rPr lang="en-US" dirty="0" err="1" smtClean="0"/>
              <a:t>cyte</a:t>
            </a:r>
            <a:r>
              <a:rPr lang="en-US" dirty="0" smtClean="0"/>
              <a:t/>
            </a:r>
            <a:br>
              <a:rPr lang="en-US" dirty="0" smtClean="0"/>
            </a:b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u="sng" dirty="0" smtClean="0"/>
              <a:t>Definition</a:t>
            </a:r>
            <a:r>
              <a:rPr lang="en-US" dirty="0" smtClean="0"/>
              <a:t>:  </a:t>
            </a:r>
          </a:p>
          <a:p>
            <a:pPr lvl="1"/>
            <a:r>
              <a:rPr lang="en-US" dirty="0" smtClean="0"/>
              <a:t>Referring to a cell</a:t>
            </a:r>
          </a:p>
          <a:p>
            <a:r>
              <a:rPr lang="en-US" i="1" u="sng" dirty="0" smtClean="0"/>
              <a:t>Example</a:t>
            </a:r>
            <a:r>
              <a:rPr lang="en-US" i="1" dirty="0" smtClean="0"/>
              <a:t>:  “Animal cells are filled with cyto</a:t>
            </a:r>
            <a:r>
              <a:rPr lang="en-US" b="1" i="1" u="sng" dirty="0" smtClean="0">
                <a:solidFill>
                  <a:srgbClr val="00B0F0"/>
                </a:solidFill>
              </a:rPr>
              <a:t>plasm</a:t>
            </a:r>
            <a:r>
              <a:rPr lang="en-US" b="1" i="1" dirty="0" smtClean="0">
                <a:solidFill>
                  <a:srgbClr val="00B0F0"/>
                </a:solidFill>
              </a:rPr>
              <a:t>.</a:t>
            </a:r>
            <a:r>
              <a:rPr lang="en-US" i="1" dirty="0" smtClean="0"/>
              <a:t>”</a:t>
            </a:r>
            <a:endParaRPr lang="en-US" dirty="0" smtClean="0"/>
          </a:p>
          <a:p>
            <a:pPr lvl="1">
              <a:buNone/>
            </a:pPr>
            <a:endParaRPr lang="en-US" dirty="0" smtClean="0"/>
          </a:p>
        </p:txBody>
      </p:sp>
      <p:sp>
        <p:nvSpPr>
          <p:cNvPr id="5" name="Rounded Rectangle 4">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bio</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648200"/>
          </a:xfrm>
        </p:spPr>
        <p:txBody>
          <a:bodyPr>
            <a:normAutofit/>
          </a:bodyPr>
          <a:lstStyle/>
          <a:p>
            <a:endParaRPr lang="en-US" dirty="0" smtClean="0"/>
          </a:p>
          <a:p>
            <a:endParaRPr lang="en-US" dirty="0" smtClean="0"/>
          </a:p>
          <a:p>
            <a:r>
              <a:rPr lang="en-US" b="1" dirty="0" smtClean="0"/>
              <a:t>Think </a:t>
            </a:r>
            <a:r>
              <a:rPr lang="en-US" b="1" dirty="0" smtClean="0"/>
              <a:t>of 3 Words using “</a:t>
            </a:r>
            <a:r>
              <a:rPr lang="en-US" b="1" u="sng" dirty="0" smtClean="0">
                <a:solidFill>
                  <a:srgbClr val="33CCFF"/>
                </a:solidFill>
              </a:rPr>
              <a:t>bio</a:t>
            </a:r>
            <a:r>
              <a:rPr lang="en-US" b="1" dirty="0" smtClean="0"/>
              <a:t>”</a:t>
            </a:r>
            <a:endParaRPr lang="en-US" dirty="0" smtClean="0"/>
          </a:p>
          <a:p>
            <a:pPr lvl="1"/>
            <a:r>
              <a:rPr lang="en-US" dirty="0" smtClean="0"/>
              <a:t>Example: “</a:t>
            </a:r>
            <a:r>
              <a:rPr lang="en-US" b="1" dirty="0" smtClean="0">
                <a:solidFill>
                  <a:srgbClr val="33CCFF"/>
                </a:solidFill>
              </a:rPr>
              <a:t>biology</a:t>
            </a:r>
            <a:r>
              <a:rPr lang="en-US" dirty="0" smtClean="0"/>
              <a:t>”</a:t>
            </a:r>
          </a:p>
          <a:p>
            <a:pPr lvl="1"/>
            <a:endParaRPr lang="en-US" dirty="0" smtClean="0"/>
          </a:p>
        </p:txBody>
      </p:sp>
      <p:sp>
        <p:nvSpPr>
          <p:cNvPr id="7" name="Rounded Rectangle 6">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8" name="TextBox 7"/>
          <p:cNvSpPr txBox="1"/>
          <p:nvPr/>
        </p:nvSpPr>
        <p:spPr>
          <a:xfrm>
            <a:off x="6248400" y="1752600"/>
            <a:ext cx="2209800" cy="615553"/>
          </a:xfrm>
          <a:prstGeom prst="rect">
            <a:avLst/>
          </a:prstGeom>
          <a:noFill/>
        </p:spPr>
        <p:txBody>
          <a:bodyPr wrap="square" rtlCol="0">
            <a:spAutoFit/>
          </a:bodyPr>
          <a:lstStyle/>
          <a:p>
            <a:r>
              <a:rPr lang="en-US" sz="1600" b="1" u="sng" dirty="0" smtClean="0">
                <a:solidFill>
                  <a:srgbClr val="33CCFF"/>
                </a:solidFill>
              </a:rPr>
              <a:t>Biology:</a:t>
            </a:r>
            <a:r>
              <a:rPr lang="en-US" sz="1600" b="1" dirty="0" smtClean="0">
                <a:solidFill>
                  <a:srgbClr val="33CCFF"/>
                </a:solidFill>
              </a:rPr>
              <a:t> </a:t>
            </a:r>
            <a:r>
              <a:rPr lang="en-US" sz="1600" dirty="0" smtClean="0"/>
              <a:t>the study of life</a:t>
            </a:r>
          </a:p>
          <a:p>
            <a:endParaRPr lang="en-US" dirty="0"/>
          </a:p>
        </p:txBody>
      </p:sp>
      <p:pic>
        <p:nvPicPr>
          <p:cNvPr id="11" name="Picture 10" descr="C:\Documents and Settings\jgalvan\Local Settings\Temporary Internet Files\Content.IE5\H45MDZ5D\-1_0[1].jpg"/>
          <p:cNvPicPr/>
          <p:nvPr/>
        </p:nvPicPr>
        <p:blipFill>
          <a:blip r:embed="rId4" cstate="print"/>
          <a:stretch>
            <a:fillRect/>
          </a:stretch>
        </p:blipFill>
        <p:spPr bwMode="auto">
          <a:xfrm>
            <a:off x="4038600" y="1219200"/>
            <a:ext cx="2243199" cy="1508551"/>
          </a:xfrm>
          <a:prstGeom prst="rect">
            <a:avLst/>
          </a:prstGeom>
          <a:noFill/>
          <a:ln w="9525">
            <a:noFill/>
            <a:miter lim="800000"/>
            <a:headEnd/>
            <a:tailEnd/>
          </a:ln>
        </p:spPr>
      </p:pic>
      <p:pic>
        <p:nvPicPr>
          <p:cNvPr id="12" name="Picture 11" descr="C:\Documents and Settings\jgalvan\Local Settings\Temporary Internet Files\Content.IE5\WZ78V2TG\MC900104546[1].wmf"/>
          <p:cNvPicPr/>
          <p:nvPr/>
        </p:nvPicPr>
        <p:blipFill>
          <a:blip r:embed="rId5" cstate="print"/>
          <a:stretch>
            <a:fillRect/>
          </a:stretch>
        </p:blipFill>
        <p:spPr bwMode="auto">
          <a:xfrm>
            <a:off x="1524000" y="1295400"/>
            <a:ext cx="2362200" cy="14350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err="1" smtClean="0"/>
              <a:t>ectomy</a:t>
            </a:r>
            <a:r>
              <a:rPr lang="en-US" dirty="0"/>
              <a:t/>
            </a:r>
            <a:br>
              <a:rPr lang="en-US" dirty="0"/>
            </a:b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u="sng" dirty="0" smtClean="0"/>
              <a:t>Definition</a:t>
            </a:r>
            <a:r>
              <a:rPr lang="en-US" dirty="0" smtClean="0"/>
              <a:t>:  </a:t>
            </a:r>
          </a:p>
          <a:p>
            <a:pPr lvl="1"/>
            <a:r>
              <a:rPr lang="en-US" b="1" dirty="0" smtClean="0"/>
              <a:t>life</a:t>
            </a:r>
            <a:endParaRPr lang="en-US" dirty="0" smtClean="0"/>
          </a:p>
          <a:p>
            <a:r>
              <a:rPr lang="en-US" i="1" u="sng" dirty="0" smtClean="0"/>
              <a:t>Example</a:t>
            </a:r>
            <a:r>
              <a:rPr lang="en-US" i="1" dirty="0" smtClean="0"/>
              <a:t>:  An </a:t>
            </a:r>
            <a:r>
              <a:rPr lang="en-US" b="1" i="1" u="sng" dirty="0" smtClean="0"/>
              <a:t>append</a:t>
            </a:r>
            <a:r>
              <a:rPr lang="en-US" b="1" i="1" u="sng" dirty="0" smtClean="0">
                <a:solidFill>
                  <a:srgbClr val="33CCFF"/>
                </a:solidFill>
              </a:rPr>
              <a:t>ectomy</a:t>
            </a:r>
            <a:r>
              <a:rPr lang="en-US" i="1" dirty="0" smtClean="0"/>
              <a:t> is </a:t>
            </a:r>
            <a:r>
              <a:rPr lang="en-US" dirty="0" smtClean="0"/>
              <a:t>a medical operation in which your appendix is removed</a:t>
            </a:r>
            <a:r>
              <a:rPr lang="en-US" i="1" dirty="0" smtClean="0"/>
              <a:t>. </a:t>
            </a:r>
          </a:p>
          <a:p>
            <a:pPr lvl="1">
              <a:buNone/>
            </a:pPr>
            <a:endParaRPr lang="en-US" i="1" dirty="0" smtClean="0"/>
          </a:p>
          <a:p>
            <a:pPr lvl="1"/>
            <a:endParaRPr lang="en-US" dirty="0" smtClean="0"/>
          </a:p>
          <a:p>
            <a:pPr lvl="1">
              <a:buNone/>
            </a:pPr>
            <a:endParaRPr lang="en-US" dirty="0" smtClean="0"/>
          </a:p>
        </p:txBody>
      </p:sp>
      <p:sp>
        <p:nvSpPr>
          <p:cNvPr id="5" name="Rounded Rectangle 4">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err="1" smtClean="0"/>
              <a:t>ectomy</a:t>
            </a:r>
            <a:r>
              <a:rPr lang="en-US" dirty="0"/>
              <a:t/>
            </a:r>
            <a:br>
              <a:rPr lang="en-US" dirty="0"/>
            </a:br>
            <a:endParaRPr lang="en-US" dirty="0">
              <a:solidFill>
                <a:schemeClr val="tx2"/>
              </a:solidFill>
            </a:endParaRPr>
          </a:p>
        </p:txBody>
      </p:sp>
      <p:sp>
        <p:nvSpPr>
          <p:cNvPr id="3" name="Text Placeholder 2"/>
          <p:cNvSpPr>
            <a:spLocks noGrp="1"/>
          </p:cNvSpPr>
          <p:nvPr>
            <p:ph type="body" sz="quarter" idx="10"/>
          </p:nvPr>
        </p:nvSpPr>
        <p:spPr>
          <a:xfrm>
            <a:off x="152400" y="2286000"/>
            <a:ext cx="8839200" cy="4343400"/>
          </a:xfrm>
        </p:spPr>
        <p:txBody>
          <a:bodyPr>
            <a:normAutofit fontScale="85000" lnSpcReduction="10000"/>
          </a:bodyPr>
          <a:lstStyle/>
          <a:p>
            <a:endParaRPr lang="en-US" dirty="0" smtClean="0"/>
          </a:p>
          <a:p>
            <a:endParaRPr lang="en-US" dirty="0" smtClean="0"/>
          </a:p>
          <a:p>
            <a:r>
              <a:rPr lang="en-US" sz="3100" dirty="0" smtClean="0"/>
              <a:t>Turn to your partner and think of 2 examples using “</a:t>
            </a:r>
            <a:r>
              <a:rPr lang="en-US" sz="3100" b="1" u="sng" dirty="0" err="1" smtClean="0">
                <a:solidFill>
                  <a:srgbClr val="33CCFF"/>
                </a:solidFill>
              </a:rPr>
              <a:t>ectomy</a:t>
            </a:r>
            <a:r>
              <a:rPr lang="en-US" sz="3100" dirty="0" smtClean="0"/>
              <a:t>”</a:t>
            </a:r>
          </a:p>
          <a:p>
            <a:r>
              <a:rPr lang="en-US" sz="3100" b="1" u="sng" dirty="0" smtClean="0"/>
              <a:t>Examples:</a:t>
            </a:r>
            <a:r>
              <a:rPr lang="en-US" sz="3100" dirty="0" smtClean="0"/>
              <a:t>  </a:t>
            </a:r>
          </a:p>
          <a:p>
            <a:pPr lvl="1"/>
            <a:r>
              <a:rPr lang="en-US" b="1" dirty="0" smtClean="0">
                <a:solidFill>
                  <a:srgbClr val="33CCFF"/>
                </a:solidFill>
              </a:rPr>
              <a:t>Lumpectomy</a:t>
            </a:r>
          </a:p>
          <a:p>
            <a:pPr lvl="2"/>
            <a:r>
              <a:rPr lang="en-US" dirty="0" smtClean="0"/>
              <a:t>an operation in which a tumor is removed from someone's body</a:t>
            </a:r>
          </a:p>
          <a:p>
            <a:pPr lvl="1"/>
            <a:r>
              <a:rPr lang="en-US" b="1" dirty="0" err="1" smtClean="0">
                <a:solidFill>
                  <a:srgbClr val="33CCFF"/>
                </a:solidFill>
              </a:rPr>
              <a:t>Pneumonectomy</a:t>
            </a:r>
            <a:endParaRPr lang="en-US" b="1" dirty="0" smtClean="0">
              <a:solidFill>
                <a:srgbClr val="33CCFF"/>
              </a:solidFill>
            </a:endParaRPr>
          </a:p>
          <a:p>
            <a:pPr lvl="2"/>
            <a:r>
              <a:rPr lang="en-US" dirty="0" smtClean="0"/>
              <a:t>The surgical removal of all or part of the lungs</a:t>
            </a:r>
          </a:p>
          <a:p>
            <a:pPr lvl="1"/>
            <a:r>
              <a:rPr lang="en-US" b="1" dirty="0" smtClean="0">
                <a:solidFill>
                  <a:srgbClr val="33CCFF"/>
                </a:solidFill>
              </a:rPr>
              <a:t>Tonsillectomy</a:t>
            </a:r>
          </a:p>
          <a:p>
            <a:pPr lvl="2"/>
            <a:r>
              <a:rPr lang="en-US" dirty="0" smtClean="0"/>
              <a:t>The surgical removal of the tonsils</a:t>
            </a:r>
          </a:p>
          <a:p>
            <a:pPr lvl="1"/>
            <a:r>
              <a:rPr lang="en-US" b="1" dirty="0" err="1" smtClean="0">
                <a:solidFill>
                  <a:srgbClr val="33CCFF"/>
                </a:solidFill>
              </a:rPr>
              <a:t>Pancreatectomy</a:t>
            </a:r>
            <a:endParaRPr lang="en-US" b="1" dirty="0" smtClean="0">
              <a:solidFill>
                <a:srgbClr val="33CCFF"/>
              </a:solidFill>
            </a:endParaRPr>
          </a:p>
          <a:p>
            <a:pPr lvl="2"/>
            <a:r>
              <a:rPr lang="en-US" dirty="0" smtClean="0"/>
              <a:t>The procedure to remove part or all of the pancreas</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6400800" y="1219200"/>
            <a:ext cx="2209800" cy="1600438"/>
          </a:xfrm>
          <a:prstGeom prst="rect">
            <a:avLst/>
          </a:prstGeom>
          <a:noFill/>
        </p:spPr>
        <p:txBody>
          <a:bodyPr wrap="square" rtlCol="0">
            <a:spAutoFit/>
          </a:bodyPr>
          <a:lstStyle/>
          <a:p>
            <a:r>
              <a:rPr lang="en-US" sz="1600" b="1" dirty="0" smtClean="0"/>
              <a:t>A </a:t>
            </a:r>
            <a:r>
              <a:rPr lang="en-US" sz="1600" b="1" u="sng" dirty="0" err="1" smtClean="0">
                <a:solidFill>
                  <a:srgbClr val="33CCFF"/>
                </a:solidFill>
              </a:rPr>
              <a:t>diskectomy</a:t>
            </a:r>
            <a:r>
              <a:rPr lang="en-US" sz="1600" dirty="0" smtClean="0"/>
              <a:t> is a surgical procedure to remove the damaged portion of a herniated disk in your spine</a:t>
            </a:r>
            <a:r>
              <a:rPr lang="en-US" sz="1600" dirty="0" smtClean="0"/>
              <a:t>.</a:t>
            </a:r>
            <a:endParaRPr lang="en-US" sz="1600" dirty="0" smtClean="0"/>
          </a:p>
          <a:p>
            <a:endParaRPr lang="en-US" dirty="0"/>
          </a:p>
        </p:txBody>
      </p:sp>
      <p:pic>
        <p:nvPicPr>
          <p:cNvPr id="11" name="Picture 10" descr="C:\Documents and Settings\jgalvan\Local Settings\Temporary Internet Files\Content.IE5\WZ78V2TG\MC900104546[1].wmf"/>
          <p:cNvPicPr/>
          <p:nvPr/>
        </p:nvPicPr>
        <p:blipFill>
          <a:blip r:embed="rId4" cstate="print"/>
          <a:stretch>
            <a:fillRect/>
          </a:stretch>
        </p:blipFill>
        <p:spPr bwMode="auto">
          <a:xfrm>
            <a:off x="2895600" y="762000"/>
            <a:ext cx="3429000"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horizontal)">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blinds(horizontal)">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blinds(horizontal)">
                                      <p:cBhvr>
                                        <p:cTn id="3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smtClean="0"/>
              <a:t>ectomy</a:t>
            </a:r>
            <a:endParaRPr lang="en-US" dirty="0">
              <a:solidFill>
                <a:schemeClr val="tx2"/>
              </a:solidFill>
            </a:endParaRPr>
          </a:p>
        </p:txBody>
      </p:sp>
      <p:sp>
        <p:nvSpPr>
          <p:cNvPr id="3" name="Text Placeholder 2"/>
          <p:cNvSpPr>
            <a:spLocks noGrp="1"/>
          </p:cNvSpPr>
          <p:nvPr>
            <p:ph type="body" sz="quarter" idx="10"/>
          </p:nvPr>
        </p:nvSpPr>
        <p:spPr>
          <a:xfrm>
            <a:off x="228600" y="1752600"/>
            <a:ext cx="8534400" cy="4800600"/>
          </a:xfrm>
        </p:spPr>
        <p:txBody>
          <a:bodyPr>
            <a:normAutofit fontScale="77500" lnSpcReduction="20000"/>
          </a:bodyPr>
          <a:lstStyle/>
          <a:p>
            <a:endParaRPr lang="en-US" dirty="0" smtClean="0"/>
          </a:p>
          <a:p>
            <a:endParaRPr lang="en-US" dirty="0" smtClean="0"/>
          </a:p>
          <a:p>
            <a:endParaRPr lang="en-US" dirty="0" smtClean="0"/>
          </a:p>
          <a:p>
            <a:endParaRPr lang="en-US" dirty="0" smtClean="0"/>
          </a:p>
          <a:p>
            <a:pPr>
              <a:buNone/>
            </a:pPr>
            <a:r>
              <a:rPr lang="en-US" b="1" u="sng" dirty="0" smtClean="0"/>
              <a:t>Positive/Negative Questions: </a:t>
            </a:r>
            <a:r>
              <a:rPr lang="en-US" dirty="0" smtClean="0"/>
              <a:t> </a:t>
            </a:r>
          </a:p>
          <a:p>
            <a:r>
              <a:rPr lang="en-US" dirty="0" smtClean="0"/>
              <a:t>Do the following words use “</a:t>
            </a:r>
            <a:r>
              <a:rPr lang="en-US" dirty="0" err="1" smtClean="0"/>
              <a:t>ectomy</a:t>
            </a:r>
            <a:r>
              <a:rPr lang="en-US" dirty="0" smtClean="0"/>
              <a:t>?” Answer “</a:t>
            </a:r>
            <a:r>
              <a:rPr lang="en-US" b="1" dirty="0" smtClean="0">
                <a:solidFill>
                  <a:srgbClr val="33CCFF"/>
                </a:solidFill>
              </a:rPr>
              <a:t>Yes</a:t>
            </a:r>
            <a:r>
              <a:rPr lang="en-US" dirty="0" smtClean="0"/>
              <a:t>” or “</a:t>
            </a:r>
            <a:r>
              <a:rPr lang="en-US" b="1" dirty="0" smtClean="0"/>
              <a:t>No</a:t>
            </a:r>
            <a:r>
              <a:rPr lang="en-US" dirty="0" smtClean="0"/>
              <a:t>”</a:t>
            </a:r>
          </a:p>
          <a:p>
            <a:pPr lvl="1"/>
            <a:r>
              <a:rPr lang="en-US" b="1" dirty="0" err="1" smtClean="0">
                <a:solidFill>
                  <a:srgbClr val="33CCFF"/>
                </a:solidFill>
              </a:rPr>
              <a:t>Gastrectomy</a:t>
            </a:r>
            <a:endParaRPr lang="en-US" b="1" dirty="0" smtClean="0">
              <a:solidFill>
                <a:srgbClr val="33CCFF"/>
              </a:solidFill>
            </a:endParaRPr>
          </a:p>
          <a:p>
            <a:pPr lvl="2"/>
            <a:r>
              <a:rPr lang="en-US" dirty="0" smtClean="0"/>
              <a:t>a medical procedure where all or part of the stomach is surgically removed </a:t>
            </a:r>
          </a:p>
          <a:p>
            <a:pPr lvl="1"/>
            <a:r>
              <a:rPr lang="en-US" b="1" dirty="0" smtClean="0"/>
              <a:t>Stomach</a:t>
            </a:r>
          </a:p>
          <a:p>
            <a:pPr lvl="1"/>
            <a:r>
              <a:rPr lang="en-US" b="1" dirty="0" err="1" smtClean="0">
                <a:solidFill>
                  <a:srgbClr val="33CCFF"/>
                </a:solidFill>
              </a:rPr>
              <a:t>Encephalectomy</a:t>
            </a:r>
            <a:endParaRPr lang="en-US" b="1" dirty="0" smtClean="0">
              <a:solidFill>
                <a:srgbClr val="33CCFF"/>
              </a:solidFill>
            </a:endParaRPr>
          </a:p>
          <a:p>
            <a:pPr lvl="2"/>
            <a:r>
              <a:rPr lang="en-US" dirty="0" smtClean="0"/>
              <a:t>Removal of the brain </a:t>
            </a:r>
          </a:p>
          <a:p>
            <a:pPr lvl="1"/>
            <a:r>
              <a:rPr lang="en-US" b="1" dirty="0" smtClean="0"/>
              <a:t>Perfect</a:t>
            </a:r>
          </a:p>
          <a:p>
            <a:pPr lvl="1"/>
            <a:r>
              <a:rPr lang="en-US" b="1" dirty="0" err="1" smtClean="0">
                <a:solidFill>
                  <a:srgbClr val="33CCFF"/>
                </a:solidFill>
              </a:rPr>
              <a:t>Neurectomy</a:t>
            </a:r>
            <a:endParaRPr lang="en-US" b="1" dirty="0" smtClean="0">
              <a:solidFill>
                <a:srgbClr val="33CCFF"/>
              </a:solidFill>
            </a:endParaRPr>
          </a:p>
          <a:p>
            <a:pPr lvl="2"/>
            <a:r>
              <a:rPr lang="en-US" dirty="0" smtClean="0"/>
              <a:t>surgical removal of all or part of a nerve</a:t>
            </a:r>
          </a:p>
          <a:p>
            <a:pPr lvl="1"/>
            <a:r>
              <a:rPr lang="en-US" b="1" dirty="0" smtClean="0"/>
              <a:t>Spectrometer</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5791200" y="1219200"/>
            <a:ext cx="2209800" cy="1600438"/>
          </a:xfrm>
          <a:prstGeom prst="rect">
            <a:avLst/>
          </a:prstGeom>
          <a:noFill/>
        </p:spPr>
        <p:txBody>
          <a:bodyPr wrap="square" rtlCol="0">
            <a:spAutoFit/>
          </a:bodyPr>
          <a:lstStyle/>
          <a:p>
            <a:r>
              <a:rPr lang="en-US" sz="1600" b="1" dirty="0" smtClean="0"/>
              <a:t>A </a:t>
            </a:r>
            <a:r>
              <a:rPr lang="en-US" sz="1600" b="1" u="sng" dirty="0" err="1" smtClean="0">
                <a:solidFill>
                  <a:srgbClr val="33CCFF"/>
                </a:solidFill>
              </a:rPr>
              <a:t>diskectomy</a:t>
            </a:r>
            <a:r>
              <a:rPr lang="en-US" sz="1600" dirty="0" smtClean="0"/>
              <a:t> is a surgical procedure to remove the damaged portion of a herniated disk in your spine</a:t>
            </a:r>
            <a:r>
              <a:rPr lang="en-US" sz="1600" dirty="0" smtClean="0"/>
              <a:t>.</a:t>
            </a:r>
            <a:endParaRPr lang="en-US" sz="1600" dirty="0" smtClean="0"/>
          </a:p>
          <a:p>
            <a:endParaRPr lang="en-US" dirty="0"/>
          </a:p>
        </p:txBody>
      </p:sp>
      <p:pic>
        <p:nvPicPr>
          <p:cNvPr id="10" name="Picture 9" descr="C:\Documents and Settings\jgalvan\Local Settings\Temporary Internet Files\Content.IE5\WZ78V2TG\MC900104546[1].wmf"/>
          <p:cNvPicPr/>
          <p:nvPr/>
        </p:nvPicPr>
        <p:blipFill>
          <a:blip r:embed="rId4" cstate="print"/>
          <a:stretch>
            <a:fillRect/>
          </a:stretch>
        </p:blipFill>
        <p:spPr bwMode="auto">
          <a:xfrm>
            <a:off x="2286000" y="762000"/>
            <a:ext cx="3429000"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blinds(horizontal)">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blinds(horizontal)">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blinds(horizontal)">
                                      <p:cBhvr>
                                        <p:cTn id="22" dur="500"/>
                                        <p:tgtEl>
                                          <p:spTgt spid="3">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blinds(horizontal)">
                                      <p:cBhvr>
                                        <p:cTn id="27" dur="500"/>
                                        <p:tgtEl>
                                          <p:spTgt spid="3">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blinds(horizontal)">
                                      <p:cBhvr>
                                        <p:cTn id="32" dur="500"/>
                                        <p:tgtEl>
                                          <p:spTgt spid="3">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blinds(horizontal)">
                                      <p:cBhvr>
                                        <p:cTn id="37" dur="500"/>
                                        <p:tgtEl>
                                          <p:spTgt spid="3">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blinds(horizontal)">
                                      <p:cBhvr>
                                        <p:cTn id="42" dur="500"/>
                                        <p:tgtEl>
                                          <p:spTgt spid="3">
                                            <p:txEl>
                                              <p:pRg st="13" end="1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animEffect transition="in" filter="blinds(horizontal)">
                                      <p:cBhvr>
                                        <p:cTn id="4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smtClean="0"/>
              <a:t>ectomy</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648200"/>
          </a:xfrm>
        </p:spPr>
        <p:txBody>
          <a:bodyPr>
            <a:normAutofit/>
          </a:bodyPr>
          <a:lstStyle/>
          <a:p>
            <a:endParaRPr lang="en-US" dirty="0" smtClean="0"/>
          </a:p>
          <a:p>
            <a:endParaRPr lang="en-US" dirty="0" smtClean="0"/>
          </a:p>
          <a:p>
            <a:endParaRPr lang="en-US" dirty="0" smtClean="0"/>
          </a:p>
          <a:p>
            <a:r>
              <a:rPr lang="en-US" b="1" dirty="0" smtClean="0"/>
              <a:t>Think </a:t>
            </a:r>
            <a:r>
              <a:rPr lang="en-US" b="1" dirty="0" smtClean="0"/>
              <a:t>of 3 Words using “</a:t>
            </a:r>
            <a:r>
              <a:rPr lang="en-US" b="1" u="sng" dirty="0" err="1" smtClean="0">
                <a:solidFill>
                  <a:srgbClr val="33CCFF"/>
                </a:solidFill>
              </a:rPr>
              <a:t>ectomy</a:t>
            </a:r>
            <a:r>
              <a:rPr lang="en-US" b="1" dirty="0" smtClean="0"/>
              <a:t>”</a:t>
            </a:r>
          </a:p>
          <a:p>
            <a:pPr lvl="1"/>
            <a:r>
              <a:rPr lang="en-US" b="1" dirty="0" smtClean="0"/>
              <a:t>Another option: Use your dictionary to find 3 words using “</a:t>
            </a:r>
            <a:r>
              <a:rPr lang="en-US" b="1" dirty="0" err="1" smtClean="0">
                <a:solidFill>
                  <a:srgbClr val="33CCFF"/>
                </a:solidFill>
              </a:rPr>
              <a:t>ectomy</a:t>
            </a:r>
            <a:r>
              <a:rPr lang="en-US" b="1" dirty="0" smtClean="0"/>
              <a:t>”</a:t>
            </a:r>
            <a:endParaRPr lang="en-US" dirty="0" smtClean="0"/>
          </a:p>
          <a:p>
            <a:pPr lvl="1"/>
            <a:r>
              <a:rPr lang="en-US" dirty="0" smtClean="0"/>
              <a:t>Example: “</a:t>
            </a:r>
            <a:r>
              <a:rPr lang="en-US" b="1" dirty="0" smtClean="0">
                <a:solidFill>
                  <a:srgbClr val="33CCFF"/>
                </a:solidFill>
              </a:rPr>
              <a:t>appendectomy</a:t>
            </a:r>
            <a:r>
              <a:rPr lang="en-US" dirty="0" smtClean="0"/>
              <a:t>”</a:t>
            </a:r>
          </a:p>
          <a:p>
            <a:pPr lvl="1"/>
            <a:endParaRPr lang="en-US" dirty="0" smtClean="0"/>
          </a:p>
        </p:txBody>
      </p:sp>
      <p:sp>
        <p:nvSpPr>
          <p:cNvPr id="7" name="Rounded Rectangle 6">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5638800" y="1447800"/>
            <a:ext cx="2209800" cy="1600438"/>
          </a:xfrm>
          <a:prstGeom prst="rect">
            <a:avLst/>
          </a:prstGeom>
          <a:noFill/>
        </p:spPr>
        <p:txBody>
          <a:bodyPr wrap="square" rtlCol="0">
            <a:spAutoFit/>
          </a:bodyPr>
          <a:lstStyle/>
          <a:p>
            <a:r>
              <a:rPr lang="en-US" sz="1600" b="1" dirty="0" smtClean="0"/>
              <a:t>A </a:t>
            </a:r>
            <a:r>
              <a:rPr lang="en-US" sz="1600" b="1" u="sng" dirty="0" err="1" smtClean="0">
                <a:solidFill>
                  <a:srgbClr val="33CCFF"/>
                </a:solidFill>
              </a:rPr>
              <a:t>diskectomy</a:t>
            </a:r>
            <a:r>
              <a:rPr lang="en-US" sz="1600" dirty="0" smtClean="0"/>
              <a:t> is a surgical procedure to remove the damaged portion of a herniated disk in your spine</a:t>
            </a:r>
            <a:r>
              <a:rPr lang="en-US" sz="1600" dirty="0" smtClean="0"/>
              <a:t>.</a:t>
            </a:r>
            <a:endParaRPr lang="en-US" sz="1600" dirty="0" smtClean="0"/>
          </a:p>
          <a:p>
            <a:endParaRPr lang="en-US" dirty="0"/>
          </a:p>
        </p:txBody>
      </p:sp>
      <p:pic>
        <p:nvPicPr>
          <p:cNvPr id="10" name="Picture 9" descr="C:\Documents and Settings\jgalvan\Local Settings\Temporary Internet Files\Content.IE5\WZ78V2TG\MC900104546[1].wmf"/>
          <p:cNvPicPr/>
          <p:nvPr/>
        </p:nvPicPr>
        <p:blipFill>
          <a:blip r:embed="rId4" cstate="print"/>
          <a:stretch>
            <a:fillRect/>
          </a:stretch>
        </p:blipFill>
        <p:spPr bwMode="auto">
          <a:xfrm>
            <a:off x="2133600" y="990600"/>
            <a:ext cx="3429000"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smtClean="0"/>
              <a:t>Ant/Anti</a:t>
            </a:r>
            <a:r>
              <a:rPr lang="en-US" dirty="0"/>
              <a:t/>
            </a:r>
            <a:br>
              <a:rPr lang="en-US" dirty="0"/>
            </a:b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u="sng" dirty="0" smtClean="0"/>
              <a:t>Definition</a:t>
            </a:r>
            <a:r>
              <a:rPr lang="en-US" dirty="0" smtClean="0"/>
              <a:t>:  </a:t>
            </a:r>
          </a:p>
          <a:p>
            <a:pPr lvl="1"/>
            <a:r>
              <a:rPr lang="en-US" b="1" dirty="0" smtClean="0"/>
              <a:t>Against; opposite of</a:t>
            </a:r>
            <a:endParaRPr lang="en-US" dirty="0" smtClean="0"/>
          </a:p>
          <a:p>
            <a:r>
              <a:rPr lang="en-US" i="1" u="sng" dirty="0" smtClean="0"/>
              <a:t>Example</a:t>
            </a:r>
            <a:r>
              <a:rPr lang="en-US" i="1" dirty="0" smtClean="0"/>
              <a:t>:  An </a:t>
            </a:r>
            <a:r>
              <a:rPr lang="en-US" b="1" i="1" u="sng" dirty="0" smtClean="0">
                <a:solidFill>
                  <a:srgbClr val="33CCFF"/>
                </a:solidFill>
              </a:rPr>
              <a:t>ant</a:t>
            </a:r>
            <a:r>
              <a:rPr lang="en-US" b="1" i="1" u="sng" dirty="0" smtClean="0"/>
              <a:t>agonist</a:t>
            </a:r>
            <a:r>
              <a:rPr lang="en-US" dirty="0" smtClean="0"/>
              <a:t> is</a:t>
            </a:r>
            <a:r>
              <a:rPr lang="en-US" i="1" dirty="0" smtClean="0"/>
              <a:t> </a:t>
            </a:r>
            <a:r>
              <a:rPr lang="en-US" dirty="0" smtClean="0"/>
              <a:t>a person who actively opposes or is hostile to someone or something; an adversary</a:t>
            </a:r>
            <a:r>
              <a:rPr lang="en-US" i="1" dirty="0" smtClean="0"/>
              <a:t>. </a:t>
            </a:r>
          </a:p>
          <a:p>
            <a:pPr lvl="1">
              <a:buNone/>
            </a:pPr>
            <a:endParaRPr lang="en-US" i="1" dirty="0" smtClean="0"/>
          </a:p>
          <a:p>
            <a:pPr lvl="1"/>
            <a:endParaRPr lang="en-US" dirty="0" smtClean="0"/>
          </a:p>
          <a:p>
            <a:pPr lvl="1">
              <a:buNone/>
            </a:pPr>
            <a:endParaRPr lang="en-US" dirty="0" smtClean="0"/>
          </a:p>
        </p:txBody>
      </p:sp>
      <p:sp>
        <p:nvSpPr>
          <p:cNvPr id="5" name="Rounded Rectangle 4">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a:t>Ant/Anti </a:t>
            </a:r>
            <a:br>
              <a:rPr lang="en-US" dirty="0"/>
            </a:br>
            <a:endParaRPr lang="en-US" dirty="0">
              <a:solidFill>
                <a:schemeClr val="tx2"/>
              </a:solidFill>
            </a:endParaRPr>
          </a:p>
        </p:txBody>
      </p:sp>
      <p:sp>
        <p:nvSpPr>
          <p:cNvPr id="3" name="Text Placeholder 2"/>
          <p:cNvSpPr>
            <a:spLocks noGrp="1"/>
          </p:cNvSpPr>
          <p:nvPr>
            <p:ph type="body" sz="quarter" idx="10"/>
          </p:nvPr>
        </p:nvSpPr>
        <p:spPr>
          <a:xfrm>
            <a:off x="152400" y="2286000"/>
            <a:ext cx="8839200" cy="4343400"/>
          </a:xfrm>
        </p:spPr>
        <p:txBody>
          <a:bodyPr>
            <a:normAutofit fontScale="85000" lnSpcReduction="10000"/>
          </a:bodyPr>
          <a:lstStyle/>
          <a:p>
            <a:endParaRPr lang="en-US" dirty="0" smtClean="0"/>
          </a:p>
          <a:p>
            <a:endParaRPr lang="en-US" dirty="0" smtClean="0"/>
          </a:p>
          <a:p>
            <a:r>
              <a:rPr lang="en-US" sz="3100" dirty="0" smtClean="0"/>
              <a:t>Turn to your partner and think of 2 words with “</a:t>
            </a:r>
            <a:r>
              <a:rPr lang="en-US" sz="3100" b="1" u="sng" dirty="0" smtClean="0">
                <a:solidFill>
                  <a:srgbClr val="33CCFF"/>
                </a:solidFill>
              </a:rPr>
              <a:t>ant</a:t>
            </a:r>
            <a:r>
              <a:rPr lang="en-US" sz="3100" b="1" dirty="0" smtClean="0"/>
              <a:t> or </a:t>
            </a:r>
            <a:r>
              <a:rPr lang="en-US" sz="3100" b="1" u="sng" dirty="0" smtClean="0">
                <a:solidFill>
                  <a:srgbClr val="33CCFF"/>
                </a:solidFill>
              </a:rPr>
              <a:t>anti</a:t>
            </a:r>
            <a:r>
              <a:rPr lang="en-US" sz="3100" dirty="0" smtClean="0"/>
              <a:t>”</a:t>
            </a:r>
          </a:p>
          <a:p>
            <a:r>
              <a:rPr lang="en-US" sz="3100" b="1" u="sng" dirty="0" smtClean="0"/>
              <a:t>Examples:</a:t>
            </a:r>
            <a:r>
              <a:rPr lang="en-US" sz="3100" dirty="0" smtClean="0"/>
              <a:t>  </a:t>
            </a:r>
          </a:p>
          <a:p>
            <a:pPr lvl="1"/>
            <a:r>
              <a:rPr lang="en-US" b="1" dirty="0" smtClean="0">
                <a:solidFill>
                  <a:srgbClr val="33CCFF"/>
                </a:solidFill>
              </a:rPr>
              <a:t>Antibiotic</a:t>
            </a:r>
          </a:p>
          <a:p>
            <a:pPr lvl="2"/>
            <a:r>
              <a:rPr lang="en-US" dirty="0" smtClean="0"/>
              <a:t>a drug that is used to kill bacteria and cure infections</a:t>
            </a:r>
          </a:p>
          <a:p>
            <a:pPr lvl="1"/>
            <a:r>
              <a:rPr lang="en-US" b="1" dirty="0" smtClean="0">
                <a:solidFill>
                  <a:srgbClr val="33CCFF"/>
                </a:solidFill>
              </a:rPr>
              <a:t>Antagonize</a:t>
            </a:r>
          </a:p>
          <a:p>
            <a:pPr lvl="2"/>
            <a:r>
              <a:rPr lang="en-US" dirty="0" smtClean="0"/>
              <a:t>To annoy someone very much by doing something that they do not like</a:t>
            </a:r>
          </a:p>
          <a:p>
            <a:pPr lvl="1"/>
            <a:r>
              <a:rPr lang="en-US" b="1" dirty="0" smtClean="0">
                <a:solidFill>
                  <a:srgbClr val="33CCFF"/>
                </a:solidFill>
              </a:rPr>
              <a:t>Antipode</a:t>
            </a:r>
          </a:p>
          <a:p>
            <a:pPr lvl="2"/>
            <a:r>
              <a:rPr lang="en-US" dirty="0" smtClean="0"/>
              <a:t>the direct opposite of something else </a:t>
            </a:r>
          </a:p>
          <a:p>
            <a:pPr lvl="1"/>
            <a:r>
              <a:rPr lang="en-US" b="1" dirty="0" smtClean="0">
                <a:solidFill>
                  <a:srgbClr val="33CCFF"/>
                </a:solidFill>
              </a:rPr>
              <a:t>Antiseptic</a:t>
            </a:r>
          </a:p>
          <a:p>
            <a:pPr lvl="2"/>
            <a:r>
              <a:rPr lang="en-US" dirty="0" smtClean="0"/>
              <a:t>a medicine that you put onto a wound to stop it from becoming infected</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6248400" y="1600200"/>
            <a:ext cx="2209800" cy="1354217"/>
          </a:xfrm>
          <a:prstGeom prst="rect">
            <a:avLst/>
          </a:prstGeom>
          <a:noFill/>
        </p:spPr>
        <p:txBody>
          <a:bodyPr wrap="square" rtlCol="0">
            <a:spAutoFit/>
          </a:bodyPr>
          <a:lstStyle/>
          <a:p>
            <a:r>
              <a:rPr lang="en-US" sz="1600" b="1" u="sng" dirty="0" smtClean="0">
                <a:solidFill>
                  <a:srgbClr val="33CCFF"/>
                </a:solidFill>
              </a:rPr>
              <a:t>Antagonist:</a:t>
            </a:r>
            <a:r>
              <a:rPr lang="en-US" sz="1600" b="1" dirty="0" smtClean="0">
                <a:solidFill>
                  <a:srgbClr val="33CCFF"/>
                </a:solidFill>
              </a:rPr>
              <a:t> </a:t>
            </a:r>
            <a:r>
              <a:rPr lang="en-US" sz="1600" dirty="0" smtClean="0"/>
              <a:t>a person who actively opposes or is hostile to someone or something; an adversary </a:t>
            </a:r>
          </a:p>
          <a:p>
            <a:endParaRPr lang="en-US" dirty="0"/>
          </a:p>
        </p:txBody>
      </p:sp>
      <p:pic>
        <p:nvPicPr>
          <p:cNvPr id="10" name="Picture 9" descr="C:\Documents and Settings\jgalvan\Local Settings\Temporary Internet Files\Content.IE5\H45MDZ5D\-1_0[1].jpg"/>
          <p:cNvPicPr/>
          <p:nvPr/>
        </p:nvPicPr>
        <p:blipFill>
          <a:blip r:embed="rId4" cstate="print"/>
          <a:stretch>
            <a:fillRect/>
          </a:stretch>
        </p:blipFill>
        <p:spPr bwMode="auto">
          <a:xfrm>
            <a:off x="4495800" y="533400"/>
            <a:ext cx="16002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C:\Documents and Settings\jgalvan\Local Settings\Temporary Internet Files\Content.IE5\WZ78V2TG\MC900104546[1].wmf"/>
          <p:cNvPicPr/>
          <p:nvPr/>
        </p:nvPicPr>
        <p:blipFill>
          <a:blip r:embed="rId5" cstate="print"/>
          <a:stretch>
            <a:fillRect/>
          </a:stretch>
        </p:blipFill>
        <p:spPr bwMode="auto">
          <a:xfrm>
            <a:off x="2057400" y="914400"/>
            <a:ext cx="2051017"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horizontal)">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blinds(horizontal)">
                                      <p:cBhvr>
                                        <p:cTn id="3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a:t>Ant/Anti</a:t>
            </a:r>
            <a:endParaRPr lang="en-US" dirty="0">
              <a:solidFill>
                <a:schemeClr val="tx2"/>
              </a:solidFill>
            </a:endParaRPr>
          </a:p>
        </p:txBody>
      </p:sp>
      <p:sp>
        <p:nvSpPr>
          <p:cNvPr id="3" name="Text Placeholder 2"/>
          <p:cNvSpPr>
            <a:spLocks noGrp="1"/>
          </p:cNvSpPr>
          <p:nvPr>
            <p:ph type="body" sz="quarter" idx="10"/>
          </p:nvPr>
        </p:nvSpPr>
        <p:spPr>
          <a:xfrm>
            <a:off x="228600" y="1752600"/>
            <a:ext cx="8610600" cy="4800600"/>
          </a:xfrm>
        </p:spPr>
        <p:txBody>
          <a:bodyPr>
            <a:normAutofit fontScale="77500" lnSpcReduction="20000"/>
          </a:bodyPr>
          <a:lstStyle/>
          <a:p>
            <a:endParaRPr lang="en-US" dirty="0" smtClean="0"/>
          </a:p>
          <a:p>
            <a:endParaRPr lang="en-US" dirty="0" smtClean="0"/>
          </a:p>
          <a:p>
            <a:endParaRPr lang="en-US" dirty="0" smtClean="0"/>
          </a:p>
          <a:p>
            <a:pPr>
              <a:buNone/>
            </a:pPr>
            <a:r>
              <a:rPr lang="en-US" b="1" u="sng" dirty="0" smtClean="0"/>
              <a:t>Positive/Negative Questions: </a:t>
            </a:r>
            <a:r>
              <a:rPr lang="en-US" dirty="0" smtClean="0"/>
              <a:t> </a:t>
            </a:r>
          </a:p>
          <a:p>
            <a:r>
              <a:rPr lang="en-US" dirty="0" smtClean="0"/>
              <a:t>Do the following words use “ant or anti?” Answer “</a:t>
            </a:r>
            <a:r>
              <a:rPr lang="en-US" b="1" dirty="0" smtClean="0">
                <a:solidFill>
                  <a:srgbClr val="33CCFF"/>
                </a:solidFill>
              </a:rPr>
              <a:t>Yes</a:t>
            </a:r>
            <a:r>
              <a:rPr lang="en-US" dirty="0" smtClean="0"/>
              <a:t>” or “</a:t>
            </a:r>
            <a:r>
              <a:rPr lang="en-US" b="1" dirty="0" smtClean="0"/>
              <a:t>No</a:t>
            </a:r>
            <a:r>
              <a:rPr lang="en-US" dirty="0" smtClean="0"/>
              <a:t>”</a:t>
            </a:r>
          </a:p>
          <a:p>
            <a:pPr lvl="1"/>
            <a:r>
              <a:rPr lang="en-US" b="1" dirty="0" smtClean="0">
                <a:solidFill>
                  <a:srgbClr val="33CCFF"/>
                </a:solidFill>
              </a:rPr>
              <a:t>Antithesis</a:t>
            </a:r>
          </a:p>
          <a:p>
            <a:pPr lvl="2"/>
            <a:r>
              <a:rPr lang="en-US" dirty="0" smtClean="0"/>
              <a:t>the complete opposite of something </a:t>
            </a:r>
          </a:p>
          <a:p>
            <a:pPr lvl="1"/>
            <a:r>
              <a:rPr lang="en-US" b="1" dirty="0" smtClean="0"/>
              <a:t>Another</a:t>
            </a:r>
          </a:p>
          <a:p>
            <a:pPr lvl="1"/>
            <a:r>
              <a:rPr lang="en-US" b="1" dirty="0" smtClean="0">
                <a:solidFill>
                  <a:srgbClr val="33CCFF"/>
                </a:solidFill>
              </a:rPr>
              <a:t>Antifreeze</a:t>
            </a:r>
          </a:p>
          <a:p>
            <a:pPr lvl="2"/>
            <a:r>
              <a:rPr lang="en-US" dirty="0" smtClean="0"/>
              <a:t>a liquid that is put in the water in car engines to stop it from freezing</a:t>
            </a:r>
          </a:p>
          <a:p>
            <a:pPr lvl="1"/>
            <a:r>
              <a:rPr lang="en-US" b="1" dirty="0" smtClean="0"/>
              <a:t>Cantaloupe</a:t>
            </a:r>
          </a:p>
          <a:p>
            <a:pPr lvl="1"/>
            <a:r>
              <a:rPr lang="en-US" b="1" dirty="0" smtClean="0">
                <a:solidFill>
                  <a:srgbClr val="33CCFF"/>
                </a:solidFill>
              </a:rPr>
              <a:t>Antivirus Software</a:t>
            </a:r>
          </a:p>
          <a:p>
            <a:pPr lvl="2"/>
            <a:r>
              <a:rPr lang="en-US" dirty="0" smtClean="0"/>
              <a:t>a type of software that looks for and removes viruses in programs and documents on your computer</a:t>
            </a:r>
          </a:p>
          <a:p>
            <a:pPr lvl="1"/>
            <a:r>
              <a:rPr lang="en-US" b="1" dirty="0" smtClean="0"/>
              <a:t>Interior</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7" name="TextBox 6"/>
          <p:cNvSpPr txBox="1"/>
          <p:nvPr/>
        </p:nvSpPr>
        <p:spPr>
          <a:xfrm>
            <a:off x="2209800" y="1219200"/>
            <a:ext cx="2209800" cy="1354217"/>
          </a:xfrm>
          <a:prstGeom prst="rect">
            <a:avLst/>
          </a:prstGeom>
          <a:noFill/>
        </p:spPr>
        <p:txBody>
          <a:bodyPr wrap="square" rtlCol="0">
            <a:spAutoFit/>
          </a:bodyPr>
          <a:lstStyle/>
          <a:p>
            <a:r>
              <a:rPr lang="en-US" sz="1600" b="1" u="sng" dirty="0" smtClean="0">
                <a:solidFill>
                  <a:srgbClr val="33CCFF"/>
                </a:solidFill>
              </a:rPr>
              <a:t>Antagonist:</a:t>
            </a:r>
            <a:r>
              <a:rPr lang="en-US" sz="1600" b="1" dirty="0" smtClean="0">
                <a:solidFill>
                  <a:srgbClr val="33CCFF"/>
                </a:solidFill>
              </a:rPr>
              <a:t> </a:t>
            </a:r>
            <a:r>
              <a:rPr lang="en-US" sz="1600" dirty="0" smtClean="0"/>
              <a:t>a person who actively opposes or is hostile to someone or something; an adversary </a:t>
            </a:r>
          </a:p>
          <a:p>
            <a:endParaRPr lang="en-US" dirty="0"/>
          </a:p>
        </p:txBody>
      </p:sp>
      <p:pic>
        <p:nvPicPr>
          <p:cNvPr id="11" name="Picture 10" descr="C:\Documents and Settings\jgalvan\Local Settings\Temporary Internet Files\Content.IE5\H45MDZ5D\-1_0[1].jpg"/>
          <p:cNvPicPr/>
          <p:nvPr/>
        </p:nvPicPr>
        <p:blipFill>
          <a:blip r:embed="rId4" cstate="print"/>
          <a:stretch>
            <a:fillRect/>
          </a:stretch>
        </p:blipFill>
        <p:spPr bwMode="auto">
          <a:xfrm>
            <a:off x="6781800" y="762000"/>
            <a:ext cx="1371600" cy="19984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C:\Documents and Settings\jgalvan\Local Settings\Temporary Internet Files\Content.IE5\WZ78V2TG\MC900104546[1].wmf"/>
          <p:cNvPicPr/>
          <p:nvPr/>
        </p:nvPicPr>
        <p:blipFill>
          <a:blip r:embed="rId5" cstate="print"/>
          <a:stretch>
            <a:fillRect/>
          </a:stretch>
        </p:blipFill>
        <p:spPr bwMode="auto">
          <a:xfrm>
            <a:off x="4495800" y="762000"/>
            <a:ext cx="1981199" cy="19812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linds(horizontal)">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blinds(horizontal)">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blinds(horizontal)">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blinds(horizontal)">
                                      <p:cBhvr>
                                        <p:cTn id="37" dur="500"/>
                                        <p:tgtEl>
                                          <p:spTgt spid="3">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blinds(horizontal)">
                                      <p:cBhvr>
                                        <p:cTn id="42" dur="500"/>
                                        <p:tgtEl>
                                          <p:spTgt spid="3">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Effect transition="in" filter="blinds(horizontal)">
                                      <p:cBhvr>
                                        <p:cTn id="4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a:t>Ant/Anti</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648200"/>
          </a:xfrm>
        </p:spPr>
        <p:txBody>
          <a:bodyPr>
            <a:normAutofit/>
          </a:bodyPr>
          <a:lstStyle/>
          <a:p>
            <a:endParaRPr lang="en-US" dirty="0" smtClean="0"/>
          </a:p>
          <a:p>
            <a:endParaRPr lang="en-US" dirty="0" smtClean="0"/>
          </a:p>
          <a:p>
            <a:endParaRPr lang="en-US" dirty="0" smtClean="0"/>
          </a:p>
          <a:p>
            <a:endParaRPr lang="en-US" b="1" dirty="0" smtClean="0"/>
          </a:p>
          <a:p>
            <a:r>
              <a:rPr lang="en-US" b="1" dirty="0" smtClean="0"/>
              <a:t>Think of 3 Words using “</a:t>
            </a:r>
            <a:r>
              <a:rPr lang="en-US" b="1" u="sng" dirty="0" smtClean="0">
                <a:solidFill>
                  <a:srgbClr val="33CCFF"/>
                </a:solidFill>
              </a:rPr>
              <a:t>ant</a:t>
            </a:r>
            <a:r>
              <a:rPr lang="en-US" b="1" dirty="0" smtClean="0"/>
              <a:t> or </a:t>
            </a:r>
            <a:r>
              <a:rPr lang="en-US" b="1" u="sng" dirty="0" smtClean="0">
                <a:solidFill>
                  <a:srgbClr val="33CCFF"/>
                </a:solidFill>
              </a:rPr>
              <a:t>anti</a:t>
            </a:r>
            <a:r>
              <a:rPr lang="en-US" b="1" dirty="0" smtClean="0"/>
              <a:t>”</a:t>
            </a:r>
          </a:p>
          <a:p>
            <a:pPr lvl="1"/>
            <a:r>
              <a:rPr lang="en-US" b="1" dirty="0" smtClean="0"/>
              <a:t>Another option: Use your dictionary to find 3 words using “</a:t>
            </a:r>
            <a:r>
              <a:rPr lang="en-US" b="1" dirty="0" smtClean="0">
                <a:solidFill>
                  <a:srgbClr val="33CCFF"/>
                </a:solidFill>
              </a:rPr>
              <a:t>ant </a:t>
            </a:r>
            <a:r>
              <a:rPr lang="en-US" b="1" dirty="0" smtClean="0"/>
              <a:t>or</a:t>
            </a:r>
            <a:r>
              <a:rPr lang="en-US" b="1" dirty="0" smtClean="0">
                <a:solidFill>
                  <a:srgbClr val="33CCFF"/>
                </a:solidFill>
              </a:rPr>
              <a:t> anti</a:t>
            </a:r>
            <a:r>
              <a:rPr lang="en-US" b="1" dirty="0" smtClean="0"/>
              <a:t>”</a:t>
            </a:r>
            <a:endParaRPr lang="en-US" dirty="0" smtClean="0"/>
          </a:p>
          <a:p>
            <a:pPr lvl="1"/>
            <a:r>
              <a:rPr lang="en-US" dirty="0" smtClean="0"/>
              <a:t>Example: “</a:t>
            </a:r>
            <a:r>
              <a:rPr lang="en-US" b="1" dirty="0" smtClean="0">
                <a:solidFill>
                  <a:srgbClr val="33CCFF"/>
                </a:solidFill>
              </a:rPr>
              <a:t>antitrust</a:t>
            </a:r>
            <a:r>
              <a:rPr lang="en-US" dirty="0" smtClean="0"/>
              <a:t>”</a:t>
            </a:r>
          </a:p>
          <a:p>
            <a:pPr lvl="1"/>
            <a:endParaRPr lang="en-US" dirty="0" smtClean="0"/>
          </a:p>
        </p:txBody>
      </p:sp>
      <p:sp>
        <p:nvSpPr>
          <p:cNvPr id="7" name="Rounded Rectangle 6">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8" name="TextBox 7"/>
          <p:cNvSpPr txBox="1"/>
          <p:nvPr/>
        </p:nvSpPr>
        <p:spPr>
          <a:xfrm>
            <a:off x="5791200" y="1752600"/>
            <a:ext cx="2209800" cy="1354217"/>
          </a:xfrm>
          <a:prstGeom prst="rect">
            <a:avLst/>
          </a:prstGeom>
          <a:noFill/>
        </p:spPr>
        <p:txBody>
          <a:bodyPr wrap="square" rtlCol="0">
            <a:spAutoFit/>
          </a:bodyPr>
          <a:lstStyle/>
          <a:p>
            <a:r>
              <a:rPr lang="en-US" sz="1600" b="1" u="sng" dirty="0" smtClean="0">
                <a:solidFill>
                  <a:srgbClr val="33CCFF"/>
                </a:solidFill>
              </a:rPr>
              <a:t>Antagonist:</a:t>
            </a:r>
            <a:r>
              <a:rPr lang="en-US" sz="1600" b="1" dirty="0" smtClean="0">
                <a:solidFill>
                  <a:srgbClr val="33CCFF"/>
                </a:solidFill>
              </a:rPr>
              <a:t> </a:t>
            </a:r>
            <a:r>
              <a:rPr lang="en-US" sz="1600" dirty="0" smtClean="0"/>
              <a:t>a person who actively opposes or is hostile to someone or something; an adversary </a:t>
            </a:r>
          </a:p>
          <a:p>
            <a:endParaRPr lang="en-US" dirty="0"/>
          </a:p>
        </p:txBody>
      </p:sp>
      <p:pic>
        <p:nvPicPr>
          <p:cNvPr id="11" name="Picture 10" descr="C:\Documents and Settings\jgalvan\Local Settings\Temporary Internet Files\Content.IE5\H45MDZ5D\-1_0[1].jpg"/>
          <p:cNvPicPr/>
          <p:nvPr/>
        </p:nvPicPr>
        <p:blipFill>
          <a:blip r:embed="rId4" cstate="print"/>
          <a:stretch>
            <a:fillRect/>
          </a:stretch>
        </p:blipFill>
        <p:spPr bwMode="auto">
          <a:xfrm>
            <a:off x="4191000" y="1371600"/>
            <a:ext cx="1471735" cy="21258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C:\Documents and Settings\jgalvan\Local Settings\Temporary Internet Files\Content.IE5\WZ78V2TG\MC900104546[1].wmf"/>
          <p:cNvPicPr/>
          <p:nvPr/>
        </p:nvPicPr>
        <p:blipFill>
          <a:blip r:embed="rId5" cstate="print"/>
          <a:stretch>
            <a:fillRect/>
          </a:stretch>
        </p:blipFill>
        <p:spPr bwMode="auto">
          <a:xfrm>
            <a:off x="1828800" y="1371600"/>
            <a:ext cx="2051018"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smtClean="0"/>
              <a:t>aero</a:t>
            </a:r>
            <a:r>
              <a:rPr lang="en-US" dirty="0"/>
              <a:t/>
            </a:r>
            <a:br>
              <a:rPr lang="en-US" dirty="0"/>
            </a:b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u="sng" dirty="0" smtClean="0"/>
              <a:t>Definition</a:t>
            </a:r>
            <a:r>
              <a:rPr lang="en-US" dirty="0" smtClean="0"/>
              <a:t>:  </a:t>
            </a:r>
          </a:p>
          <a:p>
            <a:pPr lvl="1"/>
            <a:r>
              <a:rPr lang="en-US" b="1" dirty="0" smtClean="0"/>
              <a:t>Air; atmosphere</a:t>
            </a:r>
            <a:endParaRPr lang="en-US" dirty="0" smtClean="0"/>
          </a:p>
          <a:p>
            <a:r>
              <a:rPr lang="en-US" i="1" u="sng" dirty="0" smtClean="0"/>
              <a:t>Example</a:t>
            </a:r>
            <a:r>
              <a:rPr lang="en-US" i="1" dirty="0" smtClean="0"/>
              <a:t>:  </a:t>
            </a:r>
            <a:r>
              <a:rPr lang="en-US" b="1" i="1" dirty="0" smtClean="0">
                <a:solidFill>
                  <a:srgbClr val="33CCFF"/>
                </a:solidFill>
              </a:rPr>
              <a:t>Aero</a:t>
            </a:r>
            <a:r>
              <a:rPr lang="en-US" i="1" dirty="0" smtClean="0"/>
              <a:t>dynamics </a:t>
            </a:r>
            <a:r>
              <a:rPr lang="en-US" dirty="0" smtClean="0"/>
              <a:t>is a science that studies the movement of air and the way that objects (such as airplanes or cars) move through air. </a:t>
            </a:r>
          </a:p>
          <a:p>
            <a:pPr lvl="1">
              <a:buNone/>
            </a:pPr>
            <a:endParaRPr lang="en-US" i="1" dirty="0" smtClean="0"/>
          </a:p>
          <a:p>
            <a:pPr lvl="1"/>
            <a:endParaRPr lang="en-US" dirty="0" smtClean="0"/>
          </a:p>
          <a:p>
            <a:pPr lvl="1">
              <a:buNone/>
            </a:pPr>
            <a:endParaRPr lang="en-US" dirty="0" smtClean="0"/>
          </a:p>
        </p:txBody>
      </p:sp>
      <p:sp>
        <p:nvSpPr>
          <p:cNvPr id="5" name="Rounded Rectangle 4">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a:t>-</a:t>
            </a:r>
            <a:r>
              <a:rPr lang="en-US" dirty="0" err="1"/>
              <a:t>cyto</a:t>
            </a:r>
            <a:r>
              <a:rPr lang="en-US" dirty="0"/>
              <a:t>/-</a:t>
            </a:r>
            <a:r>
              <a:rPr lang="en-US" dirty="0" err="1"/>
              <a:t>cyte</a:t>
            </a:r>
            <a:endParaRPr lang="en-US" dirty="0">
              <a:solidFill>
                <a:schemeClr val="tx2"/>
              </a:solidFill>
            </a:endParaRPr>
          </a:p>
        </p:txBody>
      </p:sp>
      <p:sp>
        <p:nvSpPr>
          <p:cNvPr id="3" name="Text Placeholder 2"/>
          <p:cNvSpPr>
            <a:spLocks noGrp="1"/>
          </p:cNvSpPr>
          <p:nvPr>
            <p:ph type="body" sz="quarter" idx="10"/>
          </p:nvPr>
        </p:nvSpPr>
        <p:spPr>
          <a:xfrm>
            <a:off x="304800" y="2133600"/>
            <a:ext cx="8610600" cy="4572000"/>
          </a:xfrm>
        </p:spPr>
        <p:txBody>
          <a:bodyPr>
            <a:normAutofit/>
          </a:bodyPr>
          <a:lstStyle/>
          <a:p>
            <a:endParaRPr lang="en-US" dirty="0" smtClean="0"/>
          </a:p>
          <a:p>
            <a:endParaRPr lang="en-US" dirty="0" smtClean="0"/>
          </a:p>
          <a:p>
            <a:endParaRPr lang="en-US" dirty="0" smtClean="0"/>
          </a:p>
          <a:p>
            <a:r>
              <a:rPr lang="en-US" b="1" u="sng" dirty="0" smtClean="0"/>
              <a:t>Examples:</a:t>
            </a:r>
            <a:r>
              <a:rPr lang="en-US" dirty="0" smtClean="0"/>
              <a:t>  </a:t>
            </a:r>
          </a:p>
          <a:p>
            <a:pPr lvl="1"/>
            <a:r>
              <a:rPr lang="en-US" b="1" dirty="0" smtClean="0">
                <a:solidFill>
                  <a:srgbClr val="33CCFF"/>
                </a:solidFill>
              </a:rPr>
              <a:t>Cyto</a:t>
            </a:r>
            <a:r>
              <a:rPr lang="en-US" b="1" dirty="0" smtClean="0"/>
              <a:t>plasm</a:t>
            </a:r>
            <a:r>
              <a:rPr lang="en-US" dirty="0" smtClean="0"/>
              <a:t> (chemical compounds within a cell)</a:t>
            </a:r>
          </a:p>
          <a:p>
            <a:pPr lvl="1"/>
            <a:r>
              <a:rPr lang="en-US" b="1" dirty="0" smtClean="0">
                <a:solidFill>
                  <a:srgbClr val="33CCFF"/>
                </a:solidFill>
              </a:rPr>
              <a:t>Cyto</a:t>
            </a:r>
            <a:r>
              <a:rPr lang="en-US" b="1" dirty="0" smtClean="0"/>
              <a:t>plast</a:t>
            </a:r>
            <a:r>
              <a:rPr lang="en-US" dirty="0" smtClean="0"/>
              <a:t> (a cell which has had the nucleus removed)</a:t>
            </a:r>
          </a:p>
          <a:p>
            <a:pPr lvl="1"/>
            <a:r>
              <a:rPr lang="en-US" b="1" dirty="0" smtClean="0"/>
              <a:t>Leuko</a:t>
            </a:r>
            <a:r>
              <a:rPr lang="en-US" b="1" dirty="0" smtClean="0">
                <a:solidFill>
                  <a:srgbClr val="33CCFF"/>
                </a:solidFill>
              </a:rPr>
              <a:t>cytes</a:t>
            </a:r>
            <a:r>
              <a:rPr lang="en-US" dirty="0" smtClean="0"/>
              <a:t> (white blood cell)</a:t>
            </a:r>
          </a:p>
          <a:p>
            <a:pPr lvl="1"/>
            <a:r>
              <a:rPr lang="en-US" b="1" dirty="0" smtClean="0"/>
              <a:t>Phago</a:t>
            </a:r>
            <a:r>
              <a:rPr lang="en-US" b="1" dirty="0" smtClean="0">
                <a:solidFill>
                  <a:srgbClr val="33CCFF"/>
                </a:solidFill>
              </a:rPr>
              <a:t>cytes</a:t>
            </a:r>
            <a:r>
              <a:rPr lang="en-US" dirty="0" smtClean="0"/>
              <a:t> (a cell in the body’s bloodstream and tissues)</a:t>
            </a:r>
          </a:p>
          <a:p>
            <a:pPr lvl="1"/>
            <a:endParaRPr lang="en-US" dirty="0" smtClean="0"/>
          </a:p>
          <a:p>
            <a:pPr lvl="1"/>
            <a:endParaRPr lang="en-US" dirty="0" smtClean="0"/>
          </a:p>
          <a:p>
            <a:pPr lvl="1"/>
            <a:endParaRPr lang="en-US" dirty="0"/>
          </a:p>
        </p:txBody>
      </p:sp>
      <p:sp>
        <p:nvSpPr>
          <p:cNvPr id="9" name="Rounded Rectangle 8">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10" name="TextBox 9"/>
          <p:cNvSpPr txBox="1"/>
          <p:nvPr/>
        </p:nvSpPr>
        <p:spPr>
          <a:xfrm>
            <a:off x="5562600" y="2057400"/>
            <a:ext cx="3124200" cy="1200329"/>
          </a:xfrm>
          <a:prstGeom prst="rect">
            <a:avLst/>
          </a:prstGeom>
          <a:noFill/>
        </p:spPr>
        <p:txBody>
          <a:bodyPr wrap="square" rtlCol="0">
            <a:spAutoFit/>
          </a:bodyPr>
          <a:lstStyle/>
          <a:p>
            <a:r>
              <a:rPr lang="en-US" b="1" dirty="0" smtClean="0"/>
              <a:t>The enclosed area in the middle of this cell is filled with a material called: </a:t>
            </a:r>
            <a:r>
              <a:rPr lang="en-US" b="1" u="sng" dirty="0" smtClean="0">
                <a:solidFill>
                  <a:srgbClr val="00B0F0"/>
                </a:solidFill>
              </a:rPr>
              <a:t>cytoplasm</a:t>
            </a:r>
            <a:r>
              <a:rPr lang="en-US" b="1" dirty="0" smtClean="0">
                <a:solidFill>
                  <a:srgbClr val="00B0F0"/>
                </a:solidFill>
              </a:rPr>
              <a:t>.</a:t>
            </a:r>
            <a:endParaRPr lang="en-US" b="1" dirty="0" smtClean="0"/>
          </a:p>
          <a:p>
            <a:endParaRPr lang="en-US" dirty="0"/>
          </a:p>
        </p:txBody>
      </p:sp>
      <p:pic>
        <p:nvPicPr>
          <p:cNvPr id="7" name="Picture 6" descr="C:\Documents and Settings\jgalvan\Local Settings\Temporary Internet Files\Content.IE5\HIZVHV5U\MP900390218[1].jpg"/>
          <p:cNvPicPr/>
          <p:nvPr/>
        </p:nvPicPr>
        <p:blipFill>
          <a:blip r:embed="rId4" cstate="print"/>
          <a:srcRect/>
          <a:stretch>
            <a:fillRect/>
          </a:stretch>
        </p:blipFill>
        <p:spPr bwMode="auto">
          <a:xfrm>
            <a:off x="1676400" y="990600"/>
            <a:ext cx="3657600" cy="25908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a:t>aero </a:t>
            </a:r>
            <a:br>
              <a:rPr lang="en-US" dirty="0"/>
            </a:br>
            <a:endParaRPr lang="en-US" dirty="0">
              <a:solidFill>
                <a:schemeClr val="tx2"/>
              </a:solidFill>
            </a:endParaRPr>
          </a:p>
        </p:txBody>
      </p:sp>
      <p:sp>
        <p:nvSpPr>
          <p:cNvPr id="3" name="Text Placeholder 2"/>
          <p:cNvSpPr>
            <a:spLocks noGrp="1"/>
          </p:cNvSpPr>
          <p:nvPr>
            <p:ph type="body" sz="quarter" idx="10"/>
          </p:nvPr>
        </p:nvSpPr>
        <p:spPr>
          <a:xfrm>
            <a:off x="152400" y="2286000"/>
            <a:ext cx="8839200" cy="4343400"/>
          </a:xfrm>
        </p:spPr>
        <p:txBody>
          <a:bodyPr>
            <a:normAutofit fontScale="85000" lnSpcReduction="20000"/>
          </a:bodyPr>
          <a:lstStyle/>
          <a:p>
            <a:endParaRPr lang="en-US" dirty="0" smtClean="0"/>
          </a:p>
          <a:p>
            <a:endParaRPr lang="en-US" dirty="0" smtClean="0"/>
          </a:p>
          <a:p>
            <a:r>
              <a:rPr lang="en-US" sz="3100" dirty="0" smtClean="0"/>
              <a:t>Turn to your partner and think of 2 words with </a:t>
            </a:r>
            <a:r>
              <a:rPr lang="en-US" sz="3100" dirty="0" smtClean="0"/>
              <a:t>“</a:t>
            </a:r>
            <a:r>
              <a:rPr lang="en-US" sz="3100" b="1" u="sng" dirty="0" smtClean="0">
                <a:solidFill>
                  <a:srgbClr val="33CCFF"/>
                </a:solidFill>
              </a:rPr>
              <a:t>aero</a:t>
            </a:r>
            <a:r>
              <a:rPr lang="en-US" sz="3100" dirty="0" smtClean="0"/>
              <a:t>”</a:t>
            </a:r>
            <a:endParaRPr lang="en-US" sz="3100" dirty="0" smtClean="0"/>
          </a:p>
          <a:p>
            <a:r>
              <a:rPr lang="en-US" sz="3100" b="1" u="sng" dirty="0" smtClean="0"/>
              <a:t>Examples:</a:t>
            </a:r>
            <a:r>
              <a:rPr lang="en-US" sz="3100" dirty="0" smtClean="0"/>
              <a:t>  </a:t>
            </a:r>
          </a:p>
          <a:p>
            <a:pPr lvl="1"/>
            <a:r>
              <a:rPr lang="en-US" b="1" dirty="0" smtClean="0">
                <a:solidFill>
                  <a:srgbClr val="33CCFF"/>
                </a:solidFill>
              </a:rPr>
              <a:t>Aeronautics</a:t>
            </a:r>
            <a:endParaRPr lang="en-US" b="1" dirty="0" smtClean="0">
              <a:solidFill>
                <a:srgbClr val="33CCFF"/>
              </a:solidFill>
            </a:endParaRPr>
          </a:p>
          <a:p>
            <a:pPr lvl="2"/>
            <a:r>
              <a:rPr lang="en-US" dirty="0" smtClean="0"/>
              <a:t>the science of designing and flying planes</a:t>
            </a:r>
            <a:endParaRPr lang="en-US" dirty="0" smtClean="0"/>
          </a:p>
          <a:p>
            <a:pPr lvl="1"/>
            <a:r>
              <a:rPr lang="en-US" b="1" dirty="0" err="1" smtClean="0">
                <a:solidFill>
                  <a:srgbClr val="33CCFF"/>
                </a:solidFill>
              </a:rPr>
              <a:t>Aeroplane</a:t>
            </a:r>
            <a:endParaRPr lang="en-US" b="1" dirty="0" smtClean="0">
              <a:solidFill>
                <a:srgbClr val="33CCFF"/>
              </a:solidFill>
            </a:endParaRPr>
          </a:p>
          <a:p>
            <a:pPr lvl="2"/>
            <a:r>
              <a:rPr lang="en-US" dirty="0" smtClean="0"/>
              <a:t>a flying vehicle with wings and at least one engine </a:t>
            </a:r>
            <a:endParaRPr lang="en-US" dirty="0" smtClean="0"/>
          </a:p>
          <a:p>
            <a:pPr lvl="1"/>
            <a:r>
              <a:rPr lang="en-US" b="1" dirty="0" smtClean="0">
                <a:solidFill>
                  <a:srgbClr val="33CCFF"/>
                </a:solidFill>
              </a:rPr>
              <a:t>Anaerobic</a:t>
            </a:r>
            <a:endParaRPr lang="en-US" b="1" dirty="0" smtClean="0">
              <a:solidFill>
                <a:srgbClr val="33CCFF"/>
              </a:solidFill>
            </a:endParaRPr>
          </a:p>
          <a:p>
            <a:pPr lvl="2"/>
            <a:r>
              <a:rPr lang="en-US" dirty="0" smtClean="0"/>
              <a:t>not needing oxygen in order to live </a:t>
            </a:r>
            <a:endParaRPr lang="en-US" dirty="0" smtClean="0"/>
          </a:p>
          <a:p>
            <a:pPr lvl="1"/>
            <a:r>
              <a:rPr lang="en-US" b="1" dirty="0" smtClean="0">
                <a:solidFill>
                  <a:srgbClr val="33CCFF"/>
                </a:solidFill>
              </a:rPr>
              <a:t>Aerobic</a:t>
            </a:r>
          </a:p>
          <a:p>
            <a:pPr lvl="2"/>
            <a:r>
              <a:rPr lang="en-US" dirty="0" smtClean="0"/>
              <a:t>using oxygen</a:t>
            </a:r>
            <a:endParaRPr lang="en-US" dirty="0" smtClean="0"/>
          </a:p>
          <a:p>
            <a:pPr lvl="2"/>
            <a:r>
              <a:rPr lang="en-US" b="1" dirty="0" smtClean="0"/>
              <a:t>(</a:t>
            </a:r>
            <a:r>
              <a:rPr lang="en-US" b="1" u="sng" dirty="0" smtClean="0"/>
              <a:t>aerobic</a:t>
            </a:r>
            <a:r>
              <a:rPr lang="en-US" b="1" dirty="0" smtClean="0"/>
              <a:t> exercise): </a:t>
            </a:r>
            <a:r>
              <a:rPr lang="en-US" dirty="0" smtClean="0"/>
              <a:t>a </a:t>
            </a:r>
            <a:r>
              <a:rPr lang="en-US" dirty="0" smtClean="0"/>
              <a:t>type of exercise intended to strengthen the heart and </a:t>
            </a:r>
            <a:r>
              <a:rPr lang="en-US" dirty="0" smtClean="0"/>
              <a:t>lungs</a:t>
            </a:r>
            <a:endParaRPr lang="en-US" dirty="0" smtClean="0"/>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5181600" y="1219200"/>
            <a:ext cx="2438400" cy="1077218"/>
          </a:xfrm>
          <a:prstGeom prst="rect">
            <a:avLst/>
          </a:prstGeom>
          <a:noFill/>
        </p:spPr>
        <p:txBody>
          <a:bodyPr wrap="square" rtlCol="0">
            <a:spAutoFit/>
          </a:bodyPr>
          <a:lstStyle/>
          <a:p>
            <a:r>
              <a:rPr lang="en-US" sz="1600" dirty="0" smtClean="0"/>
              <a:t>An </a:t>
            </a:r>
            <a:r>
              <a:rPr lang="en-US" sz="1600" b="1" u="sng" dirty="0" err="1" smtClean="0">
                <a:solidFill>
                  <a:srgbClr val="33CCFF"/>
                </a:solidFill>
              </a:rPr>
              <a:t>aeroplane</a:t>
            </a:r>
            <a:r>
              <a:rPr lang="en-US" sz="1600" dirty="0" smtClean="0"/>
              <a:t> (or airplane) is a </a:t>
            </a:r>
            <a:r>
              <a:rPr lang="en-US" sz="1600" dirty="0" smtClean="0"/>
              <a:t>flying vehicle with wings and at least one engine</a:t>
            </a:r>
            <a:endParaRPr lang="en-US" dirty="0"/>
          </a:p>
        </p:txBody>
      </p:sp>
      <p:pic>
        <p:nvPicPr>
          <p:cNvPr id="11" name="Picture 10" descr="C:\Documents and Settings\jgalvan\Local Settings\Temporary Internet Files\Content.IE5\WZ78V2TG\MC900104546[1].wmf"/>
          <p:cNvPicPr/>
          <p:nvPr/>
        </p:nvPicPr>
        <p:blipFill>
          <a:blip r:embed="rId4" cstate="print"/>
          <a:stretch>
            <a:fillRect/>
          </a:stretch>
        </p:blipFill>
        <p:spPr bwMode="auto">
          <a:xfrm>
            <a:off x="2438400" y="685800"/>
            <a:ext cx="2736817"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blinds(horizontal)">
                                      <p:cBhvr>
                                        <p:cTn id="22" dur="500"/>
                                        <p:tgtEl>
                                          <p:spTgt spid="3">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blinds(horizontal)">
                                      <p:cBhvr>
                                        <p:cTn id="27" dur="500"/>
                                        <p:tgtEl>
                                          <p:spTgt spid="3">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linds(horizontal)">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blinds(horizontal)">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a:t>aero</a:t>
            </a:r>
            <a:endParaRPr lang="en-US" dirty="0">
              <a:solidFill>
                <a:schemeClr val="tx2"/>
              </a:solidFill>
            </a:endParaRPr>
          </a:p>
        </p:txBody>
      </p:sp>
      <p:sp>
        <p:nvSpPr>
          <p:cNvPr id="3" name="Text Placeholder 2"/>
          <p:cNvSpPr>
            <a:spLocks noGrp="1"/>
          </p:cNvSpPr>
          <p:nvPr>
            <p:ph type="body" sz="quarter" idx="10"/>
          </p:nvPr>
        </p:nvSpPr>
        <p:spPr>
          <a:xfrm>
            <a:off x="152400" y="1981200"/>
            <a:ext cx="8610600" cy="4724400"/>
          </a:xfrm>
        </p:spPr>
        <p:txBody>
          <a:bodyPr>
            <a:normAutofit fontScale="85000" lnSpcReduction="10000"/>
          </a:bodyPr>
          <a:lstStyle/>
          <a:p>
            <a:endParaRPr lang="en-US" dirty="0" smtClean="0"/>
          </a:p>
          <a:p>
            <a:endParaRPr lang="en-US" dirty="0" smtClean="0"/>
          </a:p>
          <a:p>
            <a:pPr>
              <a:buNone/>
            </a:pPr>
            <a:r>
              <a:rPr lang="en-US" b="1" u="sng" dirty="0" smtClean="0"/>
              <a:t>Positive/Negative </a:t>
            </a:r>
            <a:r>
              <a:rPr lang="en-US" b="1" u="sng" dirty="0" smtClean="0"/>
              <a:t>Questions: </a:t>
            </a:r>
            <a:r>
              <a:rPr lang="en-US" dirty="0" smtClean="0"/>
              <a:t> </a:t>
            </a:r>
          </a:p>
          <a:p>
            <a:r>
              <a:rPr lang="en-US" dirty="0" smtClean="0"/>
              <a:t>Do the following words use </a:t>
            </a:r>
            <a:r>
              <a:rPr lang="en-US" dirty="0" smtClean="0"/>
              <a:t>“</a:t>
            </a:r>
            <a:r>
              <a:rPr lang="en-US" b="1" u="sng" dirty="0" smtClean="0">
                <a:solidFill>
                  <a:srgbClr val="33CCFF"/>
                </a:solidFill>
              </a:rPr>
              <a:t>aero</a:t>
            </a:r>
            <a:r>
              <a:rPr lang="en-US" dirty="0" smtClean="0"/>
              <a:t>?” </a:t>
            </a:r>
            <a:r>
              <a:rPr lang="en-US" dirty="0" smtClean="0"/>
              <a:t>Answer “</a:t>
            </a:r>
            <a:r>
              <a:rPr lang="en-US" b="1" dirty="0" smtClean="0">
                <a:solidFill>
                  <a:srgbClr val="33CCFF"/>
                </a:solidFill>
              </a:rPr>
              <a:t>Yes</a:t>
            </a:r>
            <a:r>
              <a:rPr lang="en-US" dirty="0" smtClean="0"/>
              <a:t>” or “</a:t>
            </a:r>
            <a:r>
              <a:rPr lang="en-US" b="1" dirty="0" smtClean="0"/>
              <a:t>No</a:t>
            </a:r>
            <a:r>
              <a:rPr lang="en-US" dirty="0" smtClean="0"/>
              <a:t>”</a:t>
            </a:r>
          </a:p>
          <a:p>
            <a:pPr lvl="1"/>
            <a:r>
              <a:rPr lang="en-US" b="1" dirty="0" smtClean="0">
                <a:solidFill>
                  <a:srgbClr val="33CCFF"/>
                </a:solidFill>
              </a:rPr>
              <a:t>Aeronautics</a:t>
            </a:r>
          </a:p>
          <a:p>
            <a:pPr lvl="2"/>
            <a:r>
              <a:rPr lang="en-US" dirty="0" smtClean="0"/>
              <a:t>the science of designing and flying </a:t>
            </a:r>
            <a:r>
              <a:rPr lang="en-US" dirty="0" smtClean="0"/>
              <a:t>planes</a:t>
            </a:r>
          </a:p>
          <a:p>
            <a:pPr lvl="1"/>
            <a:r>
              <a:rPr lang="en-US" b="1" dirty="0" smtClean="0">
                <a:solidFill>
                  <a:srgbClr val="33CCFF"/>
                </a:solidFill>
              </a:rPr>
              <a:t>Actuator</a:t>
            </a:r>
            <a:endParaRPr lang="en-US" b="1" dirty="0" smtClean="0">
              <a:solidFill>
                <a:srgbClr val="33CCFF"/>
              </a:solidFill>
            </a:endParaRPr>
          </a:p>
          <a:p>
            <a:pPr lvl="1"/>
            <a:r>
              <a:rPr lang="en-US" b="1" dirty="0" err="1" smtClean="0">
                <a:solidFill>
                  <a:srgbClr val="33CCFF"/>
                </a:solidFill>
              </a:rPr>
              <a:t>Aeroplane</a:t>
            </a:r>
            <a:endParaRPr lang="en-US" b="1" dirty="0" smtClean="0">
              <a:solidFill>
                <a:srgbClr val="33CCFF"/>
              </a:solidFill>
            </a:endParaRPr>
          </a:p>
          <a:p>
            <a:pPr lvl="2"/>
            <a:r>
              <a:rPr lang="en-US" dirty="0" smtClean="0"/>
              <a:t>a flying vehicle with wings and at least one </a:t>
            </a:r>
            <a:r>
              <a:rPr lang="en-US" dirty="0" smtClean="0"/>
              <a:t>engine</a:t>
            </a:r>
          </a:p>
          <a:p>
            <a:pPr lvl="1"/>
            <a:r>
              <a:rPr lang="en-US" b="1" dirty="0" smtClean="0">
                <a:solidFill>
                  <a:srgbClr val="33CCFF"/>
                </a:solidFill>
              </a:rPr>
              <a:t>Analogy </a:t>
            </a:r>
            <a:endParaRPr lang="en-US" b="1" dirty="0" smtClean="0">
              <a:solidFill>
                <a:srgbClr val="33CCFF"/>
              </a:solidFill>
            </a:endParaRPr>
          </a:p>
          <a:p>
            <a:pPr lvl="1"/>
            <a:r>
              <a:rPr lang="en-US" b="1" dirty="0" smtClean="0">
                <a:solidFill>
                  <a:srgbClr val="33CCFF"/>
                </a:solidFill>
              </a:rPr>
              <a:t>Anaerobic</a:t>
            </a:r>
          </a:p>
          <a:p>
            <a:pPr lvl="2"/>
            <a:r>
              <a:rPr lang="en-US" dirty="0" smtClean="0"/>
              <a:t>not needing oxygen in order to live </a:t>
            </a:r>
            <a:endParaRPr lang="en-US" dirty="0" smtClean="0"/>
          </a:p>
          <a:p>
            <a:pPr lvl="1"/>
            <a:r>
              <a:rPr lang="en-US" b="1" dirty="0" smtClean="0">
                <a:solidFill>
                  <a:srgbClr val="33CCFF"/>
                </a:solidFill>
              </a:rPr>
              <a:t>Apology</a:t>
            </a:r>
            <a:endParaRPr lang="en-US" b="1" dirty="0" smtClean="0">
              <a:solidFill>
                <a:srgbClr val="33CCFF"/>
              </a:solidFill>
            </a:endParaRP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5181600" y="1066800"/>
            <a:ext cx="2438400" cy="1077218"/>
          </a:xfrm>
          <a:prstGeom prst="rect">
            <a:avLst/>
          </a:prstGeom>
          <a:noFill/>
        </p:spPr>
        <p:txBody>
          <a:bodyPr wrap="square" rtlCol="0">
            <a:spAutoFit/>
          </a:bodyPr>
          <a:lstStyle/>
          <a:p>
            <a:r>
              <a:rPr lang="en-US" sz="1600" dirty="0" smtClean="0"/>
              <a:t>An </a:t>
            </a:r>
            <a:r>
              <a:rPr lang="en-US" sz="1600" b="1" u="sng" dirty="0" err="1" smtClean="0">
                <a:solidFill>
                  <a:srgbClr val="33CCFF"/>
                </a:solidFill>
              </a:rPr>
              <a:t>aeroplane</a:t>
            </a:r>
            <a:r>
              <a:rPr lang="en-US" sz="1600" dirty="0" smtClean="0"/>
              <a:t> (or airplane) is a </a:t>
            </a:r>
            <a:r>
              <a:rPr lang="en-US" sz="1600" dirty="0" smtClean="0"/>
              <a:t>flying vehicle with wings and at least one engine</a:t>
            </a:r>
            <a:endParaRPr lang="en-US" dirty="0"/>
          </a:p>
        </p:txBody>
      </p:sp>
      <p:pic>
        <p:nvPicPr>
          <p:cNvPr id="10" name="Picture 9" descr="C:\Documents and Settings\jgalvan\Local Settings\Temporary Internet Files\Content.IE5\WZ78V2TG\MC900104546[1].wmf"/>
          <p:cNvPicPr/>
          <p:nvPr/>
        </p:nvPicPr>
        <p:blipFill>
          <a:blip r:embed="rId4" cstate="print"/>
          <a:stretch>
            <a:fillRect/>
          </a:stretch>
        </p:blipFill>
        <p:spPr bwMode="auto">
          <a:xfrm>
            <a:off x="2438400" y="533400"/>
            <a:ext cx="2736817"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a:t>aero</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648200"/>
          </a:xfrm>
        </p:spPr>
        <p:txBody>
          <a:bodyPr>
            <a:normAutofit/>
          </a:bodyPr>
          <a:lstStyle/>
          <a:p>
            <a:endParaRPr lang="en-US" dirty="0" smtClean="0"/>
          </a:p>
          <a:p>
            <a:endParaRPr lang="en-US" dirty="0" smtClean="0"/>
          </a:p>
          <a:p>
            <a:r>
              <a:rPr lang="en-US" b="1" dirty="0" smtClean="0"/>
              <a:t>Think </a:t>
            </a:r>
            <a:r>
              <a:rPr lang="en-US" b="1" dirty="0" smtClean="0"/>
              <a:t>of 3 Words using </a:t>
            </a:r>
            <a:r>
              <a:rPr lang="en-US" b="1" dirty="0" smtClean="0"/>
              <a:t>“</a:t>
            </a:r>
            <a:r>
              <a:rPr lang="en-US" b="1" u="sng" dirty="0" smtClean="0">
                <a:solidFill>
                  <a:srgbClr val="33CCFF"/>
                </a:solidFill>
              </a:rPr>
              <a:t>aero</a:t>
            </a:r>
            <a:r>
              <a:rPr lang="en-US" b="1" dirty="0" smtClean="0"/>
              <a:t>”</a:t>
            </a:r>
            <a:endParaRPr lang="en-US" b="1" dirty="0" smtClean="0"/>
          </a:p>
          <a:p>
            <a:pPr lvl="1"/>
            <a:r>
              <a:rPr lang="en-US" b="1" dirty="0" smtClean="0"/>
              <a:t>Another option: Use your dictionary to find 3 words using </a:t>
            </a:r>
            <a:r>
              <a:rPr lang="en-US" b="1" dirty="0" smtClean="0"/>
              <a:t>“</a:t>
            </a:r>
            <a:r>
              <a:rPr lang="en-US" b="1" dirty="0" smtClean="0">
                <a:solidFill>
                  <a:srgbClr val="33CCFF"/>
                </a:solidFill>
              </a:rPr>
              <a:t>aero</a:t>
            </a:r>
            <a:r>
              <a:rPr lang="en-US" b="1" dirty="0" smtClean="0"/>
              <a:t>”</a:t>
            </a:r>
            <a:endParaRPr lang="en-US" dirty="0" smtClean="0"/>
          </a:p>
          <a:p>
            <a:pPr lvl="1"/>
            <a:r>
              <a:rPr lang="en-US" dirty="0" smtClean="0"/>
              <a:t>Example: </a:t>
            </a:r>
            <a:r>
              <a:rPr lang="en-US" dirty="0" smtClean="0"/>
              <a:t>“</a:t>
            </a:r>
            <a:r>
              <a:rPr lang="en-US" b="1" dirty="0" err="1" smtClean="0">
                <a:solidFill>
                  <a:srgbClr val="33CCFF"/>
                </a:solidFill>
              </a:rPr>
              <a:t>aeroplane</a:t>
            </a:r>
            <a:r>
              <a:rPr lang="en-US" dirty="0" smtClean="0"/>
              <a:t>”</a:t>
            </a:r>
            <a:endParaRPr lang="en-US" dirty="0" smtClean="0"/>
          </a:p>
          <a:p>
            <a:pPr lvl="1"/>
            <a:endParaRPr lang="en-US" dirty="0" smtClean="0"/>
          </a:p>
        </p:txBody>
      </p:sp>
      <p:sp>
        <p:nvSpPr>
          <p:cNvPr id="7" name="Rounded Rectangle 6">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5029200" y="1371600"/>
            <a:ext cx="2438400" cy="1077218"/>
          </a:xfrm>
          <a:prstGeom prst="rect">
            <a:avLst/>
          </a:prstGeom>
          <a:noFill/>
        </p:spPr>
        <p:txBody>
          <a:bodyPr wrap="square" rtlCol="0">
            <a:spAutoFit/>
          </a:bodyPr>
          <a:lstStyle/>
          <a:p>
            <a:r>
              <a:rPr lang="en-US" sz="1600" dirty="0" smtClean="0"/>
              <a:t>An </a:t>
            </a:r>
            <a:r>
              <a:rPr lang="en-US" sz="1600" b="1" u="sng" dirty="0" err="1" smtClean="0">
                <a:solidFill>
                  <a:srgbClr val="33CCFF"/>
                </a:solidFill>
              </a:rPr>
              <a:t>aeroplane</a:t>
            </a:r>
            <a:r>
              <a:rPr lang="en-US" sz="1600" dirty="0" smtClean="0"/>
              <a:t> (or airplane) is a </a:t>
            </a:r>
            <a:r>
              <a:rPr lang="en-US" sz="1600" dirty="0" smtClean="0"/>
              <a:t>flying vehicle with wings and at least one engine</a:t>
            </a:r>
            <a:endParaRPr lang="en-US" dirty="0"/>
          </a:p>
        </p:txBody>
      </p:sp>
      <p:pic>
        <p:nvPicPr>
          <p:cNvPr id="10" name="Picture 9" descr="C:\Documents and Settings\jgalvan\Local Settings\Temporary Internet Files\Content.IE5\WZ78V2TG\MC900104546[1].wmf"/>
          <p:cNvPicPr/>
          <p:nvPr/>
        </p:nvPicPr>
        <p:blipFill>
          <a:blip r:embed="rId4" cstate="print"/>
          <a:stretch>
            <a:fillRect/>
          </a:stretch>
        </p:blipFill>
        <p:spPr bwMode="auto">
          <a:xfrm>
            <a:off x="2286000" y="762000"/>
            <a:ext cx="2736817"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a:t>-</a:t>
            </a:r>
            <a:r>
              <a:rPr lang="en-US" dirty="0" err="1"/>
              <a:t>cyto</a:t>
            </a:r>
            <a:r>
              <a:rPr lang="en-US" dirty="0"/>
              <a:t>/-</a:t>
            </a:r>
            <a:r>
              <a:rPr lang="en-US" dirty="0" err="1"/>
              <a:t>cyte</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648200"/>
          </a:xfrm>
        </p:spPr>
        <p:txBody>
          <a:bodyPr>
            <a:normAutofit fontScale="85000" lnSpcReduction="20000"/>
          </a:bodyPr>
          <a:lstStyle/>
          <a:p>
            <a:endParaRPr lang="en-US" dirty="0" smtClean="0"/>
          </a:p>
          <a:p>
            <a:endParaRPr lang="en-US" dirty="0" smtClean="0"/>
          </a:p>
          <a:p>
            <a:endParaRPr lang="en-US" dirty="0" smtClean="0"/>
          </a:p>
          <a:p>
            <a:endParaRPr lang="en-US" dirty="0" smtClean="0"/>
          </a:p>
          <a:p>
            <a:pPr>
              <a:buNone/>
            </a:pPr>
            <a:endParaRPr lang="en-US" dirty="0" smtClean="0"/>
          </a:p>
          <a:p>
            <a:r>
              <a:rPr lang="en-US" b="1" u="sng" dirty="0" smtClean="0"/>
              <a:t>Positive/Negative Questions: </a:t>
            </a:r>
            <a:r>
              <a:rPr lang="en-US" dirty="0" smtClean="0"/>
              <a:t> (Answer “</a:t>
            </a:r>
            <a:r>
              <a:rPr lang="en-US" b="1" dirty="0" smtClean="0">
                <a:solidFill>
                  <a:srgbClr val="33CCFF"/>
                </a:solidFill>
              </a:rPr>
              <a:t>yes</a:t>
            </a:r>
            <a:r>
              <a:rPr lang="en-US" dirty="0" smtClean="0"/>
              <a:t>” or “</a:t>
            </a:r>
            <a:r>
              <a:rPr lang="en-US" b="1" dirty="0" smtClean="0">
                <a:solidFill>
                  <a:srgbClr val="33CCFF"/>
                </a:solidFill>
              </a:rPr>
              <a:t>no</a:t>
            </a:r>
            <a:r>
              <a:rPr lang="en-US" dirty="0" smtClean="0"/>
              <a:t>”)</a:t>
            </a:r>
          </a:p>
          <a:p>
            <a:pPr lvl="1"/>
            <a:r>
              <a:rPr lang="en-US" b="1" dirty="0" smtClean="0">
                <a:solidFill>
                  <a:srgbClr val="33CCFF"/>
                </a:solidFill>
              </a:rPr>
              <a:t>Nucleus</a:t>
            </a:r>
          </a:p>
          <a:p>
            <a:pPr lvl="1"/>
            <a:r>
              <a:rPr lang="en-US" b="1" dirty="0" smtClean="0">
                <a:solidFill>
                  <a:srgbClr val="33CCFF"/>
                </a:solidFill>
              </a:rPr>
              <a:t>Lymphocyte </a:t>
            </a:r>
          </a:p>
          <a:p>
            <a:pPr lvl="2"/>
            <a:r>
              <a:rPr lang="en-US" dirty="0" smtClean="0"/>
              <a:t>(cells in the immune system which produce antibodies)</a:t>
            </a:r>
            <a:endParaRPr lang="en-US" b="1" dirty="0" smtClean="0"/>
          </a:p>
          <a:p>
            <a:pPr lvl="1"/>
            <a:r>
              <a:rPr lang="en-US" b="1" dirty="0" smtClean="0">
                <a:solidFill>
                  <a:srgbClr val="33CCFF"/>
                </a:solidFill>
              </a:rPr>
              <a:t>Mitochondria</a:t>
            </a:r>
          </a:p>
          <a:p>
            <a:pPr lvl="1"/>
            <a:r>
              <a:rPr lang="en-US" b="1" dirty="0" smtClean="0">
                <a:solidFill>
                  <a:srgbClr val="33CCFF"/>
                </a:solidFill>
              </a:rPr>
              <a:t>Granulocyte </a:t>
            </a:r>
          </a:p>
          <a:p>
            <a:pPr lvl="2"/>
            <a:r>
              <a:rPr lang="en-US" dirty="0" smtClean="0"/>
              <a:t>(a white blood cell t hat contains many granular particles in its cytoplasm)</a:t>
            </a:r>
            <a:endParaRPr lang="en-US" dirty="0" smtClean="0">
              <a:solidFill>
                <a:srgbClr val="33CCFF"/>
              </a:solidFill>
            </a:endParaRPr>
          </a:p>
          <a:p>
            <a:pPr lvl="1"/>
            <a:endParaRPr lang="en-US" dirty="0" smtClean="0"/>
          </a:p>
        </p:txBody>
      </p:sp>
      <p:sp>
        <p:nvSpPr>
          <p:cNvPr id="9" name="Rounded Rectangle 8">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7" name="TextBox 6"/>
          <p:cNvSpPr txBox="1"/>
          <p:nvPr/>
        </p:nvSpPr>
        <p:spPr>
          <a:xfrm>
            <a:off x="5562600" y="2057400"/>
            <a:ext cx="3124200" cy="1200329"/>
          </a:xfrm>
          <a:prstGeom prst="rect">
            <a:avLst/>
          </a:prstGeom>
          <a:noFill/>
        </p:spPr>
        <p:txBody>
          <a:bodyPr wrap="square" rtlCol="0">
            <a:spAutoFit/>
          </a:bodyPr>
          <a:lstStyle/>
          <a:p>
            <a:r>
              <a:rPr lang="en-US" b="1" dirty="0" smtClean="0"/>
              <a:t>The enclosed area in the middle of this cell is filled with a material called: </a:t>
            </a:r>
            <a:r>
              <a:rPr lang="en-US" b="1" u="sng" dirty="0" smtClean="0">
                <a:solidFill>
                  <a:srgbClr val="00B0F0"/>
                </a:solidFill>
              </a:rPr>
              <a:t>cytoplasm</a:t>
            </a:r>
            <a:r>
              <a:rPr lang="en-US" b="1" dirty="0" smtClean="0">
                <a:solidFill>
                  <a:srgbClr val="00B0F0"/>
                </a:solidFill>
              </a:rPr>
              <a:t>.</a:t>
            </a:r>
            <a:endParaRPr lang="en-US" b="1" dirty="0" smtClean="0"/>
          </a:p>
          <a:p>
            <a:endParaRPr lang="en-US" dirty="0"/>
          </a:p>
        </p:txBody>
      </p:sp>
      <p:pic>
        <p:nvPicPr>
          <p:cNvPr id="11" name="Picture 10" descr="C:\Documents and Settings\jgalvan\Local Settings\Temporary Internet Files\Content.IE5\HIZVHV5U\MP900390218[1].jpg"/>
          <p:cNvPicPr/>
          <p:nvPr/>
        </p:nvPicPr>
        <p:blipFill>
          <a:blip r:embed="rId4" cstate="print"/>
          <a:srcRect/>
          <a:stretch>
            <a:fillRect/>
          </a:stretch>
        </p:blipFill>
        <p:spPr bwMode="auto">
          <a:xfrm>
            <a:off x="1676400" y="990600"/>
            <a:ext cx="3657600" cy="25908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additive="base">
                                        <p:cTn id="1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 calcmode="lin" valueType="num">
                                      <p:cBhvr additive="base">
                                        <p:cTn id="2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 calcmode="lin" valueType="num">
                                      <p:cBhvr additive="base">
                                        <p:cTn id="3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a:t>-</a:t>
            </a:r>
            <a:r>
              <a:rPr lang="en-US" dirty="0" err="1"/>
              <a:t>cyto</a:t>
            </a:r>
            <a:r>
              <a:rPr lang="en-US" dirty="0"/>
              <a:t>/-</a:t>
            </a:r>
            <a:r>
              <a:rPr lang="en-US" dirty="0" err="1"/>
              <a:t>cyte</a:t>
            </a:r>
            <a:endParaRPr lang="en-US" dirty="0">
              <a:solidFill>
                <a:schemeClr val="tx2"/>
              </a:solidFill>
            </a:endParaRPr>
          </a:p>
        </p:txBody>
      </p:sp>
      <p:sp>
        <p:nvSpPr>
          <p:cNvPr id="3" name="Text Placeholder 2"/>
          <p:cNvSpPr>
            <a:spLocks noGrp="1"/>
          </p:cNvSpPr>
          <p:nvPr>
            <p:ph type="body" sz="quarter" idx="10"/>
          </p:nvPr>
        </p:nvSpPr>
        <p:spPr>
          <a:xfrm>
            <a:off x="228600" y="1905000"/>
            <a:ext cx="8686800" cy="4648200"/>
          </a:xfrm>
        </p:spPr>
        <p:txBody>
          <a:bodyPr>
            <a:normAutofit/>
          </a:bodyPr>
          <a:lstStyle/>
          <a:p>
            <a:endParaRPr lang="en-US" dirty="0" smtClean="0"/>
          </a:p>
          <a:p>
            <a:endParaRPr lang="en-US" dirty="0" smtClean="0"/>
          </a:p>
          <a:p>
            <a:endParaRPr lang="en-US" dirty="0" smtClean="0"/>
          </a:p>
          <a:p>
            <a:endParaRPr lang="en-US" dirty="0" smtClean="0"/>
          </a:p>
          <a:p>
            <a:r>
              <a:rPr lang="en-US" b="1" dirty="0" smtClean="0"/>
              <a:t>Think </a:t>
            </a:r>
            <a:r>
              <a:rPr lang="en-US" b="1" dirty="0" smtClean="0"/>
              <a:t>of 3 Words using “-</a:t>
            </a:r>
            <a:r>
              <a:rPr lang="en-US" b="1" u="sng" dirty="0" err="1" smtClean="0">
                <a:solidFill>
                  <a:srgbClr val="33CCFF"/>
                </a:solidFill>
              </a:rPr>
              <a:t>cyte</a:t>
            </a:r>
            <a:r>
              <a:rPr lang="en-US" b="1" dirty="0" smtClean="0"/>
              <a:t>: -</a:t>
            </a:r>
            <a:r>
              <a:rPr lang="en-US" b="1" dirty="0" err="1" smtClean="0">
                <a:solidFill>
                  <a:srgbClr val="33CCFF"/>
                </a:solidFill>
              </a:rPr>
              <a:t>cyto</a:t>
            </a:r>
            <a:r>
              <a:rPr lang="en-US" b="1" dirty="0" smtClean="0"/>
              <a:t>”</a:t>
            </a:r>
            <a:endParaRPr lang="en-US" dirty="0" smtClean="0"/>
          </a:p>
          <a:p>
            <a:pPr lvl="1"/>
            <a:r>
              <a:rPr lang="en-US" dirty="0" smtClean="0"/>
              <a:t>Example: “</a:t>
            </a:r>
            <a:r>
              <a:rPr lang="en-US" dirty="0" err="1" smtClean="0"/>
              <a:t>Melanocyte</a:t>
            </a:r>
            <a:r>
              <a:rPr lang="en-US" dirty="0" smtClean="0"/>
              <a:t>”</a:t>
            </a:r>
          </a:p>
          <a:p>
            <a:pPr lvl="1"/>
            <a:endParaRPr lang="en-US" dirty="0" smtClean="0"/>
          </a:p>
        </p:txBody>
      </p:sp>
      <p:sp>
        <p:nvSpPr>
          <p:cNvPr id="10" name="Rounded Rectangle 9">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7" name="TextBox 6"/>
          <p:cNvSpPr txBox="1"/>
          <p:nvPr/>
        </p:nvSpPr>
        <p:spPr>
          <a:xfrm>
            <a:off x="5562600" y="2057400"/>
            <a:ext cx="3124200" cy="1200329"/>
          </a:xfrm>
          <a:prstGeom prst="rect">
            <a:avLst/>
          </a:prstGeom>
          <a:noFill/>
        </p:spPr>
        <p:txBody>
          <a:bodyPr wrap="square" rtlCol="0">
            <a:spAutoFit/>
          </a:bodyPr>
          <a:lstStyle/>
          <a:p>
            <a:r>
              <a:rPr lang="en-US" b="1" dirty="0" smtClean="0"/>
              <a:t>The enclosed area in the middle of this cell is filled with a material called: </a:t>
            </a:r>
            <a:r>
              <a:rPr lang="en-US" b="1" u="sng" dirty="0" smtClean="0">
                <a:solidFill>
                  <a:srgbClr val="00B0F0"/>
                </a:solidFill>
              </a:rPr>
              <a:t>cytoplasm</a:t>
            </a:r>
            <a:r>
              <a:rPr lang="en-US" b="1" dirty="0" smtClean="0">
                <a:solidFill>
                  <a:srgbClr val="00B0F0"/>
                </a:solidFill>
              </a:rPr>
              <a:t>.</a:t>
            </a:r>
            <a:endParaRPr lang="en-US" b="1" dirty="0" smtClean="0"/>
          </a:p>
          <a:p>
            <a:endParaRPr lang="en-US" dirty="0"/>
          </a:p>
        </p:txBody>
      </p:sp>
      <p:pic>
        <p:nvPicPr>
          <p:cNvPr id="8" name="Picture 7" descr="C:\Documents and Settings\jgalvan\Local Settings\Temporary Internet Files\Content.IE5\HIZVHV5U\MP900390218[1].jpg"/>
          <p:cNvPicPr/>
          <p:nvPr/>
        </p:nvPicPr>
        <p:blipFill>
          <a:blip r:embed="rId4" cstate="print"/>
          <a:srcRect/>
          <a:stretch>
            <a:fillRect/>
          </a:stretch>
        </p:blipFill>
        <p:spPr bwMode="auto">
          <a:xfrm>
            <a:off x="1676400" y="990600"/>
            <a:ext cx="3657600" cy="2590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smtClean="0"/>
              <a:t>Hypo-</a:t>
            </a:r>
            <a:br>
              <a:rPr lang="en-US" dirty="0" smtClean="0"/>
            </a:b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b="1" u="sng" dirty="0" smtClean="0"/>
              <a:t>Definition 1</a:t>
            </a:r>
            <a:r>
              <a:rPr lang="en-US" b="1" dirty="0" smtClean="0"/>
              <a:t>:  </a:t>
            </a:r>
          </a:p>
          <a:p>
            <a:pPr lvl="1"/>
            <a:r>
              <a:rPr lang="en-US" b="1" dirty="0" smtClean="0"/>
              <a:t>Under, below, beneath</a:t>
            </a:r>
          </a:p>
          <a:p>
            <a:r>
              <a:rPr lang="en-US" sz="3000" i="1" u="sng" dirty="0" smtClean="0"/>
              <a:t>Example 1</a:t>
            </a:r>
            <a:r>
              <a:rPr lang="en-US" sz="3000" i="1" dirty="0" smtClean="0"/>
              <a:t>:  “A </a:t>
            </a:r>
            <a:r>
              <a:rPr lang="en-US" sz="3000" b="1" i="1" u="sng" dirty="0" smtClean="0">
                <a:solidFill>
                  <a:srgbClr val="00B0F0"/>
                </a:solidFill>
              </a:rPr>
              <a:t>hypo</a:t>
            </a:r>
            <a:r>
              <a:rPr lang="en-US" sz="3000" b="1" i="1" u="sng" dirty="0" smtClean="0"/>
              <a:t>thesis</a:t>
            </a:r>
            <a:r>
              <a:rPr lang="en-US" sz="3000" i="1" dirty="0" smtClean="0">
                <a:solidFill>
                  <a:srgbClr val="00B0F0"/>
                </a:solidFill>
              </a:rPr>
              <a:t> </a:t>
            </a:r>
            <a:r>
              <a:rPr lang="en-US" sz="2800" dirty="0" smtClean="0"/>
              <a:t>is a proposal intended to explain certain facts or observations</a:t>
            </a:r>
            <a:r>
              <a:rPr lang="en-US" sz="3000" i="1" dirty="0" smtClean="0"/>
              <a:t>.”</a:t>
            </a:r>
            <a:r>
              <a:rPr lang="en-US" sz="3000" i="1" u="sng" dirty="0" smtClean="0"/>
              <a:t> </a:t>
            </a:r>
          </a:p>
          <a:p>
            <a:pPr>
              <a:buNone/>
            </a:pPr>
            <a:endParaRPr lang="en-US" u="sng" dirty="0" smtClean="0"/>
          </a:p>
          <a:p>
            <a:pPr lvl="1"/>
            <a:endParaRPr lang="en-US" dirty="0" smtClean="0"/>
          </a:p>
          <a:p>
            <a:pPr lvl="1">
              <a:buNone/>
            </a:pPr>
            <a:endParaRPr lang="en-US" dirty="0" smtClean="0"/>
          </a:p>
        </p:txBody>
      </p:sp>
      <p:sp>
        <p:nvSpPr>
          <p:cNvPr id="5" name="Rounded Rectangle 4">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a:t>Hypo-</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648200"/>
          </a:xfrm>
        </p:spPr>
        <p:txBody>
          <a:bodyPr>
            <a:normAutofit fontScale="77500" lnSpcReduction="20000"/>
          </a:bodyPr>
          <a:lstStyle/>
          <a:p>
            <a:endParaRPr lang="en-US" dirty="0" smtClean="0"/>
          </a:p>
          <a:p>
            <a:endParaRPr lang="en-US" dirty="0" smtClean="0"/>
          </a:p>
          <a:p>
            <a:endParaRPr lang="en-US" dirty="0" smtClean="0"/>
          </a:p>
          <a:p>
            <a:pPr>
              <a:buNone/>
            </a:pPr>
            <a:endParaRPr lang="en-US" dirty="0" smtClean="0"/>
          </a:p>
          <a:p>
            <a:pPr>
              <a:buNone/>
            </a:pPr>
            <a:endParaRPr lang="en-US" dirty="0" smtClean="0"/>
          </a:p>
          <a:p>
            <a:r>
              <a:rPr lang="en-US" b="1" u="sng" dirty="0" smtClean="0"/>
              <a:t>Examples:</a:t>
            </a:r>
            <a:r>
              <a:rPr lang="en-US" dirty="0" smtClean="0"/>
              <a:t>  </a:t>
            </a:r>
          </a:p>
          <a:p>
            <a:pPr lvl="1"/>
            <a:r>
              <a:rPr lang="en-US" b="1" dirty="0" smtClean="0">
                <a:solidFill>
                  <a:srgbClr val="33CCFF"/>
                </a:solidFill>
              </a:rPr>
              <a:t>Hypothesis </a:t>
            </a:r>
          </a:p>
          <a:p>
            <a:pPr lvl="2"/>
            <a:r>
              <a:rPr lang="en-US" dirty="0" smtClean="0"/>
              <a:t>(an explanation for something, used as a basis for investigation)</a:t>
            </a:r>
          </a:p>
          <a:p>
            <a:pPr lvl="1"/>
            <a:r>
              <a:rPr lang="en-US" b="1" dirty="0" smtClean="0">
                <a:solidFill>
                  <a:srgbClr val="33CCFF"/>
                </a:solidFill>
              </a:rPr>
              <a:t>Hypothalamus </a:t>
            </a:r>
          </a:p>
          <a:p>
            <a:pPr lvl="2"/>
            <a:r>
              <a:rPr lang="en-US" dirty="0" smtClean="0"/>
              <a:t>(a central area on the underside of the brain, controlling involuntary functions such as body temperature)</a:t>
            </a:r>
          </a:p>
          <a:p>
            <a:pPr lvl="1"/>
            <a:r>
              <a:rPr lang="en-US" b="1" dirty="0" smtClean="0">
                <a:solidFill>
                  <a:srgbClr val="33CCFF"/>
                </a:solidFill>
              </a:rPr>
              <a:t>Hypodermic </a:t>
            </a:r>
          </a:p>
          <a:p>
            <a:pPr lvl="2"/>
            <a:r>
              <a:rPr lang="en-US" dirty="0" smtClean="0"/>
              <a:t>(relating to or involving the area of tissue lying beneath the skin)</a:t>
            </a:r>
          </a:p>
          <a:p>
            <a:pPr lvl="1"/>
            <a:r>
              <a:rPr lang="en-US" b="1" dirty="0" smtClean="0">
                <a:solidFill>
                  <a:srgbClr val="33CCFF"/>
                </a:solidFill>
              </a:rPr>
              <a:t>Hypothermia</a:t>
            </a:r>
          </a:p>
          <a:p>
            <a:pPr lvl="2"/>
            <a:r>
              <a:rPr lang="en-US" dirty="0" smtClean="0"/>
              <a:t>(dangerously low body temperature caused by prolonged exposure to the cold)</a:t>
            </a:r>
          </a:p>
        </p:txBody>
      </p:sp>
      <p:sp>
        <p:nvSpPr>
          <p:cNvPr id="5" name="TextBox 4"/>
          <p:cNvSpPr txBox="1"/>
          <p:nvPr/>
        </p:nvSpPr>
        <p:spPr>
          <a:xfrm>
            <a:off x="6781800" y="2209800"/>
            <a:ext cx="1828800" cy="1200329"/>
          </a:xfrm>
          <a:prstGeom prst="rect">
            <a:avLst/>
          </a:prstGeom>
          <a:noFill/>
        </p:spPr>
        <p:txBody>
          <a:bodyPr wrap="square" rtlCol="0">
            <a:spAutoFit/>
          </a:bodyPr>
          <a:lstStyle/>
          <a:p>
            <a:r>
              <a:rPr lang="en-US" b="1" dirty="0" smtClean="0"/>
              <a:t>Definition of </a:t>
            </a:r>
            <a:r>
              <a:rPr lang="en-US" b="1" u="sng" dirty="0" smtClean="0">
                <a:solidFill>
                  <a:srgbClr val="33CCFF"/>
                </a:solidFill>
              </a:rPr>
              <a:t>hypo</a:t>
            </a:r>
            <a:r>
              <a:rPr lang="en-US" b="1" dirty="0" smtClean="0"/>
              <a:t>: Under, below, beneath</a:t>
            </a:r>
            <a:endParaRPr lang="en-US" dirty="0" smtClean="0"/>
          </a:p>
          <a:p>
            <a:endParaRPr lang="en-US" dirty="0"/>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pic>
        <p:nvPicPr>
          <p:cNvPr id="11" name="Picture 10" descr="C:\Documents and Settings\jgalvan\Local Settings\Temporary Internet Files\Content.IE5\WZ78V2TG\MC900390692[1].wmf"/>
          <p:cNvPicPr/>
          <p:nvPr/>
        </p:nvPicPr>
        <p:blipFill>
          <a:blip r:embed="rId4" cstate="print"/>
          <a:srcRect/>
          <a:stretch>
            <a:fillRect/>
          </a:stretch>
        </p:blipFill>
        <p:spPr bwMode="auto">
          <a:xfrm>
            <a:off x="2438400" y="838200"/>
            <a:ext cx="4191000" cy="29718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blinds(horizontal)">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blinds(horizontal)">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blinds(horizontal)">
                                      <p:cBhvr>
                                        <p:cTn id="22" dur="500"/>
                                        <p:tgtEl>
                                          <p:spTgt spid="3">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blinds(horizontal)">
                                      <p:cBhvr>
                                        <p:cTn id="27" dur="500"/>
                                        <p:tgtEl>
                                          <p:spTgt spid="3">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blinds(horizontal)">
                                      <p:cBhvr>
                                        <p:cTn id="32" dur="500"/>
                                        <p:tgtEl>
                                          <p:spTgt spid="3">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blinds(horizontal)">
                                      <p:cBhvr>
                                        <p:cTn id="37" dur="500"/>
                                        <p:tgtEl>
                                          <p:spTgt spid="3">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blinds(horizontal)">
                                      <p:cBhvr>
                                        <p:cTn id="4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a:t>Hypo-</a:t>
            </a:r>
            <a:endParaRPr lang="en-US" dirty="0">
              <a:solidFill>
                <a:schemeClr val="tx2"/>
              </a:solidFill>
            </a:endParaRPr>
          </a:p>
        </p:txBody>
      </p:sp>
      <p:sp>
        <p:nvSpPr>
          <p:cNvPr id="3" name="Text Placeholder 2"/>
          <p:cNvSpPr>
            <a:spLocks noGrp="1"/>
          </p:cNvSpPr>
          <p:nvPr>
            <p:ph type="body" sz="quarter" idx="10"/>
          </p:nvPr>
        </p:nvSpPr>
        <p:spPr>
          <a:xfrm>
            <a:off x="381000" y="1752600"/>
            <a:ext cx="8382000" cy="4800600"/>
          </a:xfrm>
        </p:spPr>
        <p:txBody>
          <a:bodyPr>
            <a:normAutofit fontScale="77500" lnSpcReduction="20000"/>
          </a:bodyPr>
          <a:lstStyle/>
          <a:p>
            <a:endParaRPr lang="en-US" dirty="0" smtClean="0"/>
          </a:p>
          <a:p>
            <a:endParaRPr lang="en-US" dirty="0" smtClean="0"/>
          </a:p>
          <a:p>
            <a:endParaRPr lang="en-US" dirty="0" smtClean="0"/>
          </a:p>
          <a:p>
            <a:endParaRPr lang="en-US" dirty="0" smtClean="0"/>
          </a:p>
          <a:p>
            <a:pPr>
              <a:buNone/>
            </a:pPr>
            <a:endParaRPr lang="en-US" dirty="0" smtClean="0"/>
          </a:p>
          <a:p>
            <a:r>
              <a:rPr lang="en-US" b="1" u="sng" dirty="0" smtClean="0"/>
              <a:t>Positive/Negative Questions: </a:t>
            </a:r>
            <a:r>
              <a:rPr lang="en-US" dirty="0" smtClean="0"/>
              <a:t> Answer “</a:t>
            </a:r>
            <a:r>
              <a:rPr lang="en-US" b="1" dirty="0" smtClean="0">
                <a:solidFill>
                  <a:srgbClr val="33CCFF"/>
                </a:solidFill>
              </a:rPr>
              <a:t>Yes</a:t>
            </a:r>
            <a:r>
              <a:rPr lang="en-US" dirty="0" smtClean="0"/>
              <a:t> “or “</a:t>
            </a:r>
            <a:r>
              <a:rPr lang="en-US" b="1" dirty="0" smtClean="0">
                <a:solidFill>
                  <a:srgbClr val="33CCFF"/>
                </a:solidFill>
              </a:rPr>
              <a:t>No</a:t>
            </a:r>
            <a:r>
              <a:rPr lang="en-US" dirty="0" smtClean="0"/>
              <a:t>”</a:t>
            </a:r>
          </a:p>
          <a:p>
            <a:pPr lvl="1"/>
            <a:r>
              <a:rPr lang="en-US" b="1" dirty="0" smtClean="0">
                <a:solidFill>
                  <a:srgbClr val="33CCFF"/>
                </a:solidFill>
              </a:rPr>
              <a:t>Hypersensitive</a:t>
            </a:r>
          </a:p>
          <a:p>
            <a:pPr lvl="2"/>
            <a:r>
              <a:rPr lang="en-US" dirty="0" smtClean="0"/>
              <a:t>Very easily upset or offended</a:t>
            </a:r>
          </a:p>
          <a:p>
            <a:pPr lvl="1"/>
            <a:r>
              <a:rPr lang="en-US" b="1" dirty="0" smtClean="0">
                <a:solidFill>
                  <a:srgbClr val="33CCFF"/>
                </a:solidFill>
              </a:rPr>
              <a:t>Hypothesis</a:t>
            </a:r>
          </a:p>
          <a:p>
            <a:pPr lvl="2"/>
            <a:r>
              <a:rPr lang="en-US" dirty="0" smtClean="0"/>
              <a:t>an explanation for something, used as a basis for investigation</a:t>
            </a:r>
          </a:p>
          <a:p>
            <a:pPr lvl="1"/>
            <a:r>
              <a:rPr lang="en-US" b="1" dirty="0" smtClean="0">
                <a:solidFill>
                  <a:srgbClr val="33CCFF"/>
                </a:solidFill>
              </a:rPr>
              <a:t>Hiccup</a:t>
            </a:r>
          </a:p>
          <a:p>
            <a:pPr lvl="2"/>
            <a:r>
              <a:rPr lang="en-US" dirty="0" smtClean="0"/>
              <a:t>An involuntary contraction of the diaphragm causing a convulsive gasp</a:t>
            </a:r>
          </a:p>
          <a:p>
            <a:pPr lvl="1"/>
            <a:r>
              <a:rPr lang="en-US" b="1" dirty="0" err="1" smtClean="0">
                <a:solidFill>
                  <a:srgbClr val="33CCFF"/>
                </a:solidFill>
              </a:rPr>
              <a:t>Hypogastric</a:t>
            </a:r>
            <a:endParaRPr lang="en-US" b="1" dirty="0" smtClean="0">
              <a:solidFill>
                <a:srgbClr val="33CCFF"/>
              </a:solidFill>
            </a:endParaRPr>
          </a:p>
          <a:p>
            <a:pPr lvl="2"/>
            <a:r>
              <a:rPr lang="en-US" dirty="0" smtClean="0"/>
              <a:t>The part of the front of the human abdomen that lies below the navel</a:t>
            </a:r>
          </a:p>
          <a:p>
            <a:pPr lvl="1"/>
            <a:r>
              <a:rPr lang="en-US" b="1" dirty="0" smtClean="0">
                <a:solidFill>
                  <a:srgbClr val="33CCFF"/>
                </a:solidFill>
              </a:rPr>
              <a:t>Hypoallergenic</a:t>
            </a:r>
          </a:p>
          <a:p>
            <a:pPr lvl="2"/>
            <a:r>
              <a:rPr lang="en-US" dirty="0" smtClean="0"/>
              <a:t>Not likely to cause an allergic reaction</a:t>
            </a:r>
          </a:p>
          <a:p>
            <a:pPr lvl="1"/>
            <a:endParaRPr lang="en-US" dirty="0" smtClean="0"/>
          </a:p>
          <a:p>
            <a:pPr lvl="1"/>
            <a:endParaRPr lang="en-US" dirty="0" smtClean="0"/>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12" name="TextBox 11"/>
          <p:cNvSpPr txBox="1"/>
          <p:nvPr/>
        </p:nvSpPr>
        <p:spPr>
          <a:xfrm>
            <a:off x="6781800" y="2209800"/>
            <a:ext cx="1828800" cy="1200329"/>
          </a:xfrm>
          <a:prstGeom prst="rect">
            <a:avLst/>
          </a:prstGeom>
          <a:noFill/>
        </p:spPr>
        <p:txBody>
          <a:bodyPr wrap="square" rtlCol="0">
            <a:spAutoFit/>
          </a:bodyPr>
          <a:lstStyle/>
          <a:p>
            <a:r>
              <a:rPr lang="en-US" b="1" dirty="0" smtClean="0"/>
              <a:t>Definition of </a:t>
            </a:r>
            <a:r>
              <a:rPr lang="en-US" b="1" u="sng" dirty="0" smtClean="0">
                <a:solidFill>
                  <a:srgbClr val="33CCFF"/>
                </a:solidFill>
              </a:rPr>
              <a:t>hypo</a:t>
            </a:r>
            <a:r>
              <a:rPr lang="en-US" b="1" dirty="0" smtClean="0"/>
              <a:t>: Under, below, beneath</a:t>
            </a:r>
            <a:endParaRPr lang="en-US" dirty="0" smtClean="0"/>
          </a:p>
          <a:p>
            <a:endParaRPr lang="en-US" dirty="0"/>
          </a:p>
        </p:txBody>
      </p:sp>
      <p:pic>
        <p:nvPicPr>
          <p:cNvPr id="13" name="Picture 12" descr="C:\Documents and Settings\jgalvan\Local Settings\Temporary Internet Files\Content.IE5\WZ78V2TG\MC900390692[1].wmf"/>
          <p:cNvPicPr/>
          <p:nvPr/>
        </p:nvPicPr>
        <p:blipFill>
          <a:blip r:embed="rId4" cstate="print"/>
          <a:srcRect/>
          <a:stretch>
            <a:fillRect/>
          </a:stretch>
        </p:blipFill>
        <p:spPr bwMode="auto">
          <a:xfrm>
            <a:off x="2438400" y="381000"/>
            <a:ext cx="4191000" cy="29718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linds(horizontal)">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blinds(horizontal)">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blinds(horizontal)">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blinds(horizontal)">
                                      <p:cBhvr>
                                        <p:cTn id="37" dur="500"/>
                                        <p:tgtEl>
                                          <p:spTgt spid="3">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blinds(horizontal)">
                                      <p:cBhvr>
                                        <p:cTn id="42" dur="500"/>
                                        <p:tgtEl>
                                          <p:spTgt spid="3">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Effect transition="in" filter="blinds(horizontal)">
                                      <p:cBhvr>
                                        <p:cTn id="47" dur="500"/>
                                        <p:tgtEl>
                                          <p:spTgt spid="3">
                                            <p:txEl>
                                              <p:pRg st="13" end="1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14" end="14"/>
                                            </p:txEl>
                                          </p:spTgt>
                                        </p:tgtEl>
                                        <p:attrNameLst>
                                          <p:attrName>style.visibility</p:attrName>
                                        </p:attrNameLst>
                                      </p:cBhvr>
                                      <p:to>
                                        <p:strVal val="visible"/>
                                      </p:to>
                                    </p:set>
                                    <p:animEffect transition="in" filter="blinds(horizontal)">
                                      <p:cBhvr>
                                        <p:cTn id="52" dur="500"/>
                                        <p:tgtEl>
                                          <p:spTgt spid="3">
                                            <p:txEl>
                                              <p:pRg st="14" end="1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15" end="15"/>
                                            </p:txEl>
                                          </p:spTgt>
                                        </p:tgtEl>
                                        <p:attrNameLst>
                                          <p:attrName>style.visibility</p:attrName>
                                        </p:attrNameLst>
                                      </p:cBhvr>
                                      <p:to>
                                        <p:strVal val="visible"/>
                                      </p:to>
                                    </p:set>
                                    <p:animEffect transition="in" filter="blinds(horizontal)">
                                      <p:cBhvr>
                                        <p:cTn id="57"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a:t>Hypo-</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648200"/>
          </a:xfrm>
        </p:spPr>
        <p:txBody>
          <a:bodyPr>
            <a:normAutofit/>
          </a:bodyPr>
          <a:lstStyle/>
          <a:p>
            <a:endParaRPr lang="en-US" dirty="0" smtClean="0"/>
          </a:p>
          <a:p>
            <a:endParaRPr lang="en-US" dirty="0" smtClean="0"/>
          </a:p>
          <a:p>
            <a:endParaRPr lang="en-US" dirty="0" smtClean="0"/>
          </a:p>
          <a:p>
            <a:endParaRPr lang="en-US" dirty="0" smtClean="0"/>
          </a:p>
          <a:p>
            <a:r>
              <a:rPr lang="en-US" b="1" dirty="0" smtClean="0"/>
              <a:t>Think </a:t>
            </a:r>
            <a:r>
              <a:rPr lang="en-US" b="1" dirty="0" smtClean="0"/>
              <a:t>of 3 Words using “</a:t>
            </a:r>
            <a:r>
              <a:rPr lang="en-US" b="1" u="sng" dirty="0" smtClean="0">
                <a:solidFill>
                  <a:srgbClr val="33CCFF"/>
                </a:solidFill>
              </a:rPr>
              <a:t>hypo</a:t>
            </a:r>
            <a:r>
              <a:rPr lang="en-US" b="1" dirty="0" smtClean="0"/>
              <a:t>-”</a:t>
            </a:r>
            <a:endParaRPr lang="en-US" dirty="0" smtClean="0"/>
          </a:p>
          <a:p>
            <a:pPr lvl="1"/>
            <a:r>
              <a:rPr lang="en-US" dirty="0" smtClean="0"/>
              <a:t>Example: “hypothesis”</a:t>
            </a:r>
          </a:p>
          <a:p>
            <a:pPr lvl="1"/>
            <a:endParaRPr lang="en-US" dirty="0" smtClean="0"/>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12" name="TextBox 11"/>
          <p:cNvSpPr txBox="1"/>
          <p:nvPr/>
        </p:nvSpPr>
        <p:spPr>
          <a:xfrm>
            <a:off x="6705600" y="2209800"/>
            <a:ext cx="1828800" cy="1200329"/>
          </a:xfrm>
          <a:prstGeom prst="rect">
            <a:avLst/>
          </a:prstGeom>
          <a:noFill/>
        </p:spPr>
        <p:txBody>
          <a:bodyPr wrap="square" rtlCol="0">
            <a:spAutoFit/>
          </a:bodyPr>
          <a:lstStyle/>
          <a:p>
            <a:r>
              <a:rPr lang="en-US" b="1" dirty="0" smtClean="0"/>
              <a:t>Definition of </a:t>
            </a:r>
            <a:r>
              <a:rPr lang="en-US" b="1" u="sng" dirty="0" smtClean="0">
                <a:solidFill>
                  <a:srgbClr val="33CCFF"/>
                </a:solidFill>
              </a:rPr>
              <a:t>hypo</a:t>
            </a:r>
            <a:r>
              <a:rPr lang="en-US" b="1" dirty="0" smtClean="0"/>
              <a:t>: Under, below, beneath</a:t>
            </a:r>
            <a:endParaRPr lang="en-US" dirty="0" smtClean="0"/>
          </a:p>
          <a:p>
            <a:endParaRPr lang="en-US" dirty="0"/>
          </a:p>
        </p:txBody>
      </p:sp>
      <p:pic>
        <p:nvPicPr>
          <p:cNvPr id="13" name="Picture 12" descr="C:\Documents and Settings\jgalvan\Local Settings\Temporary Internet Files\Content.IE5\WZ78V2TG\MC900390692[1].wmf"/>
          <p:cNvPicPr/>
          <p:nvPr/>
        </p:nvPicPr>
        <p:blipFill>
          <a:blip r:embed="rId4" cstate="print"/>
          <a:srcRect/>
          <a:stretch>
            <a:fillRect/>
          </a:stretch>
        </p:blipFill>
        <p:spPr bwMode="auto">
          <a:xfrm>
            <a:off x="2438400" y="838200"/>
            <a:ext cx="4191000" cy="2971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smtClean="0"/>
              <a:t>Mono-</a:t>
            </a:r>
            <a:br>
              <a:rPr lang="en-US" dirty="0" smtClean="0"/>
            </a:b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u="sng" dirty="0" smtClean="0"/>
              <a:t>Definition</a:t>
            </a:r>
            <a:r>
              <a:rPr lang="en-US" dirty="0" smtClean="0"/>
              <a:t>:  </a:t>
            </a:r>
          </a:p>
          <a:p>
            <a:pPr lvl="1"/>
            <a:r>
              <a:rPr lang="en-US" dirty="0" smtClean="0"/>
              <a:t>One</a:t>
            </a:r>
          </a:p>
          <a:p>
            <a:pPr lvl="1"/>
            <a:r>
              <a:rPr lang="en-US" i="1" u="sng" dirty="0" smtClean="0"/>
              <a:t>Example</a:t>
            </a:r>
            <a:r>
              <a:rPr lang="en-US" i="1" dirty="0" smtClean="0"/>
              <a:t>:  “In a mon</a:t>
            </a:r>
            <a:r>
              <a:rPr lang="en-US" b="1" i="1" u="sng" dirty="0" smtClean="0">
                <a:solidFill>
                  <a:srgbClr val="00B0F0"/>
                </a:solidFill>
              </a:rPr>
              <a:t>opoly</a:t>
            </a:r>
            <a:r>
              <a:rPr lang="en-US" b="1" i="1" dirty="0" smtClean="0">
                <a:solidFill>
                  <a:srgbClr val="00B0F0"/>
                </a:solidFill>
              </a:rPr>
              <a:t>, </a:t>
            </a:r>
            <a:r>
              <a:rPr lang="en-US" i="1" dirty="0" smtClean="0"/>
              <a:t>one company owns and controls all business for a certain item (like if one company owned and sold all the oil in the world).”</a:t>
            </a:r>
            <a:endParaRPr lang="en-US" dirty="0" smtClean="0"/>
          </a:p>
          <a:p>
            <a:pPr lvl="1">
              <a:buNone/>
            </a:pPr>
            <a:endParaRPr lang="en-US" dirty="0" smtClean="0"/>
          </a:p>
        </p:txBody>
      </p:sp>
      <p:sp>
        <p:nvSpPr>
          <p:cNvPr id="5" name="Rounded Rectangle 4">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terms</a:t>
            </a:r>
            <a:endParaRPr lang="en-US" dirty="0"/>
          </a:p>
        </p:txBody>
      </p:sp>
      <p:sp>
        <p:nvSpPr>
          <p:cNvPr id="3" name="Text Placeholder 2"/>
          <p:cNvSpPr>
            <a:spLocks noGrp="1"/>
          </p:cNvSpPr>
          <p:nvPr>
            <p:ph type="body" sz="quarter" idx="10"/>
          </p:nvPr>
        </p:nvSpPr>
        <p:spPr>
          <a:xfrm>
            <a:off x="381000" y="1143000"/>
            <a:ext cx="8382000" cy="762000"/>
          </a:xfrm>
        </p:spPr>
        <p:txBody>
          <a:bodyPr>
            <a:normAutofit/>
          </a:bodyPr>
          <a:lstStyle/>
          <a:p>
            <a:r>
              <a:rPr lang="en-US" dirty="0" smtClean="0"/>
              <a:t>Below are Greek roots.</a:t>
            </a:r>
          </a:p>
        </p:txBody>
      </p:sp>
      <p:sp>
        <p:nvSpPr>
          <p:cNvPr id="4" name="Rounded Rectangle 3">
            <a:hlinkClick r:id="rId3" action="ppaction://hlinksldjump"/>
          </p:cNvPr>
          <p:cNvSpPr/>
          <p:nvPr/>
        </p:nvSpPr>
        <p:spPr bwMode="auto">
          <a:xfrm>
            <a:off x="3124200" y="1981200"/>
            <a:ext cx="1219200" cy="762000"/>
          </a:xfrm>
          <a:prstGeom prst="roundRect">
            <a:avLst>
              <a:gd name="adj" fmla="val 9033"/>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lin ang="16200000" scaled="1"/>
            <a:tileRect/>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rPr>
              <a:t>met/</a:t>
            </a:r>
          </a:p>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rPr>
              <a:t>meta</a:t>
            </a:r>
          </a:p>
        </p:txBody>
      </p:sp>
      <p:sp>
        <p:nvSpPr>
          <p:cNvPr id="5" name="Rounded Rectangle 4">
            <a:hlinkClick r:id="rId4" action="ppaction://hlinksldjump"/>
          </p:cNvPr>
          <p:cNvSpPr/>
          <p:nvPr/>
        </p:nvSpPr>
        <p:spPr bwMode="auto">
          <a:xfrm>
            <a:off x="1600200" y="2971800"/>
            <a:ext cx="1219200" cy="762000"/>
          </a:xfrm>
          <a:prstGeom prst="roundRect">
            <a:avLst>
              <a:gd name="adj" fmla="val 9033"/>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rPr>
              <a:t>derma</a:t>
            </a:r>
          </a:p>
        </p:txBody>
      </p:sp>
      <p:sp>
        <p:nvSpPr>
          <p:cNvPr id="6" name="Rounded Rectangle 5">
            <a:hlinkClick r:id="rId5" action="ppaction://hlinksldjump"/>
          </p:cNvPr>
          <p:cNvSpPr/>
          <p:nvPr/>
        </p:nvSpPr>
        <p:spPr bwMode="auto">
          <a:xfrm>
            <a:off x="152400" y="3962400"/>
            <a:ext cx="1219200" cy="762000"/>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err="1" smtClean="0">
                <a:solidFill>
                  <a:srgbClr val="FFFFFF"/>
                </a:solidFill>
                <a:effectLst>
                  <a:outerShdw blurRad="38100" dist="38100" dir="2700000" algn="tl">
                    <a:srgbClr val="000000">
                      <a:alpha val="43137"/>
                    </a:srgbClr>
                  </a:outerShdw>
                </a:effectLst>
              </a:rPr>
              <a:t>cyto</a:t>
            </a:r>
            <a:r>
              <a:rPr lang="en-US" sz="2300" dirty="0" smtClean="0">
                <a:solidFill>
                  <a:srgbClr val="FFFFFF"/>
                </a:solidFill>
                <a:effectLst>
                  <a:outerShdw blurRad="38100" dist="38100" dir="2700000" algn="tl">
                    <a:srgbClr val="000000">
                      <a:alpha val="43137"/>
                    </a:srgbClr>
                  </a:outerShdw>
                </a:effectLst>
              </a:rPr>
              <a:t>/</a:t>
            </a:r>
          </a:p>
          <a:p>
            <a:pPr algn="ctr" defTabSz="914099"/>
            <a:r>
              <a:rPr lang="en-US" sz="2300" dirty="0" err="1" smtClean="0">
                <a:solidFill>
                  <a:srgbClr val="FFFFFF"/>
                </a:solidFill>
                <a:effectLst>
                  <a:outerShdw blurRad="38100" dist="38100" dir="2700000" algn="tl">
                    <a:srgbClr val="000000">
                      <a:alpha val="43137"/>
                    </a:srgbClr>
                  </a:outerShdw>
                </a:effectLst>
              </a:rPr>
              <a:t>cyte</a:t>
            </a:r>
            <a:endParaRPr lang="en-US" sz="2300" dirty="0" smtClean="0">
              <a:solidFill>
                <a:srgbClr val="FFFFFF"/>
              </a:solidFill>
              <a:effectLst>
                <a:outerShdw blurRad="38100" dist="38100" dir="2700000" algn="tl">
                  <a:srgbClr val="000000">
                    <a:alpha val="43137"/>
                  </a:srgbClr>
                </a:outerShdw>
              </a:effectLst>
            </a:endParaRPr>
          </a:p>
        </p:txBody>
      </p:sp>
      <p:sp>
        <p:nvSpPr>
          <p:cNvPr id="7" name="Rounded Rectangle 6">
            <a:hlinkClick r:id="rId6" action="ppaction://hlinksldjump"/>
          </p:cNvPr>
          <p:cNvSpPr/>
          <p:nvPr/>
        </p:nvSpPr>
        <p:spPr bwMode="auto">
          <a:xfrm>
            <a:off x="3124200" y="2971800"/>
            <a:ext cx="1219200" cy="762000"/>
          </a:xfrm>
          <a:prstGeom prst="roundRect">
            <a:avLst>
              <a:gd name="adj" fmla="val 9033"/>
            </a:avLst>
          </a:prstGeom>
          <a:gradFill flip="none" rotWithShape="1">
            <a:gsLst>
              <a:gs pos="0">
                <a:srgbClr val="33CCFF">
                  <a:shade val="30000"/>
                  <a:satMod val="115000"/>
                </a:srgbClr>
              </a:gs>
              <a:gs pos="50000">
                <a:srgbClr val="33CCFF">
                  <a:shade val="67500"/>
                  <a:satMod val="115000"/>
                </a:srgbClr>
              </a:gs>
              <a:gs pos="100000">
                <a:srgbClr val="33CCFF">
                  <a:shade val="100000"/>
                  <a:satMod val="115000"/>
                </a:srgbClr>
              </a:gs>
            </a:gsLst>
            <a:lin ang="16200000" scaled="1"/>
            <a:tileRec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rPr>
              <a:t>proto</a:t>
            </a:r>
          </a:p>
        </p:txBody>
      </p:sp>
      <p:sp>
        <p:nvSpPr>
          <p:cNvPr id="8" name="Rounded Rectangle 7">
            <a:hlinkClick r:id="rId7" action="ppaction://hlinksldjump"/>
          </p:cNvPr>
          <p:cNvSpPr/>
          <p:nvPr/>
        </p:nvSpPr>
        <p:spPr bwMode="auto">
          <a:xfrm>
            <a:off x="1600200" y="3962400"/>
            <a:ext cx="1219200" cy="76200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err="1" smtClean="0">
                <a:solidFill>
                  <a:srgbClr val="FFFFFF"/>
                </a:solidFill>
                <a:effectLst>
                  <a:outerShdw blurRad="38100" dist="38100" dir="2700000" algn="tl">
                    <a:srgbClr val="000000">
                      <a:alpha val="43137"/>
                    </a:srgbClr>
                  </a:outerShdw>
                </a:effectLst>
              </a:rPr>
              <a:t>epi</a:t>
            </a:r>
            <a:endParaRPr lang="en-US" sz="2300" dirty="0" smtClean="0">
              <a:solidFill>
                <a:srgbClr val="FFFFFF"/>
              </a:solidFill>
              <a:effectLst>
                <a:outerShdw blurRad="38100" dist="38100" dir="2700000" algn="tl">
                  <a:srgbClr val="000000">
                    <a:alpha val="43137"/>
                  </a:srgbClr>
                </a:outerShdw>
              </a:effectLst>
            </a:endParaRPr>
          </a:p>
        </p:txBody>
      </p:sp>
      <p:sp>
        <p:nvSpPr>
          <p:cNvPr id="9" name="Rounded Rectangle 8">
            <a:hlinkClick r:id="rId8" action="ppaction://hlinksldjump"/>
          </p:cNvPr>
          <p:cNvSpPr/>
          <p:nvPr/>
        </p:nvSpPr>
        <p:spPr bwMode="auto">
          <a:xfrm>
            <a:off x="152400" y="4953000"/>
            <a:ext cx="1219200" cy="762000"/>
          </a:xfrm>
          <a:prstGeom prst="roundRect">
            <a:avLst>
              <a:gd name="adj" fmla="val 9033"/>
            </a:avLst>
          </a:prstGeom>
          <a:gradFill flip="none" rotWithShape="1">
            <a:gsLst>
              <a:gs pos="0">
                <a:srgbClr val="FF66CC">
                  <a:shade val="30000"/>
                  <a:satMod val="115000"/>
                </a:srgbClr>
              </a:gs>
              <a:gs pos="50000">
                <a:srgbClr val="FF66CC">
                  <a:shade val="67500"/>
                  <a:satMod val="115000"/>
                </a:srgbClr>
              </a:gs>
              <a:gs pos="100000">
                <a:srgbClr val="FF66CC">
                  <a:shade val="100000"/>
                  <a:satMod val="115000"/>
                </a:srgbClr>
              </a:gs>
            </a:gsLst>
            <a:lin ang="16200000" scaled="1"/>
            <a:tileRect/>
          </a:gra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smtClean="0">
                <a:solidFill>
                  <a:srgbClr val="FFFFFF"/>
                </a:solidFill>
                <a:effectLst>
                  <a:outerShdw blurRad="38100" dist="38100" dir="2700000" algn="tl">
                    <a:srgbClr val="000000">
                      <a:alpha val="43137"/>
                    </a:srgbClr>
                  </a:outerShdw>
                </a:effectLst>
              </a:rPr>
              <a:t>Hypo</a:t>
            </a:r>
          </a:p>
        </p:txBody>
      </p:sp>
      <p:sp>
        <p:nvSpPr>
          <p:cNvPr id="10" name="Rounded Rectangle 9">
            <a:hlinkClick r:id="rId9" action="ppaction://hlinksldjump"/>
          </p:cNvPr>
          <p:cNvSpPr/>
          <p:nvPr/>
        </p:nvSpPr>
        <p:spPr bwMode="auto">
          <a:xfrm>
            <a:off x="152400" y="2971800"/>
            <a:ext cx="1219200" cy="761999"/>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err="1" smtClean="0">
                <a:solidFill>
                  <a:srgbClr val="FFFFFF"/>
                </a:solidFill>
                <a:effectLst>
                  <a:outerShdw blurRad="38100" dist="38100" dir="2700000" algn="tl">
                    <a:srgbClr val="000000">
                      <a:alpha val="43137"/>
                    </a:srgbClr>
                  </a:outerShdw>
                </a:effectLst>
              </a:rPr>
              <a:t>ologist</a:t>
            </a:r>
            <a:endParaRPr lang="en-US" sz="2300" dirty="0" smtClean="0">
              <a:solidFill>
                <a:srgbClr val="FFFFFF"/>
              </a:solidFill>
              <a:effectLst>
                <a:outerShdw blurRad="38100" dist="38100" dir="2700000" algn="tl">
                  <a:srgbClr val="000000">
                    <a:alpha val="43137"/>
                  </a:srgbClr>
                </a:outerShdw>
              </a:effectLst>
            </a:endParaRPr>
          </a:p>
        </p:txBody>
      </p:sp>
      <p:sp>
        <p:nvSpPr>
          <p:cNvPr id="11" name="Rounded Rectangle 10">
            <a:hlinkClick r:id="rId10" action="ppaction://hlinksldjump"/>
          </p:cNvPr>
          <p:cNvSpPr/>
          <p:nvPr/>
        </p:nvSpPr>
        <p:spPr bwMode="auto">
          <a:xfrm>
            <a:off x="152400" y="5943600"/>
            <a:ext cx="1219200" cy="7620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smtClean="0">
                <a:solidFill>
                  <a:srgbClr val="FFFFFF"/>
                </a:solidFill>
                <a:effectLst>
                  <a:outerShdw blurRad="38100" dist="38100" dir="2700000" algn="tl">
                    <a:srgbClr val="000000">
                      <a:alpha val="43137"/>
                    </a:srgbClr>
                  </a:outerShdw>
                </a:effectLst>
              </a:rPr>
              <a:t>Mono</a:t>
            </a:r>
          </a:p>
        </p:txBody>
      </p:sp>
      <p:sp>
        <p:nvSpPr>
          <p:cNvPr id="12" name="Rounded Rectangle 11">
            <a:hlinkClick r:id="rId11" action="ppaction://hlinksldjump"/>
          </p:cNvPr>
          <p:cNvSpPr/>
          <p:nvPr/>
        </p:nvSpPr>
        <p:spPr bwMode="auto">
          <a:xfrm>
            <a:off x="1600200" y="4953000"/>
            <a:ext cx="1219200" cy="762000"/>
          </a:xfrm>
          <a:prstGeom prst="roundRect">
            <a:avLst>
              <a:gd name="adj" fmla="val 9033"/>
            </a:avLst>
          </a:prstGeom>
          <a:gradFill flip="none" rotWithShape="1">
            <a:gsLst>
              <a:gs pos="0">
                <a:srgbClr val="B2B2B2">
                  <a:shade val="30000"/>
                  <a:satMod val="115000"/>
                </a:srgbClr>
              </a:gs>
              <a:gs pos="50000">
                <a:srgbClr val="B2B2B2">
                  <a:shade val="67500"/>
                  <a:satMod val="115000"/>
                </a:srgbClr>
              </a:gs>
              <a:gs pos="100000">
                <a:srgbClr val="B2B2B2">
                  <a:shade val="100000"/>
                  <a:satMod val="115000"/>
                </a:srgbClr>
              </a:gs>
            </a:gsLst>
            <a:lin ang="1620000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err="1" smtClean="0">
                <a:solidFill>
                  <a:srgbClr val="FFFFFF"/>
                </a:solidFill>
                <a:effectLst>
                  <a:outerShdw blurRad="38100" dist="38100" dir="2700000" algn="tl">
                    <a:srgbClr val="000000">
                      <a:alpha val="43137"/>
                    </a:srgbClr>
                  </a:outerShdw>
                </a:effectLst>
              </a:rPr>
              <a:t>phyto</a:t>
            </a:r>
            <a:r>
              <a:rPr lang="en-US" sz="2300" dirty="0" smtClean="0">
                <a:solidFill>
                  <a:srgbClr val="FFFFFF"/>
                </a:solidFill>
                <a:effectLst>
                  <a:outerShdw blurRad="38100" dist="38100" dir="2700000" algn="tl">
                    <a:srgbClr val="000000">
                      <a:alpha val="43137"/>
                    </a:srgbClr>
                  </a:outerShdw>
                </a:effectLst>
              </a:rPr>
              <a:t>/</a:t>
            </a:r>
          </a:p>
          <a:p>
            <a:pPr algn="ctr" defTabSz="914099"/>
            <a:r>
              <a:rPr lang="en-US" sz="2300" dirty="0" err="1" smtClean="0">
                <a:solidFill>
                  <a:srgbClr val="FFFFFF"/>
                </a:solidFill>
                <a:effectLst>
                  <a:outerShdw blurRad="38100" dist="38100" dir="2700000" algn="tl">
                    <a:srgbClr val="000000">
                      <a:alpha val="43137"/>
                    </a:srgbClr>
                  </a:outerShdw>
                </a:effectLst>
              </a:rPr>
              <a:t>phyte</a:t>
            </a:r>
            <a:endParaRPr lang="en-US" sz="2300" dirty="0" smtClean="0">
              <a:solidFill>
                <a:srgbClr val="FFFFFF"/>
              </a:solidFill>
              <a:effectLst>
                <a:outerShdw blurRad="38100" dist="38100" dir="2700000" algn="tl">
                  <a:srgbClr val="000000">
                    <a:alpha val="43137"/>
                  </a:srgbClr>
                </a:outerShdw>
              </a:effectLst>
            </a:endParaRPr>
          </a:p>
        </p:txBody>
      </p:sp>
      <p:sp>
        <p:nvSpPr>
          <p:cNvPr id="13" name="Rounded Rectangle 12">
            <a:hlinkClick r:id="rId12" action="ppaction://hlinksldjump"/>
          </p:cNvPr>
          <p:cNvSpPr/>
          <p:nvPr/>
        </p:nvSpPr>
        <p:spPr bwMode="auto">
          <a:xfrm>
            <a:off x="152400" y="1981200"/>
            <a:ext cx="1219200" cy="762000"/>
          </a:xfrm>
          <a:prstGeom prst="roundRect">
            <a:avLst>
              <a:gd name="adj" fmla="val 9033"/>
            </a:avLst>
          </a:prstGeom>
          <a:gradFill flip="none" rotWithShape="1">
            <a:gsLst>
              <a:gs pos="0">
                <a:schemeClr val="dk1">
                  <a:shade val="15000"/>
                  <a:satMod val="180000"/>
                </a:schemeClr>
              </a:gs>
              <a:gs pos="50000">
                <a:schemeClr val="dk1">
                  <a:shade val="45000"/>
                  <a:satMod val="170000"/>
                </a:schemeClr>
              </a:gs>
              <a:gs pos="70000">
                <a:schemeClr val="dk1">
                  <a:tint val="99000"/>
                  <a:shade val="65000"/>
                  <a:satMod val="155000"/>
                </a:schemeClr>
              </a:gs>
              <a:gs pos="100000">
                <a:schemeClr val="dk1">
                  <a:tint val="95500"/>
                  <a:shade val="100000"/>
                  <a:satMod val="155000"/>
                </a:schemeClr>
              </a:gs>
            </a:gsLst>
            <a:lin ang="16200000" scaled="1"/>
            <a:tileRect/>
          </a:gradFill>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err="1" smtClean="0">
                <a:solidFill>
                  <a:srgbClr val="FFFFFF"/>
                </a:solidFill>
                <a:effectLst>
                  <a:outerShdw blurRad="38100" dist="38100" dir="2700000" algn="tl">
                    <a:srgbClr val="000000">
                      <a:alpha val="43137"/>
                    </a:srgbClr>
                  </a:outerShdw>
                </a:effectLst>
              </a:rPr>
              <a:t>ology</a:t>
            </a:r>
            <a:endParaRPr lang="en-US" sz="2300" dirty="0" smtClean="0">
              <a:solidFill>
                <a:srgbClr val="FFFFFF"/>
              </a:solidFill>
              <a:effectLst>
                <a:outerShdw blurRad="38100" dist="38100" dir="2700000" algn="tl">
                  <a:srgbClr val="000000">
                    <a:alpha val="43137"/>
                  </a:srgbClr>
                </a:outerShdw>
              </a:effectLst>
            </a:endParaRPr>
          </a:p>
        </p:txBody>
      </p:sp>
      <p:sp>
        <p:nvSpPr>
          <p:cNvPr id="14" name="Rounded Rectangle 13">
            <a:hlinkClick r:id="rId13" action="ppaction://hlinksldjump"/>
          </p:cNvPr>
          <p:cNvSpPr/>
          <p:nvPr/>
        </p:nvSpPr>
        <p:spPr bwMode="auto">
          <a:xfrm>
            <a:off x="1600200" y="1981200"/>
            <a:ext cx="1219200" cy="761999"/>
          </a:xfrm>
          <a:prstGeom prst="roundRect">
            <a:avLst>
              <a:gd name="adj" fmla="val 9033"/>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err="1" smtClean="0">
                <a:solidFill>
                  <a:srgbClr val="FFFFFF"/>
                </a:solidFill>
                <a:effectLst>
                  <a:outerShdw blurRad="38100" dist="38100" dir="2700000" algn="tl">
                    <a:srgbClr val="000000">
                      <a:alpha val="43137"/>
                    </a:srgbClr>
                  </a:outerShdw>
                </a:effectLst>
              </a:rPr>
              <a:t>itis</a:t>
            </a:r>
            <a:endParaRPr lang="en-US" sz="2300" dirty="0" smtClean="0">
              <a:solidFill>
                <a:srgbClr val="FFFFFF"/>
              </a:solidFill>
              <a:effectLst>
                <a:outerShdw blurRad="38100" dist="38100" dir="2700000" algn="tl">
                  <a:srgbClr val="000000">
                    <a:alpha val="43137"/>
                  </a:srgbClr>
                </a:outerShdw>
              </a:effectLst>
            </a:endParaRPr>
          </a:p>
        </p:txBody>
      </p:sp>
      <p:sp>
        <p:nvSpPr>
          <p:cNvPr id="15" name="Rounded Rectangle 14">
            <a:hlinkClick r:id="rId14" action="ppaction://hlinksldjump"/>
          </p:cNvPr>
          <p:cNvSpPr/>
          <p:nvPr/>
        </p:nvSpPr>
        <p:spPr bwMode="auto">
          <a:xfrm>
            <a:off x="1600200" y="5943600"/>
            <a:ext cx="1219200" cy="761999"/>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err="1" smtClean="0">
                <a:solidFill>
                  <a:srgbClr val="FFFFFF"/>
                </a:solidFill>
                <a:effectLst>
                  <a:outerShdw blurRad="38100" dist="38100" dir="2700000" algn="tl">
                    <a:srgbClr val="000000">
                      <a:alpha val="43137"/>
                    </a:srgbClr>
                  </a:outerShdw>
                </a:effectLst>
              </a:rPr>
              <a:t>di</a:t>
            </a:r>
            <a:r>
              <a:rPr lang="en-US" sz="2300" dirty="0" smtClean="0">
                <a:solidFill>
                  <a:srgbClr val="FFFFFF"/>
                </a:solidFill>
                <a:effectLst>
                  <a:outerShdw blurRad="38100" dist="38100" dir="2700000" algn="tl">
                    <a:srgbClr val="000000">
                      <a:alpha val="43137"/>
                    </a:srgbClr>
                  </a:outerShdw>
                </a:effectLst>
              </a:rPr>
              <a:t>/bi</a:t>
            </a:r>
          </a:p>
        </p:txBody>
      </p:sp>
      <p:sp>
        <p:nvSpPr>
          <p:cNvPr id="16" name="Rounded Rectangle 15">
            <a:hlinkClick r:id="rId15" action="ppaction://hlinksldjump"/>
          </p:cNvPr>
          <p:cNvSpPr/>
          <p:nvPr/>
        </p:nvSpPr>
        <p:spPr bwMode="auto">
          <a:xfrm>
            <a:off x="3124200" y="3962400"/>
            <a:ext cx="1219200" cy="762000"/>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smtClean="0">
                <a:solidFill>
                  <a:srgbClr val="FFFFFF"/>
                </a:solidFill>
                <a:effectLst>
                  <a:outerShdw blurRad="38100" dist="38100" dir="2700000" algn="tl">
                    <a:srgbClr val="000000">
                      <a:alpha val="43137"/>
                    </a:srgbClr>
                  </a:outerShdw>
                </a:effectLst>
              </a:rPr>
              <a:t>scope</a:t>
            </a:r>
          </a:p>
        </p:txBody>
      </p:sp>
      <p:sp>
        <p:nvSpPr>
          <p:cNvPr id="17" name="Rounded Rectangle 16">
            <a:hlinkClick r:id="rId16" action="ppaction://hlinksldjump"/>
          </p:cNvPr>
          <p:cNvSpPr/>
          <p:nvPr/>
        </p:nvSpPr>
        <p:spPr bwMode="auto">
          <a:xfrm>
            <a:off x="3124200" y="4953000"/>
            <a:ext cx="1219200" cy="761999"/>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smtClean="0">
                <a:solidFill>
                  <a:srgbClr val="FFFFFF"/>
                </a:solidFill>
                <a:effectLst>
                  <a:outerShdw blurRad="38100" dist="38100" dir="2700000" algn="tl">
                    <a:srgbClr val="000000">
                      <a:alpha val="43137"/>
                    </a:srgbClr>
                  </a:outerShdw>
                </a:effectLst>
              </a:rPr>
              <a:t>a/an/in</a:t>
            </a:r>
          </a:p>
        </p:txBody>
      </p:sp>
      <p:sp>
        <p:nvSpPr>
          <p:cNvPr id="18" name="Rounded Rectangle 17">
            <a:hlinkClick r:id="rId17" action="ppaction://hlinksldjump"/>
          </p:cNvPr>
          <p:cNvSpPr/>
          <p:nvPr/>
        </p:nvSpPr>
        <p:spPr bwMode="auto">
          <a:xfrm>
            <a:off x="4572000" y="1981200"/>
            <a:ext cx="1219200" cy="762000"/>
          </a:xfrm>
          <a:prstGeom prst="roundRect">
            <a:avLst>
              <a:gd name="adj" fmla="val 9033"/>
            </a:avLst>
          </a:prstGeom>
          <a:gradFill flip="none" rotWithShape="1">
            <a:gsLst>
              <a:gs pos="0">
                <a:schemeClr val="dk1">
                  <a:shade val="15000"/>
                  <a:satMod val="180000"/>
                </a:schemeClr>
              </a:gs>
              <a:gs pos="50000">
                <a:schemeClr val="dk1">
                  <a:shade val="45000"/>
                  <a:satMod val="170000"/>
                </a:schemeClr>
              </a:gs>
              <a:gs pos="70000">
                <a:schemeClr val="dk1">
                  <a:tint val="99000"/>
                  <a:shade val="65000"/>
                  <a:satMod val="155000"/>
                </a:schemeClr>
              </a:gs>
              <a:gs pos="100000">
                <a:schemeClr val="dk1">
                  <a:tint val="95500"/>
                  <a:shade val="100000"/>
                  <a:satMod val="155000"/>
                </a:schemeClr>
              </a:gs>
            </a:gsLst>
            <a:lin ang="16200000" scaled="1"/>
            <a:tileRect/>
          </a:gradFill>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smtClean="0">
                <a:solidFill>
                  <a:srgbClr val="FFFFFF"/>
                </a:solidFill>
                <a:effectLst>
                  <a:outerShdw blurRad="38100" dist="38100" dir="2700000" algn="tl">
                    <a:srgbClr val="000000">
                      <a:alpha val="43137"/>
                    </a:srgbClr>
                  </a:outerShdw>
                </a:effectLst>
              </a:rPr>
              <a:t>litho/</a:t>
            </a:r>
          </a:p>
          <a:p>
            <a:pPr algn="ctr" defTabSz="914099"/>
            <a:r>
              <a:rPr lang="en-US" sz="2300" dirty="0" err="1" smtClean="0">
                <a:solidFill>
                  <a:srgbClr val="FFFFFF"/>
                </a:solidFill>
                <a:effectLst>
                  <a:outerShdw blurRad="38100" dist="38100" dir="2700000" algn="tl">
                    <a:srgbClr val="000000">
                      <a:alpha val="43137"/>
                    </a:srgbClr>
                  </a:outerShdw>
                </a:effectLst>
              </a:rPr>
              <a:t>lith</a:t>
            </a:r>
            <a:endParaRPr lang="en-US" sz="2300" dirty="0" smtClean="0">
              <a:solidFill>
                <a:srgbClr val="FFFFFF"/>
              </a:solidFill>
              <a:effectLst>
                <a:outerShdw blurRad="38100" dist="38100" dir="2700000" algn="tl">
                  <a:srgbClr val="000000">
                    <a:alpha val="43137"/>
                  </a:srgbClr>
                </a:outerShdw>
              </a:effectLst>
            </a:endParaRPr>
          </a:p>
        </p:txBody>
      </p:sp>
      <p:sp>
        <p:nvSpPr>
          <p:cNvPr id="19" name="Rounded Rectangle 18">
            <a:hlinkClick r:id="rId18" action="ppaction://hlinksldjump"/>
          </p:cNvPr>
          <p:cNvSpPr/>
          <p:nvPr/>
        </p:nvSpPr>
        <p:spPr bwMode="auto">
          <a:xfrm>
            <a:off x="3124200" y="5943600"/>
            <a:ext cx="1219200" cy="762000"/>
          </a:xfrm>
          <a:prstGeom prst="roundRect">
            <a:avLst>
              <a:gd name="adj" fmla="val 9033"/>
            </a:avLst>
          </a:prstGeom>
          <a:gradFill flip="none" rotWithShape="1">
            <a:gsLst>
              <a:gs pos="0">
                <a:srgbClr val="FF66CC">
                  <a:shade val="30000"/>
                  <a:satMod val="115000"/>
                </a:srgbClr>
              </a:gs>
              <a:gs pos="50000">
                <a:srgbClr val="FF66CC">
                  <a:shade val="67500"/>
                  <a:satMod val="115000"/>
                </a:srgbClr>
              </a:gs>
              <a:gs pos="100000">
                <a:srgbClr val="FF66CC">
                  <a:shade val="100000"/>
                  <a:satMod val="115000"/>
                </a:srgbClr>
              </a:gs>
            </a:gsLst>
            <a:lin ang="16200000" scaled="1"/>
            <a:tileRect/>
          </a:gra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smtClean="0">
                <a:solidFill>
                  <a:srgbClr val="FFFFFF"/>
                </a:solidFill>
                <a:effectLst>
                  <a:outerShdw blurRad="38100" dist="38100" dir="2700000" algn="tl">
                    <a:srgbClr val="000000">
                      <a:alpha val="43137"/>
                    </a:srgbClr>
                  </a:outerShdw>
                </a:effectLst>
              </a:rPr>
              <a:t>poly</a:t>
            </a:r>
          </a:p>
        </p:txBody>
      </p:sp>
      <p:sp>
        <p:nvSpPr>
          <p:cNvPr id="20" name="Rounded Rectangle 19">
            <a:hlinkClick r:id="rId19" action="ppaction://hlinksldjump"/>
          </p:cNvPr>
          <p:cNvSpPr/>
          <p:nvPr/>
        </p:nvSpPr>
        <p:spPr bwMode="auto">
          <a:xfrm>
            <a:off x="4572000" y="4953000"/>
            <a:ext cx="1219200" cy="762000"/>
          </a:xfrm>
          <a:prstGeom prst="roundRect">
            <a:avLst>
              <a:gd name="adj" fmla="val 9033"/>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smtClean="0">
                <a:solidFill>
                  <a:srgbClr val="FFFFFF"/>
                </a:solidFill>
                <a:effectLst>
                  <a:outerShdw blurRad="38100" dist="38100" dir="2700000" algn="tl">
                    <a:srgbClr val="000000">
                      <a:alpha val="43137"/>
                    </a:srgbClr>
                  </a:outerShdw>
                </a:effectLst>
              </a:rPr>
              <a:t>micro</a:t>
            </a:r>
          </a:p>
        </p:txBody>
      </p:sp>
      <p:sp>
        <p:nvSpPr>
          <p:cNvPr id="21" name="Rounded Rectangle 20">
            <a:hlinkClick r:id="rId20" action="ppaction://hlinksldjump"/>
          </p:cNvPr>
          <p:cNvSpPr/>
          <p:nvPr/>
        </p:nvSpPr>
        <p:spPr bwMode="auto">
          <a:xfrm>
            <a:off x="4572000" y="5943600"/>
            <a:ext cx="1219200" cy="76200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err="1" smtClean="0">
                <a:solidFill>
                  <a:srgbClr val="FFFFFF"/>
                </a:solidFill>
                <a:effectLst>
                  <a:outerShdw blurRad="38100" dist="38100" dir="2700000" algn="tl">
                    <a:srgbClr val="000000">
                      <a:alpha val="43137"/>
                    </a:srgbClr>
                  </a:outerShdw>
                </a:effectLst>
              </a:rPr>
              <a:t>Hema</a:t>
            </a:r>
            <a:r>
              <a:rPr lang="en-US" sz="2300" dirty="0" smtClean="0">
                <a:solidFill>
                  <a:srgbClr val="FFFFFF"/>
                </a:solidFill>
                <a:effectLst>
                  <a:outerShdw blurRad="38100" dist="38100" dir="2700000" algn="tl">
                    <a:srgbClr val="000000">
                      <a:alpha val="43137"/>
                    </a:srgbClr>
                  </a:outerShdw>
                </a:effectLst>
              </a:rPr>
              <a:t>/</a:t>
            </a:r>
          </a:p>
          <a:p>
            <a:pPr algn="ctr" defTabSz="914099" fontAlgn="base">
              <a:spcBef>
                <a:spcPct val="0"/>
              </a:spcBef>
              <a:spcAft>
                <a:spcPct val="0"/>
              </a:spcAft>
            </a:pPr>
            <a:r>
              <a:rPr lang="en-US" sz="2300" dirty="0" err="1" smtClean="0">
                <a:solidFill>
                  <a:srgbClr val="FFFFFF"/>
                </a:solidFill>
                <a:effectLst>
                  <a:outerShdw blurRad="38100" dist="38100" dir="2700000" algn="tl">
                    <a:srgbClr val="000000">
                      <a:alpha val="43137"/>
                    </a:srgbClr>
                  </a:outerShdw>
                </a:effectLst>
              </a:rPr>
              <a:t>hemo</a:t>
            </a:r>
            <a:endParaRPr lang="en-US" sz="2300" dirty="0" smtClean="0">
              <a:solidFill>
                <a:srgbClr val="FFFFFF"/>
              </a:solidFill>
              <a:effectLst>
                <a:outerShdw blurRad="38100" dist="38100" dir="2700000" algn="tl">
                  <a:srgbClr val="000000">
                    <a:alpha val="43137"/>
                  </a:srgbClr>
                </a:outerShdw>
              </a:effectLst>
            </a:endParaRPr>
          </a:p>
        </p:txBody>
      </p:sp>
      <p:sp>
        <p:nvSpPr>
          <p:cNvPr id="22" name="Rounded Rectangle 21">
            <a:hlinkClick r:id="rId21" action="ppaction://hlinksldjump"/>
          </p:cNvPr>
          <p:cNvSpPr/>
          <p:nvPr/>
        </p:nvSpPr>
        <p:spPr bwMode="auto">
          <a:xfrm>
            <a:off x="4572000" y="2971800"/>
            <a:ext cx="1219200" cy="7620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smtClean="0">
                <a:solidFill>
                  <a:srgbClr val="FFFFFF"/>
                </a:solidFill>
                <a:effectLst>
                  <a:outerShdw blurRad="38100" dist="38100" dir="2700000" algn="tl">
                    <a:srgbClr val="000000">
                      <a:alpha val="43137"/>
                    </a:srgbClr>
                  </a:outerShdw>
                </a:effectLst>
              </a:rPr>
              <a:t>tri</a:t>
            </a:r>
          </a:p>
        </p:txBody>
      </p:sp>
      <p:sp>
        <p:nvSpPr>
          <p:cNvPr id="23" name="Rounded Rectangle 22">
            <a:hlinkClick r:id="rId22" action="ppaction://hlinksldjump"/>
          </p:cNvPr>
          <p:cNvSpPr/>
          <p:nvPr/>
        </p:nvSpPr>
        <p:spPr bwMode="auto">
          <a:xfrm>
            <a:off x="4572000" y="3962400"/>
            <a:ext cx="1219200" cy="762000"/>
          </a:xfrm>
          <a:prstGeom prst="roundRect">
            <a:avLst>
              <a:gd name="adj" fmla="val 9033"/>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smtClean="0">
                <a:solidFill>
                  <a:srgbClr val="FFFFFF"/>
                </a:solidFill>
                <a:effectLst>
                  <a:outerShdw blurRad="38100" dist="38100" dir="2700000" algn="tl">
                    <a:srgbClr val="000000">
                      <a:alpha val="43137"/>
                    </a:srgbClr>
                  </a:outerShdw>
                </a:effectLst>
              </a:rPr>
              <a:t>sub</a:t>
            </a:r>
          </a:p>
        </p:txBody>
      </p:sp>
      <p:sp>
        <p:nvSpPr>
          <p:cNvPr id="24" name="Rounded Rectangle 23">
            <a:hlinkClick r:id="rId23" action="ppaction://hlinksldjump"/>
          </p:cNvPr>
          <p:cNvSpPr/>
          <p:nvPr/>
        </p:nvSpPr>
        <p:spPr bwMode="auto">
          <a:xfrm>
            <a:off x="6096000" y="1981200"/>
            <a:ext cx="1219200" cy="762000"/>
          </a:xfrm>
          <a:prstGeom prst="roundRect">
            <a:avLst>
              <a:gd name="adj" fmla="val 9033"/>
            </a:avLst>
          </a:prstGeom>
          <a:gradFill flip="none" rotWithShape="1">
            <a:gsLst>
              <a:gs pos="0">
                <a:srgbClr val="B2B2B2">
                  <a:shade val="30000"/>
                  <a:satMod val="115000"/>
                </a:srgbClr>
              </a:gs>
              <a:gs pos="50000">
                <a:srgbClr val="B2B2B2">
                  <a:shade val="67500"/>
                  <a:satMod val="115000"/>
                </a:srgbClr>
              </a:gs>
              <a:gs pos="100000">
                <a:srgbClr val="B2B2B2">
                  <a:shade val="100000"/>
                  <a:satMod val="115000"/>
                </a:srgbClr>
              </a:gs>
            </a:gsLst>
            <a:lin ang="1620000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err="1" smtClean="0">
                <a:solidFill>
                  <a:srgbClr val="FFFFFF"/>
                </a:solidFill>
                <a:effectLst>
                  <a:outerShdw blurRad="38100" dist="38100" dir="2700000" algn="tl">
                    <a:srgbClr val="000000">
                      <a:alpha val="43137"/>
                    </a:srgbClr>
                  </a:outerShdw>
                </a:effectLst>
              </a:rPr>
              <a:t>vore</a:t>
            </a:r>
            <a:endParaRPr lang="en-US" sz="2300" dirty="0" smtClean="0">
              <a:solidFill>
                <a:srgbClr val="FFFFFF"/>
              </a:solidFill>
              <a:effectLst>
                <a:outerShdw blurRad="38100" dist="38100" dir="2700000" algn="tl">
                  <a:srgbClr val="000000">
                    <a:alpha val="43137"/>
                  </a:srgbClr>
                </a:outerShdw>
              </a:effectLst>
            </a:endParaRPr>
          </a:p>
        </p:txBody>
      </p:sp>
      <p:sp>
        <p:nvSpPr>
          <p:cNvPr id="25" name="Rounded Rectangle 24">
            <a:hlinkClick r:id="rId24" action="ppaction://hlinksldjump"/>
          </p:cNvPr>
          <p:cNvSpPr/>
          <p:nvPr/>
        </p:nvSpPr>
        <p:spPr bwMode="auto">
          <a:xfrm>
            <a:off x="6096000" y="2971800"/>
            <a:ext cx="1219200" cy="762000"/>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smtClean="0">
                <a:solidFill>
                  <a:srgbClr val="FFFFFF"/>
                </a:solidFill>
                <a:effectLst>
                  <a:outerShdw blurRad="38100" dist="38100" dir="2700000" algn="tl">
                    <a:srgbClr val="000000">
                      <a:alpha val="43137"/>
                    </a:srgbClr>
                  </a:outerShdw>
                </a:effectLst>
              </a:rPr>
              <a:t>hydro</a:t>
            </a:r>
          </a:p>
        </p:txBody>
      </p:sp>
      <p:sp>
        <p:nvSpPr>
          <p:cNvPr id="26" name="Rounded Rectangle 25">
            <a:hlinkClick r:id="rId25" action="ppaction://hlinksldjump"/>
          </p:cNvPr>
          <p:cNvSpPr/>
          <p:nvPr/>
        </p:nvSpPr>
        <p:spPr bwMode="auto">
          <a:xfrm>
            <a:off x="6096000" y="3962400"/>
            <a:ext cx="1219200" cy="762000"/>
          </a:xfrm>
          <a:prstGeom prst="roundRect">
            <a:avLst>
              <a:gd name="adj" fmla="val 9033"/>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lin ang="16200000" scaled="1"/>
            <a:tileRect/>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err="1" smtClean="0">
                <a:solidFill>
                  <a:srgbClr val="FFFFFF"/>
                </a:solidFill>
                <a:effectLst>
                  <a:outerShdw blurRad="38100" dist="38100" dir="2700000" algn="tl">
                    <a:srgbClr val="000000">
                      <a:alpha val="43137"/>
                    </a:srgbClr>
                  </a:outerShdw>
                </a:effectLst>
              </a:rPr>
              <a:t>astro</a:t>
            </a:r>
            <a:endParaRPr lang="en-US" sz="2300" dirty="0" smtClean="0">
              <a:solidFill>
                <a:srgbClr val="FFFFFF"/>
              </a:solidFill>
              <a:effectLst>
                <a:outerShdw blurRad="38100" dist="38100" dir="2700000" algn="tl">
                  <a:srgbClr val="000000">
                    <a:alpha val="43137"/>
                  </a:srgbClr>
                </a:outerShdw>
              </a:effectLst>
            </a:endParaRPr>
          </a:p>
        </p:txBody>
      </p:sp>
      <p:sp>
        <p:nvSpPr>
          <p:cNvPr id="27" name="Rounded Rectangle 26">
            <a:hlinkClick r:id="rId26" action="ppaction://hlinksldjump"/>
          </p:cNvPr>
          <p:cNvSpPr/>
          <p:nvPr/>
        </p:nvSpPr>
        <p:spPr bwMode="auto">
          <a:xfrm>
            <a:off x="6096000" y="4953000"/>
            <a:ext cx="1219200" cy="762000"/>
          </a:xfrm>
          <a:prstGeom prst="roundRect">
            <a:avLst>
              <a:gd name="adj" fmla="val 9033"/>
            </a:avLst>
          </a:prstGeom>
          <a:gradFill flip="none" rotWithShape="1">
            <a:gsLst>
              <a:gs pos="0">
                <a:srgbClr val="33CCFF">
                  <a:shade val="30000"/>
                  <a:satMod val="115000"/>
                </a:srgbClr>
              </a:gs>
              <a:gs pos="50000">
                <a:srgbClr val="33CCFF">
                  <a:shade val="67500"/>
                  <a:satMod val="115000"/>
                </a:srgbClr>
              </a:gs>
              <a:gs pos="100000">
                <a:srgbClr val="33CCFF">
                  <a:shade val="100000"/>
                  <a:satMod val="115000"/>
                </a:srgbClr>
              </a:gs>
            </a:gsLst>
            <a:lin ang="16200000" scaled="1"/>
            <a:tileRec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rPr>
              <a:t>photo</a:t>
            </a:r>
          </a:p>
        </p:txBody>
      </p:sp>
      <p:sp>
        <p:nvSpPr>
          <p:cNvPr id="28" name="Rounded Rectangle 27">
            <a:hlinkClick r:id="rId27" action="ppaction://hlinksldjump"/>
          </p:cNvPr>
          <p:cNvSpPr/>
          <p:nvPr/>
        </p:nvSpPr>
        <p:spPr bwMode="auto">
          <a:xfrm>
            <a:off x="6096000" y="5943600"/>
            <a:ext cx="1219200" cy="761999"/>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err="1" smtClean="0">
                <a:solidFill>
                  <a:srgbClr val="FFFFFF"/>
                </a:solidFill>
                <a:effectLst>
                  <a:outerShdw blurRad="38100" dist="38100" dir="2700000" algn="tl">
                    <a:srgbClr val="000000">
                      <a:alpha val="43137"/>
                    </a:srgbClr>
                  </a:outerShdw>
                </a:effectLst>
              </a:rPr>
              <a:t>cide</a:t>
            </a:r>
            <a:endParaRPr lang="en-US" sz="2300" dirty="0" smtClean="0">
              <a:solidFill>
                <a:srgbClr val="FFFFFF"/>
              </a:solidFill>
              <a:effectLst>
                <a:outerShdw blurRad="38100" dist="38100" dir="2700000" algn="tl">
                  <a:srgbClr val="000000">
                    <a:alpha val="43137"/>
                  </a:srgbClr>
                </a:outerShdw>
              </a:effectLst>
            </a:endParaRPr>
          </a:p>
        </p:txBody>
      </p:sp>
      <p:sp>
        <p:nvSpPr>
          <p:cNvPr id="29" name="Rounded Rectangle 28">
            <a:hlinkClick r:id="rId28" action="ppaction://hlinksldjump"/>
          </p:cNvPr>
          <p:cNvSpPr/>
          <p:nvPr/>
        </p:nvSpPr>
        <p:spPr bwMode="auto">
          <a:xfrm>
            <a:off x="7620000" y="1981200"/>
            <a:ext cx="1219200" cy="762000"/>
          </a:xfrm>
          <a:prstGeom prst="roundRect">
            <a:avLst>
              <a:gd name="adj" fmla="val 9033"/>
            </a:avLst>
          </a:prstGeom>
          <a:gradFill flip="none" rotWithShape="1">
            <a:gsLst>
              <a:gs pos="0">
                <a:srgbClr val="FF66CC">
                  <a:shade val="30000"/>
                  <a:satMod val="115000"/>
                </a:srgbClr>
              </a:gs>
              <a:gs pos="50000">
                <a:srgbClr val="FF66CC">
                  <a:shade val="67500"/>
                  <a:satMod val="115000"/>
                </a:srgbClr>
              </a:gs>
              <a:gs pos="100000">
                <a:srgbClr val="FF66CC">
                  <a:shade val="100000"/>
                  <a:satMod val="115000"/>
                </a:srgbClr>
              </a:gs>
            </a:gsLst>
            <a:lin ang="16200000" scaled="1"/>
            <a:tileRect/>
          </a:gra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smtClean="0">
                <a:solidFill>
                  <a:srgbClr val="FFFFFF"/>
                </a:solidFill>
                <a:effectLst>
                  <a:outerShdw blurRad="38100" dist="38100" dir="2700000" algn="tl">
                    <a:srgbClr val="000000">
                      <a:alpha val="43137"/>
                    </a:srgbClr>
                  </a:outerShdw>
                </a:effectLst>
              </a:rPr>
              <a:t>graph/ gram</a:t>
            </a:r>
          </a:p>
        </p:txBody>
      </p:sp>
      <p:sp>
        <p:nvSpPr>
          <p:cNvPr id="34" name="Rounded Rectangle 33">
            <a:hlinkClick r:id="rId29" action="ppaction://hlinksldjump"/>
          </p:cNvPr>
          <p:cNvSpPr/>
          <p:nvPr/>
        </p:nvSpPr>
        <p:spPr bwMode="auto">
          <a:xfrm>
            <a:off x="7620000" y="5943600"/>
            <a:ext cx="1219200" cy="762000"/>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smtClean="0">
                <a:solidFill>
                  <a:srgbClr val="FFFFFF"/>
                </a:solidFill>
                <a:effectLst>
                  <a:outerShdw blurRad="38100" dist="38100" dir="2700000" algn="tl">
                    <a:srgbClr val="000000">
                      <a:alpha val="43137"/>
                    </a:srgbClr>
                  </a:outerShdw>
                </a:effectLst>
              </a:rPr>
              <a:t>aero</a:t>
            </a:r>
          </a:p>
        </p:txBody>
      </p:sp>
      <p:sp>
        <p:nvSpPr>
          <p:cNvPr id="36" name="Rounded Rectangle 35">
            <a:hlinkClick r:id="rId30" action="ppaction://hlinksldjump"/>
          </p:cNvPr>
          <p:cNvSpPr/>
          <p:nvPr/>
        </p:nvSpPr>
        <p:spPr bwMode="auto">
          <a:xfrm>
            <a:off x="7620000" y="4953000"/>
            <a:ext cx="1219200" cy="762000"/>
          </a:xfrm>
          <a:prstGeom prst="roundRect">
            <a:avLst>
              <a:gd name="adj" fmla="val 9033"/>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smtClean="0">
                <a:solidFill>
                  <a:srgbClr val="FFFFFF"/>
                </a:solidFill>
                <a:effectLst>
                  <a:outerShdw blurRad="38100" dist="38100" dir="2700000" algn="tl">
                    <a:srgbClr val="000000">
                      <a:alpha val="43137"/>
                    </a:srgbClr>
                  </a:outerShdw>
                </a:effectLst>
              </a:rPr>
              <a:t>anti</a:t>
            </a:r>
          </a:p>
        </p:txBody>
      </p:sp>
      <p:sp>
        <p:nvSpPr>
          <p:cNvPr id="37" name="Rounded Rectangle 36">
            <a:hlinkClick r:id="rId31" action="ppaction://hlinksldjump"/>
          </p:cNvPr>
          <p:cNvSpPr/>
          <p:nvPr/>
        </p:nvSpPr>
        <p:spPr bwMode="auto">
          <a:xfrm>
            <a:off x="7620000" y="3962400"/>
            <a:ext cx="1219200" cy="76200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err="1" smtClean="0">
                <a:solidFill>
                  <a:srgbClr val="FFFFFF"/>
                </a:solidFill>
                <a:effectLst>
                  <a:outerShdw blurRad="38100" dist="38100" dir="2700000" algn="tl">
                    <a:srgbClr val="000000">
                      <a:alpha val="43137"/>
                    </a:srgbClr>
                  </a:outerShdw>
                </a:effectLst>
              </a:rPr>
              <a:t>ectomy</a:t>
            </a:r>
            <a:endParaRPr lang="en-US" sz="2300" dirty="0" smtClean="0">
              <a:solidFill>
                <a:srgbClr val="FFFFFF"/>
              </a:solidFill>
              <a:effectLst>
                <a:outerShdw blurRad="38100" dist="38100" dir="2700000" algn="tl">
                  <a:srgbClr val="000000">
                    <a:alpha val="43137"/>
                  </a:srgbClr>
                </a:outerShdw>
              </a:effectLst>
            </a:endParaRPr>
          </a:p>
        </p:txBody>
      </p:sp>
      <p:sp>
        <p:nvSpPr>
          <p:cNvPr id="38" name="Rounded Rectangle 37">
            <a:hlinkClick r:id="rId32" action="ppaction://hlinksldjump"/>
          </p:cNvPr>
          <p:cNvSpPr/>
          <p:nvPr/>
        </p:nvSpPr>
        <p:spPr bwMode="auto">
          <a:xfrm>
            <a:off x="7620000" y="2971800"/>
            <a:ext cx="1219200" cy="762000"/>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smtClean="0">
                <a:solidFill>
                  <a:srgbClr val="FFFFFF"/>
                </a:solidFill>
                <a:effectLst>
                  <a:outerShdw blurRad="38100" dist="38100" dir="2700000" algn="tl">
                    <a:srgbClr val="000000">
                      <a:alpha val="43137"/>
                    </a:srgbClr>
                  </a:outerShdw>
                </a:effectLst>
              </a:rPr>
              <a:t>bio</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smtClean="0"/>
              <a:t>Mono-</a:t>
            </a:r>
            <a:r>
              <a:rPr lang="en-US" dirty="0"/>
              <a:t/>
            </a:r>
            <a:br>
              <a:rPr lang="en-US" dirty="0"/>
            </a:br>
            <a:endParaRPr lang="en-US" dirty="0">
              <a:solidFill>
                <a:schemeClr val="tx2"/>
              </a:solidFill>
            </a:endParaRPr>
          </a:p>
        </p:txBody>
      </p:sp>
      <p:sp>
        <p:nvSpPr>
          <p:cNvPr id="3" name="Text Placeholder 2"/>
          <p:cNvSpPr>
            <a:spLocks noGrp="1"/>
          </p:cNvSpPr>
          <p:nvPr>
            <p:ph type="body" sz="quarter" idx="10"/>
          </p:nvPr>
        </p:nvSpPr>
        <p:spPr>
          <a:xfrm>
            <a:off x="228600" y="1905000"/>
            <a:ext cx="8763000" cy="4648200"/>
          </a:xfrm>
        </p:spPr>
        <p:txBody>
          <a:bodyPr>
            <a:normAutofit fontScale="70000" lnSpcReduction="20000"/>
          </a:bodyPr>
          <a:lstStyle/>
          <a:p>
            <a:endParaRPr lang="en-US" dirty="0" smtClean="0"/>
          </a:p>
          <a:p>
            <a:endParaRPr lang="en-US" dirty="0" smtClean="0"/>
          </a:p>
          <a:p>
            <a:endParaRPr lang="en-US" dirty="0" smtClean="0"/>
          </a:p>
          <a:p>
            <a:pPr>
              <a:buNone/>
            </a:pPr>
            <a:endParaRPr lang="en-US" dirty="0" smtClean="0"/>
          </a:p>
          <a:p>
            <a:pPr>
              <a:buNone/>
            </a:pPr>
            <a:endParaRPr lang="en-US" dirty="0" smtClean="0"/>
          </a:p>
          <a:p>
            <a:r>
              <a:rPr lang="en-US" b="1" u="sng" dirty="0" smtClean="0"/>
              <a:t>Examples:</a:t>
            </a:r>
            <a:r>
              <a:rPr lang="en-US" dirty="0" smtClean="0"/>
              <a:t>  </a:t>
            </a:r>
          </a:p>
          <a:p>
            <a:pPr lvl="1"/>
            <a:r>
              <a:rPr lang="en-US" dirty="0" smtClean="0">
                <a:solidFill>
                  <a:srgbClr val="33CCFF"/>
                </a:solidFill>
              </a:rPr>
              <a:t>Mononucleosis</a:t>
            </a:r>
            <a:r>
              <a:rPr lang="en-US" dirty="0" smtClean="0"/>
              <a:t>: </a:t>
            </a:r>
          </a:p>
          <a:p>
            <a:pPr lvl="2"/>
            <a:r>
              <a:rPr lang="en-US" dirty="0" smtClean="0"/>
              <a:t>illness with a significant rise in lymphocytes in the blood</a:t>
            </a:r>
          </a:p>
          <a:p>
            <a:pPr lvl="1"/>
            <a:r>
              <a:rPr lang="en-US" dirty="0" smtClean="0">
                <a:solidFill>
                  <a:srgbClr val="33CCFF"/>
                </a:solidFill>
              </a:rPr>
              <a:t>Monotype</a:t>
            </a:r>
            <a:r>
              <a:rPr lang="en-US" dirty="0" smtClean="0"/>
              <a:t>: </a:t>
            </a:r>
          </a:p>
          <a:p>
            <a:pPr lvl="2"/>
            <a:r>
              <a:rPr lang="en-US" dirty="0" smtClean="0"/>
              <a:t>a plant or animal that is the only member of the category to which it belongs</a:t>
            </a:r>
          </a:p>
          <a:p>
            <a:pPr lvl="1"/>
            <a:r>
              <a:rPr lang="en-US" dirty="0" smtClean="0">
                <a:solidFill>
                  <a:srgbClr val="33CCFF"/>
                </a:solidFill>
              </a:rPr>
              <a:t>Monopoly</a:t>
            </a:r>
            <a:r>
              <a:rPr lang="en-US" dirty="0" smtClean="0"/>
              <a:t>: </a:t>
            </a:r>
          </a:p>
          <a:p>
            <a:pPr lvl="2"/>
            <a:r>
              <a:rPr lang="en-US" dirty="0" smtClean="0"/>
              <a:t>Situation where one company controls an industry or is the only provider of a service or product</a:t>
            </a:r>
          </a:p>
          <a:p>
            <a:pPr lvl="1"/>
            <a:r>
              <a:rPr lang="en-US" dirty="0" smtClean="0">
                <a:solidFill>
                  <a:srgbClr val="33CCFF"/>
                </a:solidFill>
              </a:rPr>
              <a:t>Monorail</a:t>
            </a:r>
            <a:r>
              <a:rPr lang="en-US" dirty="0" smtClean="0"/>
              <a:t>:</a:t>
            </a:r>
          </a:p>
          <a:p>
            <a:pPr lvl="2"/>
            <a:r>
              <a:rPr lang="en-US" dirty="0" smtClean="0"/>
              <a:t>A passenger railroad transport system in which the cars straddle or are suspended from a single team</a:t>
            </a:r>
          </a:p>
        </p:txBody>
      </p:sp>
      <p:sp>
        <p:nvSpPr>
          <p:cNvPr id="5" name="TextBox 4"/>
          <p:cNvSpPr txBox="1"/>
          <p:nvPr/>
        </p:nvSpPr>
        <p:spPr>
          <a:xfrm>
            <a:off x="6781800" y="1676400"/>
            <a:ext cx="1981200" cy="646331"/>
          </a:xfrm>
          <a:prstGeom prst="rect">
            <a:avLst/>
          </a:prstGeom>
          <a:noFill/>
        </p:spPr>
        <p:txBody>
          <a:bodyPr wrap="square" rtlCol="0">
            <a:spAutoFit/>
          </a:bodyPr>
          <a:lstStyle/>
          <a:p>
            <a:r>
              <a:rPr lang="en-US" b="1" i="1" u="sng" dirty="0" smtClean="0">
                <a:solidFill>
                  <a:srgbClr val="00B0F0"/>
                </a:solidFill>
              </a:rPr>
              <a:t>Mono-</a:t>
            </a:r>
            <a:r>
              <a:rPr lang="en-US" b="1" i="1" dirty="0" smtClean="0">
                <a:solidFill>
                  <a:srgbClr val="00B0F0"/>
                </a:solidFill>
              </a:rPr>
              <a:t> </a:t>
            </a:r>
            <a:r>
              <a:rPr lang="en-US" b="1" dirty="0" smtClean="0"/>
              <a:t>one.</a:t>
            </a:r>
            <a:endParaRPr lang="en-US" dirty="0" smtClean="0"/>
          </a:p>
          <a:p>
            <a:endParaRPr lang="en-US" dirty="0"/>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pic>
        <p:nvPicPr>
          <p:cNvPr id="9" name="Picture 8" descr="C:\Documents and Settings\jgalvan\Local Settings\Temporary Internet Files\Content.IE5\MF1ATGSC\MC900088694[1].wmf"/>
          <p:cNvPicPr/>
          <p:nvPr/>
        </p:nvPicPr>
        <p:blipFill>
          <a:blip r:embed="rId4" cstate="print"/>
          <a:srcRect/>
          <a:stretch>
            <a:fillRect/>
          </a:stretch>
        </p:blipFill>
        <p:spPr bwMode="auto">
          <a:xfrm>
            <a:off x="3733800" y="838200"/>
            <a:ext cx="3124200" cy="2590800"/>
          </a:xfrm>
          <a:prstGeom prst="rect">
            <a:avLst/>
          </a:prstGeom>
          <a:noFill/>
          <a:ln w="9525">
            <a:noFill/>
            <a:miter lim="800000"/>
            <a:headEnd/>
            <a:tailEnd/>
          </a:ln>
        </p:spPr>
      </p:pic>
      <p:pic>
        <p:nvPicPr>
          <p:cNvPr id="10" name="Picture 5" descr="C:\Documents and Settings\jgalvan\Local Settings\Temporary Internet Files\Content.IE5\HIZVHV5U\smiley_monocle_by_mondspeer-d70m14r[1].png"/>
          <p:cNvPicPr>
            <a:picLocks noChangeAspect="1" noChangeArrowheads="1"/>
          </p:cNvPicPr>
          <p:nvPr/>
        </p:nvPicPr>
        <p:blipFill>
          <a:blip r:embed="rId5" cstate="print"/>
          <a:srcRect/>
          <a:stretch>
            <a:fillRect/>
          </a:stretch>
        </p:blipFill>
        <p:spPr bwMode="auto">
          <a:xfrm>
            <a:off x="1676400" y="1371600"/>
            <a:ext cx="2115495" cy="227400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linds(horizontal)">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blinds(horizontal)">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blinds(horizontal)">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blinds(horizontal)">
                                      <p:cBhvr>
                                        <p:cTn id="37" dur="500"/>
                                        <p:tgtEl>
                                          <p:spTgt spid="3">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blinds(horizontal)">
                                      <p:cBhvr>
                                        <p:cTn id="42" dur="500"/>
                                        <p:tgtEl>
                                          <p:spTgt spid="3">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Effect transition="in" filter="blinds(horizontal)">
                                      <p:cBhvr>
                                        <p:cTn id="4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a:t>Mono-</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648200"/>
          </a:xfrm>
        </p:spPr>
        <p:txBody>
          <a:bodyPr>
            <a:normAutofit fontScale="85000" lnSpcReduction="20000"/>
          </a:bodyPr>
          <a:lstStyle/>
          <a:p>
            <a:endParaRPr lang="en-US" dirty="0" smtClean="0"/>
          </a:p>
          <a:p>
            <a:endParaRPr lang="en-US" dirty="0" smtClean="0"/>
          </a:p>
          <a:p>
            <a:endParaRPr lang="en-US" dirty="0" smtClean="0"/>
          </a:p>
          <a:p>
            <a:r>
              <a:rPr lang="en-US" b="1" u="sng" dirty="0" smtClean="0"/>
              <a:t>Positive/Negative Questions: </a:t>
            </a:r>
            <a:r>
              <a:rPr lang="en-US" dirty="0" smtClean="0"/>
              <a:t> </a:t>
            </a:r>
          </a:p>
          <a:p>
            <a:pPr lvl="1"/>
            <a:r>
              <a:rPr lang="en-US" dirty="0" smtClean="0">
                <a:solidFill>
                  <a:srgbClr val="33CCFF"/>
                </a:solidFill>
              </a:rPr>
              <a:t>Monastery</a:t>
            </a:r>
          </a:p>
          <a:p>
            <a:pPr lvl="2"/>
            <a:r>
              <a:rPr lang="en-US" dirty="0" smtClean="0"/>
              <a:t>a building or buildings with grounds in which a group of people observing religious vows, especially monks, live together</a:t>
            </a:r>
          </a:p>
          <a:p>
            <a:pPr lvl="1"/>
            <a:r>
              <a:rPr lang="en-US" dirty="0" smtClean="0">
                <a:solidFill>
                  <a:srgbClr val="33CCFF"/>
                </a:solidFill>
              </a:rPr>
              <a:t>Montgomery</a:t>
            </a:r>
          </a:p>
          <a:p>
            <a:pPr lvl="2"/>
            <a:r>
              <a:rPr lang="en-US" dirty="0" smtClean="0"/>
              <a:t>A city in Alabama</a:t>
            </a:r>
          </a:p>
          <a:p>
            <a:pPr lvl="1"/>
            <a:r>
              <a:rPr lang="en-US" dirty="0" smtClean="0">
                <a:solidFill>
                  <a:srgbClr val="33CCFF"/>
                </a:solidFill>
              </a:rPr>
              <a:t>Monocle</a:t>
            </a:r>
          </a:p>
          <a:p>
            <a:pPr lvl="2"/>
            <a:r>
              <a:rPr lang="en-US" dirty="0" smtClean="0"/>
              <a:t>an eyeglass for correcting the vision of one eye</a:t>
            </a:r>
          </a:p>
          <a:p>
            <a:pPr lvl="1"/>
            <a:r>
              <a:rPr lang="en-US" dirty="0" smtClean="0">
                <a:solidFill>
                  <a:srgbClr val="33CCFF"/>
                </a:solidFill>
              </a:rPr>
              <a:t>Monday</a:t>
            </a:r>
          </a:p>
          <a:p>
            <a:pPr lvl="2"/>
            <a:r>
              <a:rPr lang="en-US" dirty="0" smtClean="0"/>
              <a:t>the first day of the traditional working week, coming after Sunday</a:t>
            </a:r>
          </a:p>
          <a:p>
            <a:pPr lvl="1"/>
            <a:r>
              <a:rPr lang="en-US" dirty="0" smtClean="0">
                <a:solidFill>
                  <a:srgbClr val="33CCFF"/>
                </a:solidFill>
              </a:rPr>
              <a:t>Monochromatic</a:t>
            </a:r>
          </a:p>
          <a:p>
            <a:pPr lvl="2"/>
            <a:r>
              <a:rPr lang="en-US" dirty="0" smtClean="0"/>
              <a:t>having only one color</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7" name="TextBox 6"/>
          <p:cNvSpPr txBox="1"/>
          <p:nvPr/>
        </p:nvSpPr>
        <p:spPr>
          <a:xfrm>
            <a:off x="6781800" y="1447800"/>
            <a:ext cx="1981200" cy="646331"/>
          </a:xfrm>
          <a:prstGeom prst="rect">
            <a:avLst/>
          </a:prstGeom>
          <a:noFill/>
        </p:spPr>
        <p:txBody>
          <a:bodyPr wrap="square" rtlCol="0">
            <a:spAutoFit/>
          </a:bodyPr>
          <a:lstStyle/>
          <a:p>
            <a:r>
              <a:rPr lang="en-US" b="1" i="1" u="sng" dirty="0" smtClean="0">
                <a:solidFill>
                  <a:srgbClr val="00B0F0"/>
                </a:solidFill>
              </a:rPr>
              <a:t>Mono-</a:t>
            </a:r>
            <a:r>
              <a:rPr lang="en-US" b="1" i="1" dirty="0" smtClean="0">
                <a:solidFill>
                  <a:srgbClr val="00B0F0"/>
                </a:solidFill>
              </a:rPr>
              <a:t> </a:t>
            </a:r>
            <a:r>
              <a:rPr lang="en-US" b="1" dirty="0" smtClean="0"/>
              <a:t>one.</a:t>
            </a:r>
            <a:endParaRPr lang="en-US" dirty="0" smtClean="0"/>
          </a:p>
          <a:p>
            <a:endParaRPr lang="en-US" dirty="0"/>
          </a:p>
        </p:txBody>
      </p:sp>
      <p:pic>
        <p:nvPicPr>
          <p:cNvPr id="11" name="Picture 10" descr="C:\Documents and Settings\jgalvan\Local Settings\Temporary Internet Files\Content.IE5\MF1ATGSC\MC900088694[1].wmf"/>
          <p:cNvPicPr/>
          <p:nvPr/>
        </p:nvPicPr>
        <p:blipFill>
          <a:blip r:embed="rId4" cstate="print"/>
          <a:srcRect/>
          <a:stretch>
            <a:fillRect/>
          </a:stretch>
        </p:blipFill>
        <p:spPr bwMode="auto">
          <a:xfrm>
            <a:off x="3886200" y="304800"/>
            <a:ext cx="2971800" cy="2438400"/>
          </a:xfrm>
          <a:prstGeom prst="rect">
            <a:avLst/>
          </a:prstGeom>
          <a:noFill/>
          <a:ln w="9525">
            <a:noFill/>
            <a:miter lim="800000"/>
            <a:headEnd/>
            <a:tailEnd/>
          </a:ln>
        </p:spPr>
      </p:pic>
      <p:pic>
        <p:nvPicPr>
          <p:cNvPr id="1029" name="Picture 5" descr="C:\Documents and Settings\jgalvan\Local Settings\Temporary Internet Files\Content.IE5\HIZVHV5U\smiley_monocle_by_mondspeer-d70m14r[1].png"/>
          <p:cNvPicPr>
            <a:picLocks noChangeAspect="1" noChangeArrowheads="1"/>
          </p:cNvPicPr>
          <p:nvPr/>
        </p:nvPicPr>
        <p:blipFill>
          <a:blip r:embed="rId5" cstate="print"/>
          <a:srcRect/>
          <a:stretch>
            <a:fillRect/>
          </a:stretch>
        </p:blipFill>
        <p:spPr bwMode="auto">
          <a:xfrm>
            <a:off x="1828800" y="838200"/>
            <a:ext cx="2115495" cy="227400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a:t>Mono-</a:t>
            </a:r>
            <a:endParaRPr lang="en-US" dirty="0">
              <a:solidFill>
                <a:schemeClr val="tx2"/>
              </a:solidFill>
            </a:endParaRPr>
          </a:p>
        </p:txBody>
      </p:sp>
      <p:sp>
        <p:nvSpPr>
          <p:cNvPr id="3" name="Text Placeholder 2"/>
          <p:cNvSpPr>
            <a:spLocks noGrp="1"/>
          </p:cNvSpPr>
          <p:nvPr>
            <p:ph type="body" sz="quarter" idx="10"/>
          </p:nvPr>
        </p:nvSpPr>
        <p:spPr>
          <a:xfrm>
            <a:off x="228600" y="1905000"/>
            <a:ext cx="8534400" cy="4648200"/>
          </a:xfrm>
        </p:spPr>
        <p:txBody>
          <a:bodyPr>
            <a:normAutofit/>
          </a:bodyPr>
          <a:lstStyle/>
          <a:p>
            <a:endParaRPr lang="en-US" dirty="0" smtClean="0"/>
          </a:p>
          <a:p>
            <a:endParaRPr lang="en-US" dirty="0" smtClean="0"/>
          </a:p>
          <a:p>
            <a:endParaRPr lang="en-US" dirty="0" smtClean="0"/>
          </a:p>
          <a:p>
            <a:r>
              <a:rPr lang="en-US" b="1" dirty="0" smtClean="0"/>
              <a:t>Think </a:t>
            </a:r>
            <a:r>
              <a:rPr lang="en-US" b="1" dirty="0" smtClean="0"/>
              <a:t>of 3 Words using “</a:t>
            </a:r>
            <a:r>
              <a:rPr lang="en-US" b="1" u="sng" dirty="0" smtClean="0">
                <a:solidFill>
                  <a:srgbClr val="33CCFF"/>
                </a:solidFill>
              </a:rPr>
              <a:t>mono</a:t>
            </a:r>
            <a:r>
              <a:rPr lang="en-US" b="1" dirty="0" smtClean="0"/>
              <a:t>-”</a:t>
            </a:r>
            <a:endParaRPr lang="en-US" dirty="0" smtClean="0"/>
          </a:p>
          <a:p>
            <a:pPr lvl="1"/>
            <a:r>
              <a:rPr lang="en-US" dirty="0" smtClean="0"/>
              <a:t>Example: “monopoly”</a:t>
            </a:r>
          </a:p>
          <a:p>
            <a:pPr lvl="1"/>
            <a:endParaRPr lang="en-US" dirty="0" smtClean="0"/>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7" name="TextBox 6"/>
          <p:cNvSpPr txBox="1"/>
          <p:nvPr/>
        </p:nvSpPr>
        <p:spPr>
          <a:xfrm>
            <a:off x="6858000" y="1676400"/>
            <a:ext cx="1981200" cy="646331"/>
          </a:xfrm>
          <a:prstGeom prst="rect">
            <a:avLst/>
          </a:prstGeom>
          <a:noFill/>
        </p:spPr>
        <p:txBody>
          <a:bodyPr wrap="square" rtlCol="0">
            <a:spAutoFit/>
          </a:bodyPr>
          <a:lstStyle/>
          <a:p>
            <a:r>
              <a:rPr lang="en-US" b="1" i="1" u="sng" dirty="0" smtClean="0">
                <a:solidFill>
                  <a:srgbClr val="00B0F0"/>
                </a:solidFill>
              </a:rPr>
              <a:t>Mono-</a:t>
            </a:r>
            <a:r>
              <a:rPr lang="en-US" b="1" i="1" dirty="0" smtClean="0">
                <a:solidFill>
                  <a:srgbClr val="00B0F0"/>
                </a:solidFill>
              </a:rPr>
              <a:t> </a:t>
            </a:r>
            <a:r>
              <a:rPr lang="en-US" b="1" dirty="0" smtClean="0"/>
              <a:t>one.</a:t>
            </a:r>
            <a:endParaRPr lang="en-US" dirty="0" smtClean="0"/>
          </a:p>
          <a:p>
            <a:endParaRPr lang="en-US" dirty="0"/>
          </a:p>
        </p:txBody>
      </p:sp>
      <p:pic>
        <p:nvPicPr>
          <p:cNvPr id="11" name="Picture 10" descr="C:\Documents and Settings\jgalvan\Local Settings\Temporary Internet Files\Content.IE5\MF1ATGSC\MC900088694[1].wmf"/>
          <p:cNvPicPr/>
          <p:nvPr/>
        </p:nvPicPr>
        <p:blipFill>
          <a:blip r:embed="rId4" cstate="print"/>
          <a:srcRect/>
          <a:stretch>
            <a:fillRect/>
          </a:stretch>
        </p:blipFill>
        <p:spPr bwMode="auto">
          <a:xfrm>
            <a:off x="3962400" y="838200"/>
            <a:ext cx="3124200" cy="2590800"/>
          </a:xfrm>
          <a:prstGeom prst="rect">
            <a:avLst/>
          </a:prstGeom>
          <a:noFill/>
          <a:ln w="9525">
            <a:noFill/>
            <a:miter lim="800000"/>
            <a:headEnd/>
            <a:tailEnd/>
          </a:ln>
        </p:spPr>
      </p:pic>
      <p:pic>
        <p:nvPicPr>
          <p:cNvPr id="12" name="Picture 5" descr="C:\Documents and Settings\jgalvan\Local Settings\Temporary Internet Files\Content.IE5\HIZVHV5U\smiley_monocle_by_mondspeer-d70m14r[1].png"/>
          <p:cNvPicPr>
            <a:picLocks noChangeAspect="1" noChangeArrowheads="1"/>
          </p:cNvPicPr>
          <p:nvPr/>
        </p:nvPicPr>
        <p:blipFill>
          <a:blip r:embed="rId5" cstate="print"/>
          <a:srcRect/>
          <a:stretch>
            <a:fillRect/>
          </a:stretch>
        </p:blipFill>
        <p:spPr bwMode="auto">
          <a:xfrm>
            <a:off x="1524000" y="1295400"/>
            <a:ext cx="2115495" cy="2274005"/>
          </a:xfrm>
          <a:prstGeom prst="rect">
            <a:avLst/>
          </a:prstGeom>
          <a:noFill/>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smtClean="0"/>
              <a:t>-</a:t>
            </a:r>
            <a:r>
              <a:rPr lang="en-US" dirty="0" err="1" smtClean="0"/>
              <a:t>itis</a:t>
            </a:r>
            <a:r>
              <a:rPr lang="en-US" dirty="0" smtClean="0"/>
              <a:t/>
            </a:r>
            <a:br>
              <a:rPr lang="en-US" dirty="0" smtClean="0"/>
            </a:b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u="sng" dirty="0" smtClean="0"/>
              <a:t>Definition</a:t>
            </a:r>
            <a:r>
              <a:rPr lang="en-US" dirty="0" smtClean="0"/>
              <a:t>:  </a:t>
            </a:r>
          </a:p>
          <a:p>
            <a:pPr lvl="1"/>
            <a:r>
              <a:rPr lang="en-US" dirty="0" smtClean="0"/>
              <a:t>Inflammation of…</a:t>
            </a:r>
          </a:p>
          <a:p>
            <a:pPr lvl="1"/>
            <a:r>
              <a:rPr lang="en-US" i="1" u="sng" dirty="0" smtClean="0"/>
              <a:t>Example</a:t>
            </a:r>
            <a:r>
              <a:rPr lang="en-US" i="1" dirty="0" smtClean="0"/>
              <a:t>:  “That baseball pitcher has </a:t>
            </a:r>
            <a:r>
              <a:rPr lang="en-US" b="1" i="1" u="sng" dirty="0" smtClean="0"/>
              <a:t>tendon</a:t>
            </a:r>
            <a:r>
              <a:rPr lang="en-US" b="1" i="1" u="sng" dirty="0" smtClean="0">
                <a:solidFill>
                  <a:srgbClr val="33CCFF"/>
                </a:solidFill>
              </a:rPr>
              <a:t>itis</a:t>
            </a:r>
            <a:r>
              <a:rPr lang="en-US" i="1" dirty="0" smtClean="0"/>
              <a:t>.”</a:t>
            </a:r>
            <a:endParaRPr lang="en-US" dirty="0" smtClean="0"/>
          </a:p>
          <a:p>
            <a:pPr lvl="1">
              <a:buNone/>
            </a:pPr>
            <a:endParaRPr lang="en-US" dirty="0" smtClean="0"/>
          </a:p>
        </p:txBody>
      </p:sp>
      <p:sp>
        <p:nvSpPr>
          <p:cNvPr id="5" name="Rounded Rectangle 4">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a:t>-</a:t>
            </a:r>
            <a:r>
              <a:rPr lang="en-US" dirty="0" err="1"/>
              <a:t>itis</a:t>
            </a:r>
            <a:endParaRPr lang="en-US" dirty="0">
              <a:solidFill>
                <a:schemeClr val="tx2"/>
              </a:solidFill>
            </a:endParaRPr>
          </a:p>
        </p:txBody>
      </p:sp>
      <p:sp>
        <p:nvSpPr>
          <p:cNvPr id="3" name="Text Placeholder 2"/>
          <p:cNvSpPr>
            <a:spLocks noGrp="1"/>
          </p:cNvSpPr>
          <p:nvPr>
            <p:ph type="body" sz="quarter" idx="10"/>
          </p:nvPr>
        </p:nvSpPr>
        <p:spPr>
          <a:xfrm>
            <a:off x="228600" y="2209800"/>
            <a:ext cx="8534400" cy="4648200"/>
          </a:xfrm>
        </p:spPr>
        <p:txBody>
          <a:bodyPr>
            <a:normAutofit fontScale="70000" lnSpcReduction="20000"/>
          </a:bodyPr>
          <a:lstStyle/>
          <a:p>
            <a:endParaRPr lang="en-US" dirty="0" smtClean="0"/>
          </a:p>
          <a:p>
            <a:endParaRPr lang="en-US" dirty="0" smtClean="0"/>
          </a:p>
          <a:p>
            <a:endParaRPr lang="en-US" dirty="0" smtClean="0"/>
          </a:p>
          <a:p>
            <a:r>
              <a:rPr lang="en-US" b="1" u="sng" dirty="0" smtClean="0"/>
              <a:t>Examples:</a:t>
            </a:r>
            <a:r>
              <a:rPr lang="en-US" dirty="0" smtClean="0"/>
              <a:t>  </a:t>
            </a:r>
          </a:p>
          <a:p>
            <a:pPr lvl="1"/>
            <a:r>
              <a:rPr lang="en-US" b="1" dirty="0" smtClean="0">
                <a:solidFill>
                  <a:srgbClr val="33CCFF"/>
                </a:solidFill>
              </a:rPr>
              <a:t>Arthritis</a:t>
            </a:r>
          </a:p>
          <a:p>
            <a:pPr lvl="2"/>
            <a:r>
              <a:rPr lang="en-US" dirty="0" smtClean="0"/>
              <a:t>a medical condition affecting a joint or joints, causing pain, swelling, and stiffness</a:t>
            </a:r>
          </a:p>
          <a:p>
            <a:pPr lvl="1"/>
            <a:r>
              <a:rPr lang="en-US" b="1" dirty="0" smtClean="0">
                <a:solidFill>
                  <a:srgbClr val="33CCFF"/>
                </a:solidFill>
              </a:rPr>
              <a:t>Dermatitis</a:t>
            </a:r>
          </a:p>
          <a:p>
            <a:pPr lvl="2"/>
            <a:r>
              <a:rPr lang="en-US" dirty="0" smtClean="0"/>
              <a:t>inflammation of the skin from any cause, resulting in a range of symptoms such as redness, swelling, itching, or blistering</a:t>
            </a:r>
          </a:p>
          <a:p>
            <a:pPr lvl="1"/>
            <a:r>
              <a:rPr lang="en-US" b="1" dirty="0" smtClean="0">
                <a:solidFill>
                  <a:srgbClr val="33CCFF"/>
                </a:solidFill>
              </a:rPr>
              <a:t>Gastritis</a:t>
            </a:r>
          </a:p>
          <a:p>
            <a:pPr lvl="2"/>
            <a:r>
              <a:rPr lang="en-US" dirty="0" smtClean="0"/>
              <a:t>Any of a group of conditions in which the stomach lining is inflamed</a:t>
            </a:r>
          </a:p>
          <a:p>
            <a:pPr lvl="1"/>
            <a:r>
              <a:rPr lang="en-US" b="1" dirty="0" smtClean="0">
                <a:solidFill>
                  <a:srgbClr val="33CCFF"/>
                </a:solidFill>
              </a:rPr>
              <a:t>Bronchitis</a:t>
            </a:r>
          </a:p>
          <a:p>
            <a:pPr lvl="2"/>
            <a:r>
              <a:rPr lang="en-US" dirty="0" smtClean="0"/>
              <a:t>inflammation of the mucous membrane in the airway bronchial tubes of the lungs, resulting from infection or irritation and causing breathing problems and severe coughing</a:t>
            </a:r>
          </a:p>
          <a:p>
            <a:pPr lvl="1"/>
            <a:r>
              <a:rPr lang="en-US" b="1" dirty="0" smtClean="0">
                <a:solidFill>
                  <a:srgbClr val="33CCFF"/>
                </a:solidFill>
              </a:rPr>
              <a:t>Sinusitis</a:t>
            </a:r>
          </a:p>
          <a:p>
            <a:pPr lvl="2"/>
            <a:r>
              <a:rPr lang="en-US" dirty="0" smtClean="0"/>
              <a:t>A condition in which the cavities around the nasal passages become inflamed</a:t>
            </a:r>
          </a:p>
          <a:p>
            <a:pPr lvl="1"/>
            <a:endParaRPr lang="en-US" dirty="0"/>
          </a:p>
        </p:txBody>
      </p:sp>
      <p:sp>
        <p:nvSpPr>
          <p:cNvPr id="5" name="TextBox 4"/>
          <p:cNvSpPr txBox="1"/>
          <p:nvPr/>
        </p:nvSpPr>
        <p:spPr>
          <a:xfrm>
            <a:off x="6096000" y="762000"/>
            <a:ext cx="1752600" cy="2308324"/>
          </a:xfrm>
          <a:prstGeom prst="rect">
            <a:avLst/>
          </a:prstGeom>
          <a:noFill/>
        </p:spPr>
        <p:txBody>
          <a:bodyPr wrap="square" rtlCol="0">
            <a:spAutoFit/>
          </a:bodyPr>
          <a:lstStyle/>
          <a:p>
            <a:r>
              <a:rPr lang="en-US" b="1" u="sng" dirty="0" smtClean="0"/>
              <a:t>Tendon</a:t>
            </a:r>
            <a:r>
              <a:rPr lang="en-US" b="1" u="sng" dirty="0" smtClean="0">
                <a:solidFill>
                  <a:srgbClr val="33CCFF"/>
                </a:solidFill>
              </a:rPr>
              <a:t>itis</a:t>
            </a:r>
            <a:r>
              <a:rPr lang="en-US" b="1" dirty="0" smtClean="0"/>
              <a:t>: </a:t>
            </a:r>
            <a:r>
              <a:rPr lang="en-US" dirty="0" smtClean="0"/>
              <a:t>A condition in which the tissue connecting muscle to bone becomes inflamed</a:t>
            </a:r>
          </a:p>
          <a:p>
            <a:endParaRPr lang="en-US" dirty="0"/>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pic>
        <p:nvPicPr>
          <p:cNvPr id="9" name="Picture 8" descr="C:\Documents and Settings\jgalvan\Local Settings\Temporary Internet Files\Content.IE5\HIZVHV5U\MC900438790[1].jpg"/>
          <p:cNvPicPr/>
          <p:nvPr/>
        </p:nvPicPr>
        <p:blipFill>
          <a:blip r:embed="rId4" cstate="print"/>
          <a:srcRect/>
          <a:stretch>
            <a:fillRect/>
          </a:stretch>
        </p:blipFill>
        <p:spPr bwMode="auto">
          <a:xfrm>
            <a:off x="2819400" y="685800"/>
            <a:ext cx="3124200" cy="25146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linds(horizontal)">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blinds(horizontal)">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blinds(horizontal)">
                                      <p:cBhvr>
                                        <p:cTn id="42" dur="5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blinds(horizontal)">
                                      <p:cBhvr>
                                        <p:cTn id="47" dur="500"/>
                                        <p:tgtEl>
                                          <p:spTgt spid="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blinds(horizontal)">
                                      <p:cBhvr>
                                        <p:cTn id="52" dur="500"/>
                                        <p:tgtEl>
                                          <p:spTgt spid="3">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Effect transition="in" filter="blinds(horizontal)">
                                      <p:cBhvr>
                                        <p:cTn id="5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a:t>-</a:t>
            </a:r>
            <a:r>
              <a:rPr lang="en-US" dirty="0" err="1"/>
              <a:t>itis</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648200"/>
          </a:xfrm>
        </p:spPr>
        <p:txBody>
          <a:bodyPr>
            <a:normAutofit fontScale="85000" lnSpcReduction="20000"/>
          </a:bodyPr>
          <a:lstStyle/>
          <a:p>
            <a:endParaRPr lang="en-US" dirty="0" smtClean="0"/>
          </a:p>
          <a:p>
            <a:endParaRPr lang="en-US" dirty="0" smtClean="0"/>
          </a:p>
          <a:p>
            <a:endParaRPr lang="en-US" dirty="0" smtClean="0"/>
          </a:p>
          <a:p>
            <a:endParaRPr lang="en-US" b="1" u="sng" dirty="0" smtClean="0"/>
          </a:p>
          <a:p>
            <a:endParaRPr lang="en-US" b="1" u="sng" dirty="0" smtClean="0"/>
          </a:p>
          <a:p>
            <a:r>
              <a:rPr lang="en-US" b="1" u="sng" dirty="0" smtClean="0"/>
              <a:t>Positive/Negative Questions: </a:t>
            </a:r>
            <a:r>
              <a:rPr lang="en-US" dirty="0" smtClean="0"/>
              <a:t> Answer “</a:t>
            </a:r>
            <a:r>
              <a:rPr lang="en-US" b="1" dirty="0" smtClean="0">
                <a:solidFill>
                  <a:srgbClr val="33CCFF"/>
                </a:solidFill>
              </a:rPr>
              <a:t>yes</a:t>
            </a:r>
            <a:r>
              <a:rPr lang="en-US" dirty="0" smtClean="0"/>
              <a:t>” or “</a:t>
            </a:r>
            <a:r>
              <a:rPr lang="en-US" b="1" dirty="0" smtClean="0">
                <a:solidFill>
                  <a:srgbClr val="33CCFF"/>
                </a:solidFill>
              </a:rPr>
              <a:t>no</a:t>
            </a:r>
            <a:r>
              <a:rPr lang="en-US" dirty="0" smtClean="0"/>
              <a:t>”</a:t>
            </a:r>
          </a:p>
          <a:p>
            <a:pPr lvl="1"/>
            <a:r>
              <a:rPr lang="en-US" dirty="0" smtClean="0"/>
              <a:t>Infection</a:t>
            </a:r>
          </a:p>
          <a:p>
            <a:pPr lvl="1"/>
            <a:r>
              <a:rPr lang="en-US" b="1" dirty="0" smtClean="0">
                <a:solidFill>
                  <a:srgbClr val="33CCFF"/>
                </a:solidFill>
              </a:rPr>
              <a:t>Meningitis</a:t>
            </a:r>
          </a:p>
          <a:p>
            <a:pPr lvl="2"/>
            <a:r>
              <a:rPr lang="en-US" dirty="0" smtClean="0"/>
              <a:t>a serious, sometimes fatal illness in which a viral or bacterial infection inflames the </a:t>
            </a:r>
            <a:r>
              <a:rPr lang="en-US" dirty="0" err="1" smtClean="0"/>
              <a:t>meninges</a:t>
            </a:r>
            <a:r>
              <a:rPr lang="en-US" dirty="0" smtClean="0"/>
              <a:t>, causing symptoms such as severe headaches, vomiting, stiff neck, and high fever</a:t>
            </a:r>
          </a:p>
          <a:p>
            <a:pPr lvl="1"/>
            <a:r>
              <a:rPr lang="en-US" dirty="0" smtClean="0"/>
              <a:t>Thrombosis</a:t>
            </a:r>
          </a:p>
          <a:p>
            <a:pPr lvl="1"/>
            <a:r>
              <a:rPr lang="en-US" b="1" dirty="0" smtClean="0">
                <a:solidFill>
                  <a:srgbClr val="33CCFF"/>
                </a:solidFill>
              </a:rPr>
              <a:t>Hepatitis</a:t>
            </a:r>
          </a:p>
          <a:p>
            <a:pPr lvl="2"/>
            <a:r>
              <a:rPr lang="en-US" dirty="0" smtClean="0"/>
              <a:t>inflammation of the liver, causing fever, jaundice, abdominal pain, and weakness</a:t>
            </a:r>
          </a:p>
          <a:p>
            <a:pPr lvl="1"/>
            <a:endParaRPr lang="en-US" dirty="0" smtClean="0"/>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12" name="TextBox 11"/>
          <p:cNvSpPr txBox="1"/>
          <p:nvPr/>
        </p:nvSpPr>
        <p:spPr>
          <a:xfrm>
            <a:off x="5638800" y="1066800"/>
            <a:ext cx="1752600" cy="2308324"/>
          </a:xfrm>
          <a:prstGeom prst="rect">
            <a:avLst/>
          </a:prstGeom>
          <a:noFill/>
        </p:spPr>
        <p:txBody>
          <a:bodyPr wrap="square" rtlCol="0">
            <a:spAutoFit/>
          </a:bodyPr>
          <a:lstStyle/>
          <a:p>
            <a:r>
              <a:rPr lang="en-US" b="1" u="sng" dirty="0" smtClean="0"/>
              <a:t>Tendon</a:t>
            </a:r>
            <a:r>
              <a:rPr lang="en-US" b="1" u="sng" dirty="0" smtClean="0">
                <a:solidFill>
                  <a:srgbClr val="33CCFF"/>
                </a:solidFill>
              </a:rPr>
              <a:t>itis</a:t>
            </a:r>
            <a:r>
              <a:rPr lang="en-US" b="1" dirty="0" smtClean="0"/>
              <a:t>: </a:t>
            </a:r>
            <a:r>
              <a:rPr lang="en-US" dirty="0" smtClean="0"/>
              <a:t>A condition in which the tissue connecting muscle to bone becomes inflamed</a:t>
            </a:r>
          </a:p>
          <a:p>
            <a:endParaRPr lang="en-US" dirty="0"/>
          </a:p>
        </p:txBody>
      </p:sp>
      <p:pic>
        <p:nvPicPr>
          <p:cNvPr id="13" name="Picture 12" descr="C:\Documents and Settings\jgalvan\Local Settings\Temporary Internet Files\Content.IE5\HIZVHV5U\MC900438790[1].jpg"/>
          <p:cNvPicPr/>
          <p:nvPr/>
        </p:nvPicPr>
        <p:blipFill>
          <a:blip r:embed="rId4" cstate="print"/>
          <a:srcRect/>
          <a:stretch>
            <a:fillRect/>
          </a:stretch>
        </p:blipFill>
        <p:spPr bwMode="auto">
          <a:xfrm>
            <a:off x="2438400" y="762000"/>
            <a:ext cx="3124200" cy="25146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a:t>-</a:t>
            </a:r>
            <a:r>
              <a:rPr lang="en-US" dirty="0" err="1"/>
              <a:t>itis</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648200"/>
          </a:xfrm>
        </p:spPr>
        <p:txBody>
          <a:bodyPr>
            <a:normAutofit/>
          </a:bodyPr>
          <a:lstStyle/>
          <a:p>
            <a:endParaRPr lang="en-US" dirty="0" smtClean="0"/>
          </a:p>
          <a:p>
            <a:endParaRPr lang="en-US" dirty="0" smtClean="0"/>
          </a:p>
          <a:p>
            <a:endParaRPr lang="en-US" dirty="0" smtClean="0"/>
          </a:p>
          <a:p>
            <a:r>
              <a:rPr lang="en-US" b="1" dirty="0" smtClean="0"/>
              <a:t>Think </a:t>
            </a:r>
            <a:r>
              <a:rPr lang="en-US" b="1" dirty="0" smtClean="0"/>
              <a:t>of 3 Words using “-</a:t>
            </a:r>
            <a:r>
              <a:rPr lang="en-US" b="1" u="sng" dirty="0" err="1" smtClean="0">
                <a:solidFill>
                  <a:srgbClr val="33CCFF"/>
                </a:solidFill>
              </a:rPr>
              <a:t>itis</a:t>
            </a:r>
            <a:r>
              <a:rPr lang="en-US" b="1" dirty="0" smtClean="0"/>
              <a:t>”</a:t>
            </a:r>
            <a:endParaRPr lang="en-US" dirty="0" smtClean="0"/>
          </a:p>
          <a:p>
            <a:pPr lvl="1"/>
            <a:r>
              <a:rPr lang="en-US" dirty="0" smtClean="0"/>
              <a:t>Example: “</a:t>
            </a:r>
            <a:r>
              <a:rPr lang="en-US" b="1" dirty="0" smtClean="0">
                <a:solidFill>
                  <a:srgbClr val="33CCFF"/>
                </a:solidFill>
              </a:rPr>
              <a:t>Bronchitis</a:t>
            </a:r>
            <a:r>
              <a:rPr lang="en-US" dirty="0" smtClean="0"/>
              <a:t>”</a:t>
            </a:r>
          </a:p>
          <a:p>
            <a:pPr lvl="1"/>
            <a:endParaRPr lang="en-US" dirty="0" smtClean="0"/>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12" name="TextBox 11"/>
          <p:cNvSpPr txBox="1"/>
          <p:nvPr/>
        </p:nvSpPr>
        <p:spPr>
          <a:xfrm>
            <a:off x="5791200" y="1066800"/>
            <a:ext cx="1752600" cy="2308324"/>
          </a:xfrm>
          <a:prstGeom prst="rect">
            <a:avLst/>
          </a:prstGeom>
          <a:noFill/>
        </p:spPr>
        <p:txBody>
          <a:bodyPr wrap="square" rtlCol="0">
            <a:spAutoFit/>
          </a:bodyPr>
          <a:lstStyle/>
          <a:p>
            <a:r>
              <a:rPr lang="en-US" b="1" u="sng" dirty="0" smtClean="0"/>
              <a:t>Tendon</a:t>
            </a:r>
            <a:r>
              <a:rPr lang="en-US" b="1" u="sng" dirty="0" smtClean="0">
                <a:solidFill>
                  <a:srgbClr val="33CCFF"/>
                </a:solidFill>
              </a:rPr>
              <a:t>itis</a:t>
            </a:r>
            <a:r>
              <a:rPr lang="en-US" b="1" dirty="0" smtClean="0"/>
              <a:t>: </a:t>
            </a:r>
            <a:r>
              <a:rPr lang="en-US" dirty="0" smtClean="0"/>
              <a:t>A condition in which the tissue connecting muscle to bone becomes inflamed</a:t>
            </a:r>
          </a:p>
          <a:p>
            <a:endParaRPr lang="en-US" dirty="0"/>
          </a:p>
        </p:txBody>
      </p:sp>
      <p:pic>
        <p:nvPicPr>
          <p:cNvPr id="13" name="Picture 12" descr="C:\Documents and Settings\jgalvan\Local Settings\Temporary Internet Files\Content.IE5\HIZVHV5U\MC900438790[1].jpg"/>
          <p:cNvPicPr/>
          <p:nvPr/>
        </p:nvPicPr>
        <p:blipFill>
          <a:blip r:embed="rId4" cstate="print"/>
          <a:srcRect/>
          <a:stretch>
            <a:fillRect/>
          </a:stretch>
        </p:blipFill>
        <p:spPr bwMode="auto">
          <a:xfrm>
            <a:off x="2667000" y="762000"/>
            <a:ext cx="3124200" cy="2514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smtClean="0"/>
              <a:t>derma</a:t>
            </a:r>
            <a:br>
              <a:rPr lang="en-US" dirty="0" smtClean="0"/>
            </a:b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u="sng" dirty="0" smtClean="0"/>
              <a:t>Definition</a:t>
            </a:r>
            <a:r>
              <a:rPr lang="en-US" dirty="0" smtClean="0"/>
              <a:t>:  </a:t>
            </a:r>
          </a:p>
          <a:p>
            <a:pPr lvl="1"/>
            <a:r>
              <a:rPr lang="en-US" dirty="0" smtClean="0"/>
              <a:t>skin</a:t>
            </a:r>
          </a:p>
          <a:p>
            <a:r>
              <a:rPr lang="en-US" i="1" u="sng" dirty="0" smtClean="0"/>
              <a:t>Example</a:t>
            </a:r>
            <a:r>
              <a:rPr lang="en-US" i="1" dirty="0" smtClean="0"/>
              <a:t>:  “The epi</a:t>
            </a:r>
            <a:r>
              <a:rPr lang="en-US" b="1" i="1" u="sng" dirty="0" smtClean="0">
                <a:solidFill>
                  <a:srgbClr val="33CCFF"/>
                </a:solidFill>
              </a:rPr>
              <a:t>derm</a:t>
            </a:r>
            <a:r>
              <a:rPr lang="en-US" i="1" dirty="0" smtClean="0"/>
              <a:t>is includes our skin.”</a:t>
            </a:r>
            <a:endParaRPr lang="en-US" dirty="0" smtClean="0"/>
          </a:p>
          <a:p>
            <a:pPr lvl="1">
              <a:buNone/>
            </a:pPr>
            <a:endParaRPr lang="en-US" dirty="0" smtClean="0"/>
          </a:p>
        </p:txBody>
      </p:sp>
      <p:sp>
        <p:nvSpPr>
          <p:cNvPr id="5" name="Rounded Rectangle 4">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a:t>derma</a:t>
            </a:r>
            <a:endParaRPr lang="en-US" dirty="0">
              <a:solidFill>
                <a:schemeClr val="tx2"/>
              </a:solidFill>
            </a:endParaRPr>
          </a:p>
        </p:txBody>
      </p:sp>
      <p:sp>
        <p:nvSpPr>
          <p:cNvPr id="3" name="Text Placeholder 2"/>
          <p:cNvSpPr>
            <a:spLocks noGrp="1"/>
          </p:cNvSpPr>
          <p:nvPr>
            <p:ph type="body" sz="quarter" idx="10"/>
          </p:nvPr>
        </p:nvSpPr>
        <p:spPr>
          <a:xfrm>
            <a:off x="381000" y="1752600"/>
            <a:ext cx="8610600" cy="4953000"/>
          </a:xfrm>
        </p:spPr>
        <p:txBody>
          <a:bodyPr>
            <a:normAutofit fontScale="77500" lnSpcReduction="20000"/>
          </a:bodyPr>
          <a:lstStyle/>
          <a:p>
            <a:endParaRPr lang="en-US" dirty="0" smtClean="0"/>
          </a:p>
          <a:p>
            <a:endParaRPr lang="en-US" dirty="0" smtClean="0"/>
          </a:p>
          <a:p>
            <a:endParaRPr lang="en-US" dirty="0" smtClean="0"/>
          </a:p>
          <a:p>
            <a:pPr>
              <a:buNone/>
            </a:pPr>
            <a:endParaRPr lang="en-US" dirty="0" smtClean="0"/>
          </a:p>
          <a:p>
            <a:pPr>
              <a:buNone/>
            </a:pPr>
            <a:endParaRPr lang="en-US" dirty="0" smtClean="0"/>
          </a:p>
          <a:p>
            <a:r>
              <a:rPr lang="en-US" b="1" u="sng" dirty="0" smtClean="0"/>
              <a:t>Examples:</a:t>
            </a:r>
            <a:r>
              <a:rPr lang="en-US" dirty="0" smtClean="0"/>
              <a:t>  </a:t>
            </a:r>
          </a:p>
          <a:p>
            <a:pPr lvl="1"/>
            <a:r>
              <a:rPr lang="en-US" b="1" dirty="0" smtClean="0">
                <a:solidFill>
                  <a:srgbClr val="33CCFF"/>
                </a:solidFill>
              </a:rPr>
              <a:t>Epidermis</a:t>
            </a:r>
          </a:p>
          <a:p>
            <a:pPr lvl="2"/>
            <a:r>
              <a:rPr lang="en-US" dirty="0" smtClean="0"/>
              <a:t>the thin outermost layer of the skin, itself made up of several layers, that covers and protects the underlying dermis</a:t>
            </a:r>
          </a:p>
          <a:p>
            <a:pPr lvl="1"/>
            <a:r>
              <a:rPr lang="en-US" b="1" dirty="0" smtClean="0">
                <a:solidFill>
                  <a:srgbClr val="33CCFF"/>
                </a:solidFill>
              </a:rPr>
              <a:t>Dermatitis</a:t>
            </a:r>
          </a:p>
          <a:p>
            <a:pPr lvl="2"/>
            <a:r>
              <a:rPr lang="en-US" dirty="0" smtClean="0"/>
              <a:t>inflammation of the skin from any cause, resulting in a range of symptoms such as redness, swelling, itching, or blistering</a:t>
            </a:r>
          </a:p>
          <a:p>
            <a:pPr lvl="1"/>
            <a:r>
              <a:rPr lang="en-US" b="1" dirty="0" smtClean="0">
                <a:solidFill>
                  <a:srgbClr val="33CCFF"/>
                </a:solidFill>
              </a:rPr>
              <a:t>Dermatologist</a:t>
            </a:r>
          </a:p>
          <a:p>
            <a:pPr lvl="2"/>
            <a:r>
              <a:rPr lang="en-US" dirty="0" smtClean="0"/>
              <a:t>the branch of medicine that deals with the skin and diseases affecting the skin</a:t>
            </a:r>
          </a:p>
          <a:p>
            <a:pPr lvl="1"/>
            <a:r>
              <a:rPr lang="en-US" b="1" dirty="0" smtClean="0">
                <a:solidFill>
                  <a:srgbClr val="33CCFF"/>
                </a:solidFill>
              </a:rPr>
              <a:t>Hypodermal</a:t>
            </a:r>
          </a:p>
          <a:p>
            <a:pPr lvl="2"/>
            <a:r>
              <a:rPr lang="en-US" dirty="0" smtClean="0"/>
              <a:t>lying beneath an outer skin or epidermis</a:t>
            </a:r>
            <a:endParaRPr lang="en-US" dirty="0"/>
          </a:p>
        </p:txBody>
      </p:sp>
      <p:sp>
        <p:nvSpPr>
          <p:cNvPr id="5" name="TextBox 4"/>
          <p:cNvSpPr txBox="1"/>
          <p:nvPr/>
        </p:nvSpPr>
        <p:spPr>
          <a:xfrm>
            <a:off x="6172200" y="1524000"/>
            <a:ext cx="2057400" cy="1754326"/>
          </a:xfrm>
          <a:prstGeom prst="rect">
            <a:avLst/>
          </a:prstGeom>
          <a:noFill/>
        </p:spPr>
        <p:txBody>
          <a:bodyPr wrap="square" rtlCol="0">
            <a:spAutoFit/>
          </a:bodyPr>
          <a:lstStyle/>
          <a:p>
            <a:r>
              <a:rPr lang="en-US" b="1" dirty="0" smtClean="0"/>
              <a:t>Reptiles are covered with scales, which are formed from their</a:t>
            </a:r>
            <a:r>
              <a:rPr lang="en-US" b="1" dirty="0" smtClean="0">
                <a:solidFill>
                  <a:srgbClr val="33CCFF"/>
                </a:solidFill>
              </a:rPr>
              <a:t> epidermis.</a:t>
            </a:r>
            <a:endParaRPr lang="en-US" dirty="0" smtClean="0"/>
          </a:p>
          <a:p>
            <a:endParaRPr lang="en-US" dirty="0"/>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pic>
        <p:nvPicPr>
          <p:cNvPr id="12" name="Picture 11" descr="C:\Documents and Settings\jgalvan\Local Settings\Temporary Internet Files\Content.IE5\H45MDZ5D\MP900313903[1].jpg"/>
          <p:cNvPicPr/>
          <p:nvPr/>
        </p:nvPicPr>
        <p:blipFill>
          <a:blip r:embed="rId4" cstate="print"/>
          <a:srcRect/>
          <a:stretch>
            <a:fillRect/>
          </a:stretch>
        </p:blipFill>
        <p:spPr bwMode="auto">
          <a:xfrm>
            <a:off x="2362200" y="914400"/>
            <a:ext cx="3810000" cy="255587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blinds(horizontal)">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blinds(horizontal)">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blinds(horizontal)">
                                      <p:cBhvr>
                                        <p:cTn id="22" dur="500"/>
                                        <p:tgtEl>
                                          <p:spTgt spid="3">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blinds(horizontal)">
                                      <p:cBhvr>
                                        <p:cTn id="27" dur="500"/>
                                        <p:tgtEl>
                                          <p:spTgt spid="3">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blinds(horizontal)">
                                      <p:cBhvr>
                                        <p:cTn id="32" dur="500"/>
                                        <p:tgtEl>
                                          <p:spTgt spid="3">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blinds(horizontal)">
                                      <p:cBhvr>
                                        <p:cTn id="37" dur="500"/>
                                        <p:tgtEl>
                                          <p:spTgt spid="3">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blinds(horizontal)">
                                      <p:cBhvr>
                                        <p:cTn id="4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a:t>derma</a:t>
            </a:r>
            <a:endParaRPr lang="en-US" dirty="0">
              <a:solidFill>
                <a:schemeClr val="tx2"/>
              </a:solidFill>
            </a:endParaRPr>
          </a:p>
        </p:txBody>
      </p:sp>
      <p:sp>
        <p:nvSpPr>
          <p:cNvPr id="3" name="Text Placeholder 2"/>
          <p:cNvSpPr>
            <a:spLocks noGrp="1"/>
          </p:cNvSpPr>
          <p:nvPr>
            <p:ph type="body" sz="quarter" idx="10"/>
          </p:nvPr>
        </p:nvSpPr>
        <p:spPr>
          <a:xfrm>
            <a:off x="381000" y="2057400"/>
            <a:ext cx="8534400" cy="4572000"/>
          </a:xfrm>
        </p:spPr>
        <p:txBody>
          <a:bodyPr>
            <a:normAutofit fontScale="77500" lnSpcReduction="20000"/>
          </a:bodyPr>
          <a:lstStyle/>
          <a:p>
            <a:endParaRPr lang="en-US" dirty="0" smtClean="0"/>
          </a:p>
          <a:p>
            <a:endParaRPr lang="en-US" dirty="0" smtClean="0"/>
          </a:p>
          <a:p>
            <a:endParaRPr lang="en-US" dirty="0" smtClean="0"/>
          </a:p>
          <a:p>
            <a:endParaRPr lang="en-US" dirty="0" smtClean="0"/>
          </a:p>
          <a:p>
            <a:pPr>
              <a:buNone/>
            </a:pPr>
            <a:endParaRPr lang="en-US" dirty="0" smtClean="0"/>
          </a:p>
          <a:p>
            <a:endParaRPr lang="en-US" b="1" u="sng" dirty="0" smtClean="0"/>
          </a:p>
          <a:p>
            <a:r>
              <a:rPr lang="en-US" b="1" u="sng" dirty="0" smtClean="0"/>
              <a:t>Positive/Negative Questions: </a:t>
            </a:r>
            <a:r>
              <a:rPr lang="en-US" dirty="0" smtClean="0"/>
              <a:t> Answer “</a:t>
            </a:r>
            <a:r>
              <a:rPr lang="en-US" b="1" dirty="0" smtClean="0">
                <a:solidFill>
                  <a:srgbClr val="33CCFF"/>
                </a:solidFill>
              </a:rPr>
              <a:t>Yes</a:t>
            </a:r>
            <a:r>
              <a:rPr lang="en-US" dirty="0" smtClean="0"/>
              <a:t>” or “</a:t>
            </a:r>
            <a:r>
              <a:rPr lang="en-US" b="1" dirty="0" smtClean="0">
                <a:solidFill>
                  <a:srgbClr val="33CCFF"/>
                </a:solidFill>
              </a:rPr>
              <a:t>No</a:t>
            </a:r>
            <a:r>
              <a:rPr lang="en-US" dirty="0" smtClean="0"/>
              <a:t>”</a:t>
            </a:r>
          </a:p>
          <a:p>
            <a:pPr lvl="1"/>
            <a:r>
              <a:rPr lang="en-US" b="1" dirty="0" smtClean="0">
                <a:solidFill>
                  <a:srgbClr val="33CCFF"/>
                </a:solidFill>
              </a:rPr>
              <a:t>Hydroelectric</a:t>
            </a:r>
          </a:p>
          <a:p>
            <a:pPr lvl="1"/>
            <a:r>
              <a:rPr lang="en-US" b="1" dirty="0" smtClean="0">
                <a:solidFill>
                  <a:srgbClr val="33CCFF"/>
                </a:solidFill>
              </a:rPr>
              <a:t>Dermatology</a:t>
            </a:r>
          </a:p>
          <a:p>
            <a:pPr lvl="2"/>
            <a:r>
              <a:rPr lang="en-US" dirty="0" smtClean="0"/>
              <a:t>the branch of medicine that deals with the skin and diseases affecting the skin</a:t>
            </a:r>
          </a:p>
          <a:p>
            <a:pPr lvl="1"/>
            <a:r>
              <a:rPr lang="en-US" b="1" dirty="0" smtClean="0">
                <a:solidFill>
                  <a:srgbClr val="33CCFF"/>
                </a:solidFill>
              </a:rPr>
              <a:t>Epidemic</a:t>
            </a:r>
          </a:p>
          <a:p>
            <a:pPr lvl="1"/>
            <a:r>
              <a:rPr lang="en-US" b="1" dirty="0" smtClean="0">
                <a:solidFill>
                  <a:srgbClr val="33CCFF"/>
                </a:solidFill>
              </a:rPr>
              <a:t>Hypodermic</a:t>
            </a:r>
          </a:p>
          <a:p>
            <a:pPr lvl="2"/>
            <a:r>
              <a:rPr lang="en-US" dirty="0" smtClean="0"/>
              <a:t>relating to or involving the area of tissue lying beneath the skin</a:t>
            </a:r>
          </a:p>
          <a:p>
            <a:pPr lvl="1"/>
            <a:endParaRPr lang="en-US" dirty="0" smtClean="0"/>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13" name="TextBox 12"/>
          <p:cNvSpPr txBox="1"/>
          <p:nvPr/>
        </p:nvSpPr>
        <p:spPr>
          <a:xfrm>
            <a:off x="6172200" y="1524000"/>
            <a:ext cx="2057400" cy="1754326"/>
          </a:xfrm>
          <a:prstGeom prst="rect">
            <a:avLst/>
          </a:prstGeom>
          <a:noFill/>
        </p:spPr>
        <p:txBody>
          <a:bodyPr wrap="square" rtlCol="0">
            <a:spAutoFit/>
          </a:bodyPr>
          <a:lstStyle/>
          <a:p>
            <a:r>
              <a:rPr lang="en-US" b="1" dirty="0" smtClean="0"/>
              <a:t>Reptiles are covered with scales, which are formed from their</a:t>
            </a:r>
            <a:r>
              <a:rPr lang="en-US" b="1" dirty="0" smtClean="0">
                <a:solidFill>
                  <a:srgbClr val="33CCFF"/>
                </a:solidFill>
              </a:rPr>
              <a:t> epidermis.</a:t>
            </a:r>
            <a:endParaRPr lang="en-US" dirty="0" smtClean="0"/>
          </a:p>
          <a:p>
            <a:endParaRPr lang="en-US" dirty="0"/>
          </a:p>
        </p:txBody>
      </p:sp>
      <p:pic>
        <p:nvPicPr>
          <p:cNvPr id="14" name="Picture 13" descr="C:\Documents and Settings\jgalvan\Local Settings\Temporary Internet Files\Content.IE5\H45MDZ5D\MP900313903[1].jpg"/>
          <p:cNvPicPr/>
          <p:nvPr/>
        </p:nvPicPr>
        <p:blipFill>
          <a:blip r:embed="rId4" cstate="print"/>
          <a:srcRect/>
          <a:stretch>
            <a:fillRect/>
          </a:stretch>
        </p:blipFill>
        <p:spPr bwMode="auto">
          <a:xfrm>
            <a:off x="2362200" y="914400"/>
            <a:ext cx="3810000" cy="255587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 calcmode="lin" valueType="num">
                                      <p:cBhvr additive="base">
                                        <p:cTn id="1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additive="base">
                                        <p:cTn id="1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 calcmode="lin" valueType="num">
                                      <p:cBhvr additive="base">
                                        <p:cTn id="2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 calcmode="lin" valueType="num">
                                      <p:cBhvr additive="base">
                                        <p:cTn id="3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 calcmode="lin" valueType="num">
                                      <p:cBhvr additive="base">
                                        <p:cTn id="3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smtClean="0"/>
              <a:t>-</a:t>
            </a:r>
            <a:r>
              <a:rPr lang="en-US" dirty="0" err="1" smtClean="0"/>
              <a:t>ology</a:t>
            </a:r>
            <a:r>
              <a:rPr lang="en-US" dirty="0" smtClean="0"/>
              <a:t/>
            </a:r>
            <a:br>
              <a:rPr lang="en-US" dirty="0" smtClean="0"/>
            </a:b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dirty="0" smtClean="0"/>
              <a:t>Definition:</a:t>
            </a:r>
          </a:p>
          <a:p>
            <a:pPr lvl="1"/>
            <a:r>
              <a:rPr lang="en-US" dirty="0" smtClean="0"/>
              <a:t>“The study of…”</a:t>
            </a:r>
          </a:p>
          <a:p>
            <a:r>
              <a:rPr lang="en-US" dirty="0" smtClean="0"/>
              <a:t>Example :</a:t>
            </a:r>
          </a:p>
          <a:p>
            <a:pPr lvl="1"/>
            <a:r>
              <a:rPr lang="en-US" i="1" dirty="0" smtClean="0"/>
              <a:t>“bio</a:t>
            </a:r>
            <a:r>
              <a:rPr lang="en-US" b="1" i="1" u="sng" dirty="0" smtClean="0">
                <a:solidFill>
                  <a:srgbClr val="00B0F0"/>
                </a:solidFill>
              </a:rPr>
              <a:t>logy</a:t>
            </a:r>
            <a:r>
              <a:rPr lang="en-US" i="1" dirty="0" smtClean="0"/>
              <a:t>.”</a:t>
            </a:r>
          </a:p>
          <a:p>
            <a:pPr lvl="1"/>
            <a:endParaRPr lang="en-US" dirty="0" smtClean="0"/>
          </a:p>
        </p:txBody>
      </p:sp>
      <p:sp>
        <p:nvSpPr>
          <p:cNvPr id="6" name="Rounded Rectangle 5">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a:t>derma</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648200"/>
          </a:xfrm>
        </p:spPr>
        <p:txBody>
          <a:bodyPr>
            <a:normAutofit/>
          </a:bodyPr>
          <a:lstStyle/>
          <a:p>
            <a:endParaRPr lang="en-US" dirty="0" smtClean="0"/>
          </a:p>
          <a:p>
            <a:endParaRPr lang="en-US" dirty="0" smtClean="0"/>
          </a:p>
          <a:p>
            <a:endParaRPr lang="en-US" dirty="0" smtClean="0"/>
          </a:p>
          <a:p>
            <a:r>
              <a:rPr lang="en-US" b="1" dirty="0" smtClean="0"/>
              <a:t>Think </a:t>
            </a:r>
            <a:r>
              <a:rPr lang="en-US" b="1" dirty="0" smtClean="0"/>
              <a:t>of 3 Words using “</a:t>
            </a:r>
            <a:r>
              <a:rPr lang="en-US" b="1" u="sng" dirty="0" smtClean="0">
                <a:solidFill>
                  <a:srgbClr val="33CCFF"/>
                </a:solidFill>
              </a:rPr>
              <a:t>derma</a:t>
            </a:r>
            <a:r>
              <a:rPr lang="en-US" b="1" dirty="0" smtClean="0"/>
              <a:t>”</a:t>
            </a:r>
            <a:endParaRPr lang="en-US" dirty="0" smtClean="0"/>
          </a:p>
          <a:p>
            <a:pPr lvl="1"/>
            <a:r>
              <a:rPr lang="en-US" dirty="0" smtClean="0"/>
              <a:t>Example: “</a:t>
            </a:r>
            <a:r>
              <a:rPr lang="en-US" b="1" dirty="0" smtClean="0">
                <a:solidFill>
                  <a:srgbClr val="33CCFF"/>
                </a:solidFill>
              </a:rPr>
              <a:t>Dermatitis</a:t>
            </a:r>
            <a:r>
              <a:rPr lang="en-US" dirty="0" smtClean="0"/>
              <a:t>”</a:t>
            </a:r>
          </a:p>
          <a:p>
            <a:pPr lvl="1"/>
            <a:endParaRPr lang="en-US" dirty="0" smtClean="0"/>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13" name="TextBox 12"/>
          <p:cNvSpPr txBox="1"/>
          <p:nvPr/>
        </p:nvSpPr>
        <p:spPr>
          <a:xfrm>
            <a:off x="6172200" y="1524000"/>
            <a:ext cx="2057400" cy="1754326"/>
          </a:xfrm>
          <a:prstGeom prst="rect">
            <a:avLst/>
          </a:prstGeom>
          <a:noFill/>
        </p:spPr>
        <p:txBody>
          <a:bodyPr wrap="square" rtlCol="0">
            <a:spAutoFit/>
          </a:bodyPr>
          <a:lstStyle/>
          <a:p>
            <a:r>
              <a:rPr lang="en-US" b="1" dirty="0" smtClean="0"/>
              <a:t>Reptiles are covered with scales, which are formed from their</a:t>
            </a:r>
            <a:r>
              <a:rPr lang="en-US" b="1" dirty="0" smtClean="0">
                <a:solidFill>
                  <a:srgbClr val="33CCFF"/>
                </a:solidFill>
              </a:rPr>
              <a:t> epidermis.</a:t>
            </a:r>
            <a:endParaRPr lang="en-US" dirty="0" smtClean="0"/>
          </a:p>
          <a:p>
            <a:endParaRPr lang="en-US" dirty="0"/>
          </a:p>
        </p:txBody>
      </p:sp>
      <p:pic>
        <p:nvPicPr>
          <p:cNvPr id="14" name="Picture 13" descr="C:\Documents and Settings\jgalvan\Local Settings\Temporary Internet Files\Content.IE5\H45MDZ5D\MP900313903[1].jpg"/>
          <p:cNvPicPr/>
          <p:nvPr/>
        </p:nvPicPr>
        <p:blipFill>
          <a:blip r:embed="rId4" cstate="print"/>
          <a:srcRect/>
          <a:stretch>
            <a:fillRect/>
          </a:stretch>
        </p:blipFill>
        <p:spPr bwMode="auto">
          <a:xfrm>
            <a:off x="2362200" y="762000"/>
            <a:ext cx="3810000" cy="25558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err="1" smtClean="0"/>
              <a:t>epi</a:t>
            </a:r>
            <a:r>
              <a:rPr lang="en-US" dirty="0" smtClean="0"/>
              <a:t/>
            </a:r>
            <a:br>
              <a:rPr lang="en-US" dirty="0" smtClean="0"/>
            </a:br>
            <a:endParaRPr lang="en-US" dirty="0">
              <a:solidFill>
                <a:schemeClr val="tx2"/>
              </a:solidFill>
            </a:endParaRPr>
          </a:p>
        </p:txBody>
      </p:sp>
      <p:sp>
        <p:nvSpPr>
          <p:cNvPr id="3" name="Text Placeholder 2"/>
          <p:cNvSpPr>
            <a:spLocks noGrp="1"/>
          </p:cNvSpPr>
          <p:nvPr>
            <p:ph type="body" sz="quarter" idx="10"/>
          </p:nvPr>
        </p:nvSpPr>
        <p:spPr>
          <a:xfrm>
            <a:off x="381000" y="1905000"/>
            <a:ext cx="8382000" cy="4114800"/>
          </a:xfrm>
        </p:spPr>
        <p:txBody>
          <a:bodyPr>
            <a:normAutofit/>
          </a:bodyPr>
          <a:lstStyle/>
          <a:p>
            <a:r>
              <a:rPr lang="en-US" u="sng" dirty="0" smtClean="0"/>
              <a:t>Definition</a:t>
            </a:r>
            <a:r>
              <a:rPr lang="en-US" dirty="0" smtClean="0"/>
              <a:t>:  </a:t>
            </a:r>
          </a:p>
          <a:p>
            <a:pPr lvl="1"/>
            <a:r>
              <a:rPr lang="en-US" b="1" dirty="0" smtClean="0"/>
              <a:t>On, upon, or above</a:t>
            </a:r>
          </a:p>
          <a:p>
            <a:r>
              <a:rPr lang="en-US" u="sng" dirty="0" smtClean="0"/>
              <a:t>Example</a:t>
            </a:r>
            <a:r>
              <a:rPr lang="en-US" b="1" dirty="0" smtClean="0"/>
              <a:t>:</a:t>
            </a:r>
          </a:p>
          <a:p>
            <a:pPr lvl="1"/>
            <a:r>
              <a:rPr lang="en-US" dirty="0" smtClean="0"/>
              <a:t>The “</a:t>
            </a:r>
            <a:r>
              <a:rPr lang="en-US" b="1" u="sng" dirty="0" smtClean="0">
                <a:solidFill>
                  <a:srgbClr val="33CCFF"/>
                </a:solidFill>
              </a:rPr>
              <a:t>epi</a:t>
            </a:r>
            <a:r>
              <a:rPr lang="en-US" b="1" u="sng" dirty="0" smtClean="0"/>
              <a:t>dermis</a:t>
            </a:r>
            <a:r>
              <a:rPr lang="en-US" b="1" dirty="0" smtClean="0"/>
              <a:t>”</a:t>
            </a:r>
            <a:r>
              <a:rPr lang="en-US" dirty="0" smtClean="0"/>
              <a:t> is our thin, outermost layer of skin.</a:t>
            </a:r>
          </a:p>
        </p:txBody>
      </p:sp>
      <p:sp>
        <p:nvSpPr>
          <p:cNvPr id="5" name="Rounded Rectangle 4">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a:t>epi</a:t>
            </a:r>
            <a:endParaRPr lang="en-US" dirty="0">
              <a:solidFill>
                <a:schemeClr val="tx2"/>
              </a:solidFill>
            </a:endParaRPr>
          </a:p>
        </p:txBody>
      </p:sp>
      <p:sp>
        <p:nvSpPr>
          <p:cNvPr id="3" name="Text Placeholder 2"/>
          <p:cNvSpPr>
            <a:spLocks noGrp="1"/>
          </p:cNvSpPr>
          <p:nvPr>
            <p:ph type="body" sz="quarter" idx="10"/>
          </p:nvPr>
        </p:nvSpPr>
        <p:spPr>
          <a:xfrm>
            <a:off x="304800" y="1905000"/>
            <a:ext cx="8610600" cy="4724400"/>
          </a:xfrm>
        </p:spPr>
        <p:txBody>
          <a:bodyPr>
            <a:normAutofit fontScale="77500" lnSpcReduction="20000"/>
          </a:bodyPr>
          <a:lstStyle/>
          <a:p>
            <a:endParaRPr lang="en-US" dirty="0" smtClean="0"/>
          </a:p>
          <a:p>
            <a:endParaRPr lang="en-US" dirty="0" smtClean="0"/>
          </a:p>
          <a:p>
            <a:endParaRPr lang="en-US" dirty="0" smtClean="0"/>
          </a:p>
          <a:p>
            <a:pPr>
              <a:buNone/>
            </a:pPr>
            <a:endParaRPr lang="en-US" dirty="0" smtClean="0"/>
          </a:p>
          <a:p>
            <a:r>
              <a:rPr lang="en-US" b="1" u="sng" dirty="0" smtClean="0"/>
              <a:t>Examples:</a:t>
            </a:r>
            <a:r>
              <a:rPr lang="en-US" dirty="0" smtClean="0"/>
              <a:t>  </a:t>
            </a:r>
          </a:p>
          <a:p>
            <a:pPr lvl="1"/>
            <a:r>
              <a:rPr lang="en-US" b="1" dirty="0" smtClean="0">
                <a:solidFill>
                  <a:srgbClr val="33CCFF"/>
                </a:solidFill>
              </a:rPr>
              <a:t>Epidermis</a:t>
            </a:r>
          </a:p>
          <a:p>
            <a:pPr lvl="2"/>
            <a:r>
              <a:rPr lang="en-US" dirty="0" smtClean="0"/>
              <a:t>Outermost layer of skin</a:t>
            </a:r>
          </a:p>
          <a:p>
            <a:pPr lvl="1"/>
            <a:r>
              <a:rPr lang="en-US" b="1" dirty="0" smtClean="0">
                <a:solidFill>
                  <a:srgbClr val="33CCFF"/>
                </a:solidFill>
              </a:rPr>
              <a:t>Epinephrine</a:t>
            </a:r>
          </a:p>
          <a:p>
            <a:pPr lvl="2"/>
            <a:r>
              <a:rPr lang="en-US" dirty="0" smtClean="0"/>
              <a:t>Treats severe allergic reactions (including anaphylaxis) in an emergency situation.</a:t>
            </a:r>
          </a:p>
          <a:p>
            <a:pPr lvl="1"/>
            <a:r>
              <a:rPr lang="en-US" b="1" dirty="0" smtClean="0">
                <a:solidFill>
                  <a:srgbClr val="33CCFF"/>
                </a:solidFill>
              </a:rPr>
              <a:t>Epiglottis</a:t>
            </a:r>
          </a:p>
          <a:p>
            <a:pPr lvl="2"/>
            <a:r>
              <a:rPr lang="en-US" dirty="0" smtClean="0"/>
              <a:t>The </a:t>
            </a:r>
            <a:r>
              <a:rPr lang="en-US" b="1" dirty="0" smtClean="0"/>
              <a:t>epiglottis</a:t>
            </a:r>
            <a:r>
              <a:rPr lang="en-US" dirty="0" smtClean="0"/>
              <a:t> is a flap that is made of elastic cartilage tissue covered with a mucous membrane, attached to the entrance of the larynx</a:t>
            </a:r>
          </a:p>
          <a:p>
            <a:pPr lvl="1"/>
            <a:r>
              <a:rPr lang="en-US" b="1" dirty="0" smtClean="0">
                <a:solidFill>
                  <a:srgbClr val="33CCFF"/>
                </a:solidFill>
              </a:rPr>
              <a:t>Epicenter</a:t>
            </a:r>
          </a:p>
          <a:p>
            <a:pPr lvl="2"/>
            <a:r>
              <a:rPr lang="en-US" dirty="0" smtClean="0"/>
              <a:t>the point on the Earth's surface that is directly above the hypocenter or focus, the point where an earthquake or underground explosion originates</a:t>
            </a:r>
          </a:p>
          <a:p>
            <a:pPr lvl="1"/>
            <a:endParaRPr lang="en-US" dirty="0" smtClean="0"/>
          </a:p>
          <a:p>
            <a:pPr lvl="1"/>
            <a:endParaRPr lang="en-US" dirty="0"/>
          </a:p>
        </p:txBody>
      </p:sp>
      <p:sp>
        <p:nvSpPr>
          <p:cNvPr id="5" name="TextBox 4"/>
          <p:cNvSpPr txBox="1"/>
          <p:nvPr/>
        </p:nvSpPr>
        <p:spPr>
          <a:xfrm>
            <a:off x="7239000" y="1447800"/>
            <a:ext cx="1752600" cy="1754326"/>
          </a:xfrm>
          <a:prstGeom prst="rect">
            <a:avLst/>
          </a:prstGeom>
          <a:noFill/>
        </p:spPr>
        <p:txBody>
          <a:bodyPr wrap="square" rtlCol="0">
            <a:spAutoFit/>
          </a:bodyPr>
          <a:lstStyle/>
          <a:p>
            <a:r>
              <a:rPr lang="en-US" b="1" dirty="0" smtClean="0"/>
              <a:t>An </a:t>
            </a:r>
            <a:r>
              <a:rPr lang="en-US" b="1" u="sng" dirty="0" err="1" smtClean="0">
                <a:solidFill>
                  <a:srgbClr val="00B0F0"/>
                </a:solidFill>
              </a:rPr>
              <a:t>EpiPen</a:t>
            </a:r>
            <a:r>
              <a:rPr lang="en-US" b="1" dirty="0" smtClean="0"/>
              <a:t> is used on a patient who has a severe allergic reaction.</a:t>
            </a:r>
            <a:endParaRPr lang="en-US" dirty="0" smtClean="0"/>
          </a:p>
          <a:p>
            <a:endParaRPr lang="en-US" dirty="0"/>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pic>
        <p:nvPicPr>
          <p:cNvPr id="10" name="Picture 9" descr="epipen_7.jpg"/>
          <p:cNvPicPr>
            <a:picLocks noChangeAspect="1"/>
          </p:cNvPicPr>
          <p:nvPr/>
        </p:nvPicPr>
        <p:blipFill>
          <a:blip r:embed="rId4" cstate="print"/>
          <a:stretch>
            <a:fillRect/>
          </a:stretch>
        </p:blipFill>
        <p:spPr>
          <a:xfrm>
            <a:off x="1524000" y="838200"/>
            <a:ext cx="3022600" cy="2266950"/>
          </a:xfrm>
          <a:prstGeom prst="rect">
            <a:avLst/>
          </a:prstGeom>
        </p:spPr>
      </p:pic>
      <p:pic>
        <p:nvPicPr>
          <p:cNvPr id="12" name="Picture 11" descr="epipen4.jpg"/>
          <p:cNvPicPr>
            <a:picLocks noChangeAspect="1"/>
          </p:cNvPicPr>
          <p:nvPr/>
        </p:nvPicPr>
        <p:blipFill>
          <a:blip r:embed="rId5" cstate="print"/>
          <a:stretch>
            <a:fillRect/>
          </a:stretch>
        </p:blipFill>
        <p:spPr>
          <a:xfrm>
            <a:off x="4724400" y="1143000"/>
            <a:ext cx="2540000" cy="1905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linds(horizontal)">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blinds(horizontal)">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blinds(horizontal)">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blinds(horizontal)">
                                      <p:cBhvr>
                                        <p:cTn id="37" dur="500"/>
                                        <p:tgtEl>
                                          <p:spTgt spid="3">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blinds(horizontal)">
                                      <p:cBhvr>
                                        <p:cTn id="4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a:t>epi</a:t>
            </a:r>
            <a:endParaRPr lang="en-US" dirty="0">
              <a:solidFill>
                <a:schemeClr val="tx2"/>
              </a:solidFill>
            </a:endParaRPr>
          </a:p>
        </p:txBody>
      </p:sp>
      <p:sp>
        <p:nvSpPr>
          <p:cNvPr id="3" name="Text Placeholder 2"/>
          <p:cNvSpPr>
            <a:spLocks noGrp="1"/>
          </p:cNvSpPr>
          <p:nvPr>
            <p:ph type="body" sz="quarter" idx="10"/>
          </p:nvPr>
        </p:nvSpPr>
        <p:spPr>
          <a:xfrm>
            <a:off x="228600" y="1905000"/>
            <a:ext cx="8763000" cy="4800600"/>
          </a:xfrm>
        </p:spPr>
        <p:txBody>
          <a:bodyPr>
            <a:normAutofit fontScale="77500" lnSpcReduction="20000"/>
          </a:bodyPr>
          <a:lstStyle/>
          <a:p>
            <a:endParaRPr lang="en-US" dirty="0" smtClean="0"/>
          </a:p>
          <a:p>
            <a:endParaRPr lang="en-US" dirty="0" smtClean="0"/>
          </a:p>
          <a:p>
            <a:endParaRPr lang="en-US" dirty="0" smtClean="0"/>
          </a:p>
          <a:p>
            <a:endParaRPr lang="en-US" dirty="0" smtClean="0"/>
          </a:p>
          <a:p>
            <a:pPr>
              <a:buNone/>
            </a:pPr>
            <a:endParaRPr lang="en-US" dirty="0" smtClean="0"/>
          </a:p>
          <a:p>
            <a:r>
              <a:rPr lang="en-US" b="1" u="sng" dirty="0" smtClean="0"/>
              <a:t>Positive/Negative Questions: </a:t>
            </a:r>
            <a:r>
              <a:rPr lang="en-US" dirty="0" smtClean="0"/>
              <a:t> Answer “</a:t>
            </a:r>
            <a:r>
              <a:rPr lang="en-US" b="1" dirty="0" smtClean="0">
                <a:solidFill>
                  <a:srgbClr val="33CCFF"/>
                </a:solidFill>
              </a:rPr>
              <a:t>yes</a:t>
            </a:r>
            <a:r>
              <a:rPr lang="en-US" dirty="0" smtClean="0"/>
              <a:t>” or “</a:t>
            </a:r>
            <a:r>
              <a:rPr lang="en-US" b="1" dirty="0" smtClean="0">
                <a:solidFill>
                  <a:srgbClr val="33CCFF"/>
                </a:solidFill>
              </a:rPr>
              <a:t>no</a:t>
            </a:r>
            <a:r>
              <a:rPr lang="en-US" dirty="0" smtClean="0"/>
              <a:t>”</a:t>
            </a:r>
          </a:p>
          <a:p>
            <a:pPr lvl="1"/>
            <a:r>
              <a:rPr lang="en-US" b="1" dirty="0" smtClean="0">
                <a:solidFill>
                  <a:srgbClr val="33CCFF"/>
                </a:solidFill>
              </a:rPr>
              <a:t>Epithelial</a:t>
            </a:r>
          </a:p>
          <a:p>
            <a:pPr lvl="2"/>
            <a:r>
              <a:rPr lang="en-US" dirty="0" smtClean="0"/>
              <a:t>describes tissue that forms a thin protective layer on exposed bodily surfaces and forms the lining of internal cavities, ducts, and organs</a:t>
            </a:r>
          </a:p>
          <a:p>
            <a:pPr lvl="1"/>
            <a:r>
              <a:rPr lang="en-US" b="1" dirty="0" smtClean="0">
                <a:solidFill>
                  <a:srgbClr val="33CCFF"/>
                </a:solidFill>
              </a:rPr>
              <a:t>Periodical</a:t>
            </a:r>
          </a:p>
          <a:p>
            <a:pPr lvl="1"/>
            <a:r>
              <a:rPr lang="en-US" b="1" dirty="0" smtClean="0">
                <a:solidFill>
                  <a:srgbClr val="33CCFF"/>
                </a:solidFill>
              </a:rPr>
              <a:t>Epitome</a:t>
            </a:r>
          </a:p>
          <a:p>
            <a:pPr lvl="2"/>
            <a:r>
              <a:rPr lang="en-US" dirty="0" smtClean="0"/>
              <a:t>a highly representative example of a type, class, or characteristic</a:t>
            </a:r>
          </a:p>
          <a:p>
            <a:pPr lvl="1"/>
            <a:r>
              <a:rPr lang="en-US" b="1" dirty="0" smtClean="0">
                <a:solidFill>
                  <a:srgbClr val="33CCFF"/>
                </a:solidFill>
              </a:rPr>
              <a:t>Envelope</a:t>
            </a:r>
          </a:p>
          <a:p>
            <a:pPr lvl="1"/>
            <a:r>
              <a:rPr lang="en-US" b="1" dirty="0" smtClean="0">
                <a:solidFill>
                  <a:srgbClr val="33CCFF"/>
                </a:solidFill>
              </a:rPr>
              <a:t>Epidemiology</a:t>
            </a:r>
          </a:p>
          <a:p>
            <a:pPr lvl="2"/>
            <a:r>
              <a:rPr lang="en-US" dirty="0" smtClean="0"/>
              <a:t>scientific /medical study of the causes &amp; transmission of disease within a population</a:t>
            </a:r>
          </a:p>
          <a:p>
            <a:pPr lvl="1"/>
            <a:endParaRPr lang="en-US" dirty="0" smtClean="0"/>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12" name="TextBox 11"/>
          <p:cNvSpPr txBox="1"/>
          <p:nvPr/>
        </p:nvSpPr>
        <p:spPr>
          <a:xfrm>
            <a:off x="7391400" y="1524000"/>
            <a:ext cx="1752600" cy="1754326"/>
          </a:xfrm>
          <a:prstGeom prst="rect">
            <a:avLst/>
          </a:prstGeom>
          <a:noFill/>
        </p:spPr>
        <p:txBody>
          <a:bodyPr wrap="square" rtlCol="0">
            <a:spAutoFit/>
          </a:bodyPr>
          <a:lstStyle/>
          <a:p>
            <a:r>
              <a:rPr lang="en-US" b="1" dirty="0" smtClean="0"/>
              <a:t>An </a:t>
            </a:r>
            <a:r>
              <a:rPr lang="en-US" b="1" u="sng" dirty="0" err="1" smtClean="0">
                <a:solidFill>
                  <a:srgbClr val="00B0F0"/>
                </a:solidFill>
              </a:rPr>
              <a:t>EpiPen</a:t>
            </a:r>
            <a:r>
              <a:rPr lang="en-US" b="1" dirty="0" smtClean="0"/>
              <a:t> is used on a patient who has a severe allergic reaction.</a:t>
            </a:r>
            <a:endParaRPr lang="en-US" dirty="0" smtClean="0"/>
          </a:p>
          <a:p>
            <a:endParaRPr lang="en-US" dirty="0"/>
          </a:p>
        </p:txBody>
      </p:sp>
      <p:pic>
        <p:nvPicPr>
          <p:cNvPr id="13" name="Picture 12" descr="epipen_7.jpg"/>
          <p:cNvPicPr>
            <a:picLocks noChangeAspect="1"/>
          </p:cNvPicPr>
          <p:nvPr/>
        </p:nvPicPr>
        <p:blipFill>
          <a:blip r:embed="rId4" cstate="print"/>
          <a:stretch>
            <a:fillRect/>
          </a:stretch>
        </p:blipFill>
        <p:spPr>
          <a:xfrm>
            <a:off x="1371600" y="838200"/>
            <a:ext cx="3175000" cy="2381250"/>
          </a:xfrm>
          <a:prstGeom prst="rect">
            <a:avLst/>
          </a:prstGeom>
        </p:spPr>
      </p:pic>
      <p:pic>
        <p:nvPicPr>
          <p:cNvPr id="14" name="Picture 13" descr="epipen4.jpg"/>
          <p:cNvPicPr>
            <a:picLocks noChangeAspect="1"/>
          </p:cNvPicPr>
          <p:nvPr/>
        </p:nvPicPr>
        <p:blipFill>
          <a:blip r:embed="rId5" cstate="print"/>
          <a:stretch>
            <a:fillRect/>
          </a:stretch>
        </p:blipFill>
        <p:spPr>
          <a:xfrm>
            <a:off x="4800600" y="1295400"/>
            <a:ext cx="2540000" cy="1905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 calcmode="lin" valueType="num">
                                      <p:cBhvr additive="base">
                                        <p:cTn id="4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 calcmode="lin" valueType="num">
                                      <p:cBhvr additive="base">
                                        <p:cTn id="4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a:t>epi</a:t>
            </a:r>
            <a:endParaRPr lang="en-US" dirty="0">
              <a:solidFill>
                <a:schemeClr val="tx2"/>
              </a:solidFill>
            </a:endParaRPr>
          </a:p>
        </p:txBody>
      </p:sp>
      <p:sp>
        <p:nvSpPr>
          <p:cNvPr id="3" name="Text Placeholder 2"/>
          <p:cNvSpPr>
            <a:spLocks noGrp="1"/>
          </p:cNvSpPr>
          <p:nvPr>
            <p:ph type="body" sz="quarter" idx="10"/>
          </p:nvPr>
        </p:nvSpPr>
        <p:spPr>
          <a:xfrm>
            <a:off x="381000" y="1905000"/>
            <a:ext cx="8534400" cy="4648200"/>
          </a:xfrm>
        </p:spPr>
        <p:txBody>
          <a:bodyPr>
            <a:normAutofit/>
          </a:bodyPr>
          <a:lstStyle/>
          <a:p>
            <a:endParaRPr lang="en-US" dirty="0" smtClean="0"/>
          </a:p>
          <a:p>
            <a:endParaRPr lang="en-US" dirty="0" smtClean="0"/>
          </a:p>
          <a:p>
            <a:endParaRPr lang="en-US" dirty="0" smtClean="0"/>
          </a:p>
          <a:p>
            <a:r>
              <a:rPr lang="en-US" b="1" dirty="0" smtClean="0"/>
              <a:t>Think </a:t>
            </a:r>
            <a:r>
              <a:rPr lang="en-US" b="1" dirty="0" smtClean="0"/>
              <a:t>of 3 Words using “</a:t>
            </a:r>
            <a:r>
              <a:rPr lang="en-US" b="1" u="sng" dirty="0" err="1" smtClean="0">
                <a:solidFill>
                  <a:srgbClr val="33CCFF"/>
                </a:solidFill>
              </a:rPr>
              <a:t>epi</a:t>
            </a:r>
            <a:r>
              <a:rPr lang="en-US" b="1" dirty="0" smtClean="0"/>
              <a:t>”</a:t>
            </a:r>
            <a:endParaRPr lang="en-US" dirty="0" smtClean="0"/>
          </a:p>
          <a:p>
            <a:pPr lvl="1"/>
            <a:r>
              <a:rPr lang="en-US" dirty="0" smtClean="0"/>
              <a:t>Example: “</a:t>
            </a:r>
            <a:r>
              <a:rPr lang="en-US" b="1" dirty="0" smtClean="0">
                <a:solidFill>
                  <a:srgbClr val="33CCFF"/>
                </a:solidFill>
              </a:rPr>
              <a:t>Epinephrine</a:t>
            </a:r>
            <a:r>
              <a:rPr lang="en-US" dirty="0" smtClean="0"/>
              <a:t>”</a:t>
            </a:r>
          </a:p>
          <a:p>
            <a:pPr lvl="1"/>
            <a:endParaRPr lang="en-US" dirty="0" smtClean="0"/>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13" name="TextBox 12"/>
          <p:cNvSpPr txBox="1"/>
          <p:nvPr/>
        </p:nvSpPr>
        <p:spPr>
          <a:xfrm>
            <a:off x="7162800" y="1676400"/>
            <a:ext cx="1752600" cy="1754326"/>
          </a:xfrm>
          <a:prstGeom prst="rect">
            <a:avLst/>
          </a:prstGeom>
          <a:noFill/>
        </p:spPr>
        <p:txBody>
          <a:bodyPr wrap="square" rtlCol="0">
            <a:spAutoFit/>
          </a:bodyPr>
          <a:lstStyle/>
          <a:p>
            <a:r>
              <a:rPr lang="en-US" b="1" dirty="0" smtClean="0"/>
              <a:t>An </a:t>
            </a:r>
            <a:r>
              <a:rPr lang="en-US" b="1" u="sng" dirty="0" err="1" smtClean="0">
                <a:solidFill>
                  <a:srgbClr val="00B0F0"/>
                </a:solidFill>
              </a:rPr>
              <a:t>EpiPen</a:t>
            </a:r>
            <a:r>
              <a:rPr lang="en-US" b="1" dirty="0" smtClean="0"/>
              <a:t> is used on a patient who has a severe allergic reaction.</a:t>
            </a:r>
            <a:endParaRPr lang="en-US" dirty="0" smtClean="0"/>
          </a:p>
          <a:p>
            <a:endParaRPr lang="en-US" dirty="0"/>
          </a:p>
        </p:txBody>
      </p:sp>
      <p:pic>
        <p:nvPicPr>
          <p:cNvPr id="14" name="Picture 13" descr="epipen_7.jpg"/>
          <p:cNvPicPr>
            <a:picLocks noChangeAspect="1"/>
          </p:cNvPicPr>
          <p:nvPr/>
        </p:nvPicPr>
        <p:blipFill>
          <a:blip r:embed="rId4" cstate="print"/>
          <a:stretch>
            <a:fillRect/>
          </a:stretch>
        </p:blipFill>
        <p:spPr>
          <a:xfrm>
            <a:off x="1219200" y="914400"/>
            <a:ext cx="3175000" cy="2381250"/>
          </a:xfrm>
          <a:prstGeom prst="rect">
            <a:avLst/>
          </a:prstGeom>
        </p:spPr>
      </p:pic>
      <p:pic>
        <p:nvPicPr>
          <p:cNvPr id="15" name="Picture 14" descr="epipen4.jpg"/>
          <p:cNvPicPr>
            <a:picLocks noChangeAspect="1"/>
          </p:cNvPicPr>
          <p:nvPr/>
        </p:nvPicPr>
        <p:blipFill>
          <a:blip r:embed="rId5" cstate="print"/>
          <a:stretch>
            <a:fillRect/>
          </a:stretch>
        </p:blipFill>
        <p:spPr>
          <a:xfrm>
            <a:off x="4572000" y="1371600"/>
            <a:ext cx="2540000" cy="1905000"/>
          </a:xfrm>
          <a:prstGeom prst="rect">
            <a:avLst/>
          </a:prstGeom>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err="1"/>
              <a:t>p</a:t>
            </a:r>
            <a:r>
              <a:rPr lang="en-US" dirty="0" err="1" smtClean="0"/>
              <a:t>hyto</a:t>
            </a:r>
            <a:r>
              <a:rPr lang="en-US" dirty="0" smtClean="0"/>
              <a:t>/</a:t>
            </a:r>
            <a:r>
              <a:rPr lang="en-US" dirty="0" err="1" smtClean="0"/>
              <a:t>phyte</a:t>
            </a:r>
            <a:r>
              <a:rPr lang="en-US" dirty="0" smtClean="0"/>
              <a:t/>
            </a:r>
            <a:br>
              <a:rPr lang="en-US" dirty="0" smtClean="0"/>
            </a:b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u="sng" dirty="0" smtClean="0"/>
              <a:t>Definition</a:t>
            </a:r>
            <a:r>
              <a:rPr lang="en-US" dirty="0" smtClean="0"/>
              <a:t>:  </a:t>
            </a:r>
          </a:p>
          <a:p>
            <a:pPr lvl="1"/>
            <a:r>
              <a:rPr lang="en-US" b="1" dirty="0" smtClean="0"/>
              <a:t>Referring to plants</a:t>
            </a:r>
          </a:p>
          <a:p>
            <a:r>
              <a:rPr lang="en-US" i="1" u="sng" dirty="0" smtClean="0"/>
              <a:t>Example</a:t>
            </a:r>
            <a:r>
              <a:rPr lang="en-US" i="1" dirty="0" smtClean="0"/>
              <a:t>:  “</a:t>
            </a:r>
            <a:r>
              <a:rPr lang="en-US" b="1" u="sng" dirty="0" err="1" smtClean="0">
                <a:solidFill>
                  <a:srgbClr val="00B0F0"/>
                </a:solidFill>
              </a:rPr>
              <a:t>Phytology</a:t>
            </a:r>
            <a:r>
              <a:rPr lang="en-US" b="1" dirty="0" smtClean="0"/>
              <a:t> is the study of plants, which is also known as botany</a:t>
            </a:r>
            <a:r>
              <a:rPr lang="en-US" i="1" dirty="0" smtClean="0"/>
              <a:t>.”</a:t>
            </a:r>
            <a:endParaRPr lang="en-US" dirty="0" smtClean="0"/>
          </a:p>
          <a:p>
            <a:pPr lvl="1">
              <a:buNone/>
            </a:pPr>
            <a:endParaRPr lang="en-US" dirty="0" smtClean="0"/>
          </a:p>
        </p:txBody>
      </p:sp>
      <p:sp>
        <p:nvSpPr>
          <p:cNvPr id="5" name="Rounded Rectangle 4">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err="1"/>
              <a:t>phyto</a:t>
            </a:r>
            <a:r>
              <a:rPr lang="en-US" dirty="0"/>
              <a:t>/</a:t>
            </a:r>
            <a:r>
              <a:rPr lang="en-US" dirty="0" err="1"/>
              <a:t>phyte</a:t>
            </a:r>
            <a:r>
              <a:rPr lang="en-US" dirty="0"/>
              <a:t> </a:t>
            </a:r>
            <a:br>
              <a:rPr lang="en-US" dirty="0"/>
            </a:br>
            <a:endParaRPr lang="en-US" dirty="0">
              <a:solidFill>
                <a:schemeClr val="tx2"/>
              </a:solidFill>
            </a:endParaRPr>
          </a:p>
        </p:txBody>
      </p:sp>
      <p:sp>
        <p:nvSpPr>
          <p:cNvPr id="3" name="Text Placeholder 2"/>
          <p:cNvSpPr>
            <a:spLocks noGrp="1"/>
          </p:cNvSpPr>
          <p:nvPr>
            <p:ph type="body" sz="quarter" idx="10"/>
          </p:nvPr>
        </p:nvSpPr>
        <p:spPr>
          <a:xfrm>
            <a:off x="381000" y="1905000"/>
            <a:ext cx="8382000" cy="4724400"/>
          </a:xfrm>
        </p:spPr>
        <p:txBody>
          <a:bodyPr>
            <a:normAutofit fontScale="85000" lnSpcReduction="20000"/>
          </a:bodyPr>
          <a:lstStyle/>
          <a:p>
            <a:endParaRPr lang="en-US" dirty="0" smtClean="0"/>
          </a:p>
          <a:p>
            <a:endParaRPr lang="en-US" dirty="0" smtClean="0"/>
          </a:p>
          <a:p>
            <a:endParaRPr lang="en-US" dirty="0" smtClean="0"/>
          </a:p>
          <a:p>
            <a:pPr>
              <a:buNone/>
            </a:pPr>
            <a:endParaRPr lang="en-US" dirty="0" smtClean="0"/>
          </a:p>
          <a:p>
            <a:r>
              <a:rPr lang="en-US" b="1" u="sng" dirty="0" smtClean="0"/>
              <a:t>Examples:</a:t>
            </a:r>
            <a:r>
              <a:rPr lang="en-US" dirty="0" smtClean="0"/>
              <a:t>  </a:t>
            </a:r>
          </a:p>
          <a:p>
            <a:pPr lvl="1"/>
            <a:r>
              <a:rPr lang="en-US" b="1" dirty="0" err="1" smtClean="0">
                <a:solidFill>
                  <a:srgbClr val="33CCFF"/>
                </a:solidFill>
              </a:rPr>
              <a:t>Phytology</a:t>
            </a:r>
            <a:endParaRPr lang="en-US" b="1" dirty="0" smtClean="0">
              <a:solidFill>
                <a:srgbClr val="33CCFF"/>
              </a:solidFill>
            </a:endParaRPr>
          </a:p>
          <a:p>
            <a:pPr lvl="2"/>
            <a:r>
              <a:rPr lang="en-US" dirty="0" smtClean="0"/>
              <a:t>the study of plants; botany</a:t>
            </a:r>
          </a:p>
          <a:p>
            <a:pPr lvl="1"/>
            <a:r>
              <a:rPr lang="en-US" b="1" dirty="0" smtClean="0">
                <a:solidFill>
                  <a:srgbClr val="33CCFF"/>
                </a:solidFill>
              </a:rPr>
              <a:t>Phytoplankton</a:t>
            </a:r>
          </a:p>
          <a:p>
            <a:pPr lvl="2"/>
            <a:r>
              <a:rPr lang="en-US" dirty="0" smtClean="0"/>
              <a:t>very small free-floating plants, e.g. one-celled algae, found in plankton</a:t>
            </a:r>
          </a:p>
          <a:p>
            <a:pPr lvl="1"/>
            <a:r>
              <a:rPr lang="en-US" b="1" dirty="0" err="1" smtClean="0">
                <a:solidFill>
                  <a:srgbClr val="33CCFF"/>
                </a:solidFill>
              </a:rPr>
              <a:t>Macrophyte</a:t>
            </a:r>
            <a:endParaRPr lang="en-US" b="1" dirty="0" smtClean="0">
              <a:solidFill>
                <a:srgbClr val="33CCFF"/>
              </a:solidFill>
            </a:endParaRPr>
          </a:p>
          <a:p>
            <a:pPr lvl="2"/>
            <a:r>
              <a:rPr lang="en-US" dirty="0" smtClean="0"/>
              <a:t>An aquatic plant that grows in or near water and is either emergent, </a:t>
            </a:r>
            <a:r>
              <a:rPr lang="en-US" dirty="0" err="1" smtClean="0"/>
              <a:t>submergent</a:t>
            </a:r>
            <a:r>
              <a:rPr lang="en-US" dirty="0" smtClean="0"/>
              <a:t>, or floating</a:t>
            </a:r>
          </a:p>
          <a:p>
            <a:pPr lvl="1"/>
            <a:r>
              <a:rPr lang="en-US" b="1" dirty="0" err="1" smtClean="0">
                <a:solidFill>
                  <a:srgbClr val="33CCFF"/>
                </a:solidFill>
              </a:rPr>
              <a:t>Phytobacterium</a:t>
            </a:r>
            <a:endParaRPr lang="en-US" b="1" dirty="0" smtClean="0">
              <a:solidFill>
                <a:srgbClr val="33CCFF"/>
              </a:solidFill>
            </a:endParaRPr>
          </a:p>
          <a:p>
            <a:pPr lvl="2"/>
            <a:r>
              <a:rPr lang="en-US" dirty="0" smtClean="0"/>
              <a:t>A bacterium that occurs in or on a plant</a:t>
            </a:r>
          </a:p>
          <a:p>
            <a:pPr lvl="2"/>
            <a:endParaRPr lang="en-US" dirty="0" smtClean="0"/>
          </a:p>
          <a:p>
            <a:pPr lvl="2"/>
            <a:endParaRPr lang="en-US" dirty="0" smtClean="0"/>
          </a:p>
        </p:txBody>
      </p:sp>
      <p:sp>
        <p:nvSpPr>
          <p:cNvPr id="9" name="TextBox 8"/>
          <p:cNvSpPr txBox="1"/>
          <p:nvPr/>
        </p:nvSpPr>
        <p:spPr>
          <a:xfrm>
            <a:off x="7162800" y="1828800"/>
            <a:ext cx="1447800" cy="1600438"/>
          </a:xfrm>
          <a:prstGeom prst="rect">
            <a:avLst/>
          </a:prstGeom>
          <a:noFill/>
        </p:spPr>
        <p:txBody>
          <a:bodyPr wrap="square" rtlCol="0">
            <a:spAutoFit/>
          </a:bodyPr>
          <a:lstStyle/>
          <a:p>
            <a:r>
              <a:rPr lang="en-US" sz="1600" b="1" u="sng" dirty="0" err="1" smtClean="0">
                <a:solidFill>
                  <a:srgbClr val="00B0F0"/>
                </a:solidFill>
              </a:rPr>
              <a:t>Phytology</a:t>
            </a:r>
            <a:r>
              <a:rPr lang="en-US" sz="1600" b="1" dirty="0" smtClean="0"/>
              <a:t> is the study of plants, which is also known as botany.</a:t>
            </a:r>
            <a:endParaRPr lang="en-US" sz="1600" dirty="0" smtClean="0">
              <a:solidFill>
                <a:srgbClr val="00B0F0"/>
              </a:solidFill>
            </a:endParaRPr>
          </a:p>
          <a:p>
            <a:endParaRPr lang="en-US" dirty="0"/>
          </a:p>
        </p:txBody>
      </p:sp>
      <p:sp>
        <p:nvSpPr>
          <p:cNvPr id="11" name="Rounded Rectangle 10">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pic>
        <p:nvPicPr>
          <p:cNvPr id="14" name="Picture 13" descr="C:\Documents and Settings\jgalvan\Local Settings\Temporary Internet Files\Content.IE5\MF1ATGSC\MC900391514[1].wmf"/>
          <p:cNvPicPr/>
          <p:nvPr/>
        </p:nvPicPr>
        <p:blipFill>
          <a:blip r:embed="rId4" cstate="print"/>
          <a:srcRect/>
          <a:stretch>
            <a:fillRect/>
          </a:stretch>
        </p:blipFill>
        <p:spPr bwMode="auto">
          <a:xfrm>
            <a:off x="4953000" y="1371600"/>
            <a:ext cx="1905000" cy="1600200"/>
          </a:xfrm>
          <a:prstGeom prst="rect">
            <a:avLst/>
          </a:prstGeom>
          <a:noFill/>
          <a:ln w="9525">
            <a:noFill/>
            <a:miter lim="800000"/>
            <a:headEnd/>
            <a:tailEnd/>
          </a:ln>
        </p:spPr>
      </p:pic>
      <p:pic>
        <p:nvPicPr>
          <p:cNvPr id="15" name="Picture 14" descr="phytology.jpg"/>
          <p:cNvPicPr>
            <a:picLocks noChangeAspect="1"/>
          </p:cNvPicPr>
          <p:nvPr/>
        </p:nvPicPr>
        <p:blipFill>
          <a:blip r:embed="rId5" cstate="print"/>
          <a:stretch>
            <a:fillRect/>
          </a:stretch>
        </p:blipFill>
        <p:spPr>
          <a:xfrm>
            <a:off x="2057400" y="1066800"/>
            <a:ext cx="2819400" cy="210246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linds(horizontal)">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blinds(horizontal)">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blinds(horizontal)">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blinds(horizontal)">
                                      <p:cBhvr>
                                        <p:cTn id="37" dur="500"/>
                                        <p:tgtEl>
                                          <p:spTgt spid="3">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blinds(horizontal)">
                                      <p:cBhvr>
                                        <p:cTn id="4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a:t>phyto</a:t>
            </a:r>
            <a:r>
              <a:rPr lang="en-US" dirty="0"/>
              <a:t>/</a:t>
            </a:r>
            <a:r>
              <a:rPr lang="en-US" dirty="0" err="1"/>
              <a:t>phyte</a:t>
            </a:r>
            <a:endParaRPr lang="en-US" dirty="0">
              <a:solidFill>
                <a:schemeClr val="tx2"/>
              </a:solidFill>
            </a:endParaRPr>
          </a:p>
        </p:txBody>
      </p:sp>
      <p:sp>
        <p:nvSpPr>
          <p:cNvPr id="3" name="Text Placeholder 2"/>
          <p:cNvSpPr>
            <a:spLocks noGrp="1"/>
          </p:cNvSpPr>
          <p:nvPr>
            <p:ph type="body" sz="quarter" idx="10"/>
          </p:nvPr>
        </p:nvSpPr>
        <p:spPr>
          <a:xfrm>
            <a:off x="228600" y="1905000"/>
            <a:ext cx="8686800" cy="4648200"/>
          </a:xfrm>
        </p:spPr>
        <p:txBody>
          <a:bodyPr>
            <a:normAutofit fontScale="85000" lnSpcReduction="20000"/>
          </a:bodyPr>
          <a:lstStyle/>
          <a:p>
            <a:endParaRPr lang="en-US" dirty="0" smtClean="0"/>
          </a:p>
          <a:p>
            <a:endParaRPr lang="en-US" dirty="0" smtClean="0"/>
          </a:p>
          <a:p>
            <a:endParaRPr lang="en-US" dirty="0" smtClean="0"/>
          </a:p>
          <a:p>
            <a:endParaRPr lang="en-US" dirty="0" smtClean="0"/>
          </a:p>
          <a:p>
            <a:r>
              <a:rPr lang="en-US" b="1" u="sng" dirty="0" smtClean="0"/>
              <a:t>Positive/Negative Questions: </a:t>
            </a:r>
            <a:r>
              <a:rPr lang="en-US" dirty="0" smtClean="0"/>
              <a:t>“</a:t>
            </a:r>
            <a:r>
              <a:rPr lang="en-US" b="1" dirty="0" smtClean="0">
                <a:solidFill>
                  <a:srgbClr val="33CCFF"/>
                </a:solidFill>
              </a:rPr>
              <a:t>Yes</a:t>
            </a:r>
            <a:r>
              <a:rPr lang="en-US" dirty="0" smtClean="0"/>
              <a:t>” or “</a:t>
            </a:r>
            <a:r>
              <a:rPr lang="en-US" b="1" dirty="0" smtClean="0">
                <a:solidFill>
                  <a:srgbClr val="33CCFF"/>
                </a:solidFill>
              </a:rPr>
              <a:t>No</a:t>
            </a:r>
            <a:r>
              <a:rPr lang="en-US" dirty="0" smtClean="0"/>
              <a:t>”</a:t>
            </a:r>
          </a:p>
          <a:p>
            <a:pPr lvl="1"/>
            <a:r>
              <a:rPr lang="en-US" b="1" dirty="0" smtClean="0">
                <a:solidFill>
                  <a:srgbClr val="33CCFF"/>
                </a:solidFill>
              </a:rPr>
              <a:t>Photograph</a:t>
            </a:r>
          </a:p>
          <a:p>
            <a:pPr lvl="1"/>
            <a:r>
              <a:rPr lang="en-US" b="1" dirty="0" err="1" smtClean="0">
                <a:solidFill>
                  <a:srgbClr val="33CCFF"/>
                </a:solidFill>
              </a:rPr>
              <a:t>Chlorophyte</a:t>
            </a:r>
            <a:endParaRPr lang="en-US" b="1" dirty="0" smtClean="0">
              <a:solidFill>
                <a:srgbClr val="33CCFF"/>
              </a:solidFill>
            </a:endParaRPr>
          </a:p>
          <a:p>
            <a:pPr lvl="2"/>
            <a:r>
              <a:rPr lang="en-US" dirty="0" smtClean="0"/>
              <a:t>Any of the green algae that comprise the division Chlorophyta</a:t>
            </a:r>
          </a:p>
          <a:p>
            <a:pPr lvl="1"/>
            <a:r>
              <a:rPr lang="en-US" b="1" dirty="0" err="1" smtClean="0">
                <a:solidFill>
                  <a:srgbClr val="33CCFF"/>
                </a:solidFill>
              </a:rPr>
              <a:t>Phytoclast</a:t>
            </a:r>
            <a:endParaRPr lang="en-US" b="1" dirty="0" smtClean="0">
              <a:solidFill>
                <a:srgbClr val="33CCFF"/>
              </a:solidFill>
            </a:endParaRPr>
          </a:p>
          <a:p>
            <a:pPr lvl="2"/>
            <a:r>
              <a:rPr lang="en-US" dirty="0" smtClean="0"/>
              <a:t>A microscopic plant fragment present in the fossil record</a:t>
            </a:r>
          </a:p>
          <a:p>
            <a:pPr lvl="1"/>
            <a:r>
              <a:rPr lang="en-US" b="1" dirty="0" err="1" smtClean="0">
                <a:solidFill>
                  <a:srgbClr val="33CCFF"/>
                </a:solidFill>
              </a:rPr>
              <a:t>Biophyte</a:t>
            </a:r>
            <a:endParaRPr lang="en-US" b="1" dirty="0" smtClean="0">
              <a:solidFill>
                <a:srgbClr val="33CCFF"/>
              </a:solidFill>
            </a:endParaRPr>
          </a:p>
          <a:p>
            <a:pPr lvl="2"/>
            <a:r>
              <a:rPr lang="en-US" dirty="0" smtClean="0"/>
              <a:t>Any plant that obtains nourishment from the bodies of insects (or other once-living organisms)</a:t>
            </a:r>
          </a:p>
          <a:p>
            <a:pPr lvl="1"/>
            <a:r>
              <a:rPr lang="en-US" b="1" dirty="0" smtClean="0">
                <a:solidFill>
                  <a:srgbClr val="33CCFF"/>
                </a:solidFill>
              </a:rPr>
              <a:t>Phobia</a:t>
            </a:r>
          </a:p>
        </p:txBody>
      </p:sp>
      <p:sp>
        <p:nvSpPr>
          <p:cNvPr id="13" name="Rounded Rectangle 12">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7162800" y="1828800"/>
            <a:ext cx="1447800" cy="1600438"/>
          </a:xfrm>
          <a:prstGeom prst="rect">
            <a:avLst/>
          </a:prstGeom>
          <a:noFill/>
        </p:spPr>
        <p:txBody>
          <a:bodyPr wrap="square" rtlCol="0">
            <a:spAutoFit/>
          </a:bodyPr>
          <a:lstStyle/>
          <a:p>
            <a:r>
              <a:rPr lang="en-US" sz="1600" b="1" u="sng" dirty="0" err="1" smtClean="0">
                <a:solidFill>
                  <a:srgbClr val="00B0F0"/>
                </a:solidFill>
              </a:rPr>
              <a:t>Phytology</a:t>
            </a:r>
            <a:r>
              <a:rPr lang="en-US" sz="1600" b="1" dirty="0" smtClean="0"/>
              <a:t> is the study of plants, which is also known as botany.</a:t>
            </a:r>
            <a:endParaRPr lang="en-US" sz="1600" dirty="0" smtClean="0">
              <a:solidFill>
                <a:srgbClr val="00B0F0"/>
              </a:solidFill>
            </a:endParaRPr>
          </a:p>
          <a:p>
            <a:endParaRPr lang="en-US" dirty="0"/>
          </a:p>
        </p:txBody>
      </p:sp>
      <p:pic>
        <p:nvPicPr>
          <p:cNvPr id="10" name="Picture 9" descr="C:\Documents and Settings\jgalvan\Local Settings\Temporary Internet Files\Content.IE5\MF1ATGSC\MC900391514[1].wmf"/>
          <p:cNvPicPr/>
          <p:nvPr/>
        </p:nvPicPr>
        <p:blipFill>
          <a:blip r:embed="rId4" cstate="print"/>
          <a:srcRect/>
          <a:stretch>
            <a:fillRect/>
          </a:stretch>
        </p:blipFill>
        <p:spPr bwMode="auto">
          <a:xfrm>
            <a:off x="4953000" y="1371600"/>
            <a:ext cx="1905000" cy="1600200"/>
          </a:xfrm>
          <a:prstGeom prst="rect">
            <a:avLst/>
          </a:prstGeom>
          <a:noFill/>
          <a:ln w="9525">
            <a:noFill/>
            <a:miter lim="800000"/>
            <a:headEnd/>
            <a:tailEnd/>
          </a:ln>
        </p:spPr>
      </p:pic>
      <p:pic>
        <p:nvPicPr>
          <p:cNvPr id="11" name="Picture 10" descr="phytology.jpg"/>
          <p:cNvPicPr>
            <a:picLocks noChangeAspect="1"/>
          </p:cNvPicPr>
          <p:nvPr/>
        </p:nvPicPr>
        <p:blipFill>
          <a:blip r:embed="rId5" cstate="print"/>
          <a:stretch>
            <a:fillRect/>
          </a:stretch>
        </p:blipFill>
        <p:spPr>
          <a:xfrm>
            <a:off x="2057400" y="1066800"/>
            <a:ext cx="2819400" cy="210246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linds(horizontal)">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blinds(horizontal)">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blinds(horizontal)">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blinds(horizontal)">
                                      <p:cBhvr>
                                        <p:cTn id="37" dur="500"/>
                                        <p:tgtEl>
                                          <p:spTgt spid="3">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blinds(horizontal)">
                                      <p:cBhvr>
                                        <p:cTn id="4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a:t>phyto</a:t>
            </a:r>
            <a:r>
              <a:rPr lang="en-US" dirty="0"/>
              <a:t>/</a:t>
            </a:r>
            <a:r>
              <a:rPr lang="en-US" dirty="0" err="1"/>
              <a:t>phyte</a:t>
            </a:r>
            <a:endParaRPr lang="en-US" dirty="0">
              <a:solidFill>
                <a:schemeClr val="tx2"/>
              </a:solidFill>
            </a:endParaRPr>
          </a:p>
        </p:txBody>
      </p:sp>
      <p:sp>
        <p:nvSpPr>
          <p:cNvPr id="3" name="Text Placeholder 2"/>
          <p:cNvSpPr>
            <a:spLocks noGrp="1"/>
          </p:cNvSpPr>
          <p:nvPr>
            <p:ph type="body" sz="quarter" idx="10"/>
          </p:nvPr>
        </p:nvSpPr>
        <p:spPr>
          <a:xfrm>
            <a:off x="381000" y="2057400"/>
            <a:ext cx="8382000" cy="4648200"/>
          </a:xfrm>
        </p:spPr>
        <p:txBody>
          <a:bodyPr>
            <a:normAutofit/>
          </a:bodyPr>
          <a:lstStyle/>
          <a:p>
            <a:endParaRPr lang="en-US" dirty="0" smtClean="0"/>
          </a:p>
          <a:p>
            <a:endParaRPr lang="en-US" dirty="0" smtClean="0"/>
          </a:p>
          <a:p>
            <a:endParaRPr lang="en-US" dirty="0" smtClean="0"/>
          </a:p>
          <a:p>
            <a:r>
              <a:rPr lang="en-US" b="1" dirty="0" smtClean="0"/>
              <a:t>Think </a:t>
            </a:r>
            <a:r>
              <a:rPr lang="en-US" b="1" dirty="0" smtClean="0"/>
              <a:t>of 3 Words using “</a:t>
            </a:r>
            <a:r>
              <a:rPr lang="en-US" b="1" u="sng" dirty="0" err="1" smtClean="0">
                <a:solidFill>
                  <a:srgbClr val="33CCFF"/>
                </a:solidFill>
              </a:rPr>
              <a:t>phyto</a:t>
            </a:r>
            <a:r>
              <a:rPr lang="en-US" b="1" dirty="0" smtClean="0">
                <a:solidFill>
                  <a:srgbClr val="33CCFF"/>
                </a:solidFill>
              </a:rPr>
              <a:t> or </a:t>
            </a:r>
            <a:r>
              <a:rPr lang="en-US" b="1" u="sng" dirty="0" err="1" smtClean="0">
                <a:solidFill>
                  <a:srgbClr val="33CCFF"/>
                </a:solidFill>
              </a:rPr>
              <a:t>phyte</a:t>
            </a:r>
            <a:r>
              <a:rPr lang="en-US" b="1" dirty="0" smtClean="0"/>
              <a:t>”</a:t>
            </a:r>
            <a:endParaRPr lang="en-US" dirty="0" smtClean="0"/>
          </a:p>
          <a:p>
            <a:pPr lvl="1"/>
            <a:r>
              <a:rPr lang="en-US" dirty="0" smtClean="0"/>
              <a:t>Example: “</a:t>
            </a:r>
            <a:r>
              <a:rPr lang="en-US" b="1" dirty="0" smtClean="0">
                <a:solidFill>
                  <a:srgbClr val="33CCFF"/>
                </a:solidFill>
              </a:rPr>
              <a:t>Phytoplankton</a:t>
            </a:r>
            <a:r>
              <a:rPr lang="en-US" dirty="0" smtClean="0"/>
              <a:t>”</a:t>
            </a:r>
          </a:p>
          <a:p>
            <a:pPr lvl="1"/>
            <a:endParaRPr lang="en-US" dirty="0" smtClean="0"/>
          </a:p>
        </p:txBody>
      </p:sp>
      <p:sp>
        <p:nvSpPr>
          <p:cNvPr id="12" name="Rounded Rectangle 11">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6477000" y="2133600"/>
            <a:ext cx="1447800" cy="1600438"/>
          </a:xfrm>
          <a:prstGeom prst="rect">
            <a:avLst/>
          </a:prstGeom>
          <a:noFill/>
        </p:spPr>
        <p:txBody>
          <a:bodyPr wrap="square" rtlCol="0">
            <a:spAutoFit/>
          </a:bodyPr>
          <a:lstStyle/>
          <a:p>
            <a:r>
              <a:rPr lang="en-US" sz="1600" b="1" u="sng" dirty="0" err="1" smtClean="0">
                <a:solidFill>
                  <a:srgbClr val="00B0F0"/>
                </a:solidFill>
              </a:rPr>
              <a:t>Phytology</a:t>
            </a:r>
            <a:r>
              <a:rPr lang="en-US" sz="1600" b="1" dirty="0" smtClean="0"/>
              <a:t> is the study of plants, which is also known as botany.</a:t>
            </a:r>
            <a:endParaRPr lang="en-US" sz="1600" dirty="0" smtClean="0">
              <a:solidFill>
                <a:srgbClr val="00B0F0"/>
              </a:solidFill>
            </a:endParaRPr>
          </a:p>
          <a:p>
            <a:endParaRPr lang="en-US" dirty="0"/>
          </a:p>
        </p:txBody>
      </p:sp>
      <p:pic>
        <p:nvPicPr>
          <p:cNvPr id="10" name="Picture 9" descr="C:\Documents and Settings\jgalvan\Local Settings\Temporary Internet Files\Content.IE5\MF1ATGSC\MC900391514[1].wmf"/>
          <p:cNvPicPr/>
          <p:nvPr/>
        </p:nvPicPr>
        <p:blipFill>
          <a:blip r:embed="rId4" cstate="print"/>
          <a:srcRect/>
          <a:stretch>
            <a:fillRect/>
          </a:stretch>
        </p:blipFill>
        <p:spPr bwMode="auto">
          <a:xfrm>
            <a:off x="4648200" y="1828800"/>
            <a:ext cx="1905000" cy="1600200"/>
          </a:xfrm>
          <a:prstGeom prst="rect">
            <a:avLst/>
          </a:prstGeom>
          <a:noFill/>
          <a:ln w="9525">
            <a:noFill/>
            <a:miter lim="800000"/>
            <a:headEnd/>
            <a:tailEnd/>
          </a:ln>
        </p:spPr>
      </p:pic>
      <p:pic>
        <p:nvPicPr>
          <p:cNvPr id="16" name="Picture 15" descr="phytology.jpg"/>
          <p:cNvPicPr>
            <a:picLocks noChangeAspect="1"/>
          </p:cNvPicPr>
          <p:nvPr/>
        </p:nvPicPr>
        <p:blipFill>
          <a:blip r:embed="rId5" cstate="print"/>
          <a:stretch>
            <a:fillRect/>
          </a:stretch>
        </p:blipFill>
        <p:spPr>
          <a:xfrm>
            <a:off x="1676400" y="1447800"/>
            <a:ext cx="2819400" cy="2102467"/>
          </a:xfrm>
          <a:prstGeom prst="rect">
            <a:avLst/>
          </a:prstGeom>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err="1" smtClean="0"/>
              <a:t>di</a:t>
            </a:r>
            <a:r>
              <a:rPr lang="en-US" dirty="0" smtClean="0"/>
              <a:t>/bi</a:t>
            </a:r>
            <a:br>
              <a:rPr lang="en-US" dirty="0" smtClean="0"/>
            </a:b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u="sng" dirty="0" smtClean="0"/>
              <a:t>Definition</a:t>
            </a:r>
            <a:r>
              <a:rPr lang="en-US" dirty="0" smtClean="0"/>
              <a:t>:  </a:t>
            </a:r>
          </a:p>
          <a:p>
            <a:pPr lvl="1"/>
            <a:r>
              <a:rPr lang="en-US" dirty="0" smtClean="0"/>
              <a:t>two</a:t>
            </a:r>
          </a:p>
          <a:p>
            <a:r>
              <a:rPr lang="en-US" i="1" u="sng" dirty="0" smtClean="0"/>
              <a:t>Example</a:t>
            </a:r>
            <a:r>
              <a:rPr lang="en-US" i="1" dirty="0" smtClean="0"/>
              <a:t>:  Something which occurs “</a:t>
            </a:r>
            <a:r>
              <a:rPr lang="en-US" b="1" i="1" u="sng" dirty="0" smtClean="0">
                <a:solidFill>
                  <a:srgbClr val="33CCFF"/>
                </a:solidFill>
              </a:rPr>
              <a:t>bi</a:t>
            </a:r>
            <a:r>
              <a:rPr lang="en-US" b="1" i="1" u="sng" dirty="0" smtClean="0"/>
              <a:t>annually</a:t>
            </a:r>
            <a:r>
              <a:rPr lang="en-US" i="1" dirty="0" smtClean="0"/>
              <a:t>” happens twice a year.</a:t>
            </a:r>
            <a:endParaRPr lang="en-US" dirty="0" smtClean="0"/>
          </a:p>
          <a:p>
            <a:pPr lvl="1">
              <a:buNone/>
            </a:pPr>
            <a:endParaRPr lang="en-US" dirty="0" smtClean="0"/>
          </a:p>
        </p:txBody>
      </p:sp>
      <p:sp>
        <p:nvSpPr>
          <p:cNvPr id="5" name="Rounded Rectangle 4">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smtClean="0"/>
              <a:t>-</a:t>
            </a:r>
            <a:r>
              <a:rPr lang="en-US" dirty="0" err="1" smtClean="0"/>
              <a:t>ology</a:t>
            </a:r>
            <a:r>
              <a:rPr lang="en-US" dirty="0" smtClean="0"/>
              <a:t/>
            </a:r>
            <a:br>
              <a:rPr lang="en-US" dirty="0" smtClean="0"/>
            </a:br>
            <a:endParaRPr lang="en-US" dirty="0">
              <a:solidFill>
                <a:schemeClr val="tx2"/>
              </a:solidFill>
            </a:endParaRPr>
          </a:p>
        </p:txBody>
      </p:sp>
      <p:sp>
        <p:nvSpPr>
          <p:cNvPr id="3" name="Text Placeholder 2"/>
          <p:cNvSpPr>
            <a:spLocks noGrp="1"/>
          </p:cNvSpPr>
          <p:nvPr>
            <p:ph type="body" sz="quarter" idx="10"/>
          </p:nvPr>
        </p:nvSpPr>
        <p:spPr>
          <a:xfrm>
            <a:off x="381000" y="1905000"/>
            <a:ext cx="8382000" cy="4648200"/>
          </a:xfrm>
        </p:spPr>
        <p:txBody>
          <a:bodyPr>
            <a:normAutofit fontScale="92500" lnSpcReduction="20000"/>
          </a:bodyPr>
          <a:lstStyle/>
          <a:p>
            <a:endParaRPr lang="en-US" dirty="0" smtClean="0"/>
          </a:p>
          <a:p>
            <a:endParaRPr lang="en-US" dirty="0" smtClean="0"/>
          </a:p>
          <a:p>
            <a:endParaRPr lang="en-US" dirty="0" smtClean="0"/>
          </a:p>
          <a:p>
            <a:pPr>
              <a:buNone/>
            </a:pPr>
            <a:endParaRPr lang="en-US" dirty="0" smtClean="0"/>
          </a:p>
          <a:p>
            <a:pPr>
              <a:buNone/>
            </a:pPr>
            <a:endParaRPr lang="en-US" dirty="0" smtClean="0"/>
          </a:p>
          <a:p>
            <a:r>
              <a:rPr lang="en-US" b="1" u="sng" dirty="0" smtClean="0"/>
              <a:t>Examples:</a:t>
            </a:r>
          </a:p>
          <a:p>
            <a:pPr lvl="1"/>
            <a:r>
              <a:rPr lang="en-US" b="1" dirty="0" smtClean="0">
                <a:solidFill>
                  <a:srgbClr val="33CCFF"/>
                </a:solidFill>
              </a:rPr>
              <a:t>Biology</a:t>
            </a:r>
            <a:r>
              <a:rPr lang="en-US" dirty="0" smtClean="0"/>
              <a:t>: the study of living things</a:t>
            </a:r>
          </a:p>
          <a:p>
            <a:pPr lvl="1"/>
            <a:r>
              <a:rPr lang="en-US" b="1" dirty="0" smtClean="0">
                <a:solidFill>
                  <a:srgbClr val="33CCFF"/>
                </a:solidFill>
              </a:rPr>
              <a:t>Kinesiology</a:t>
            </a:r>
            <a:r>
              <a:rPr lang="en-US" dirty="0" smtClean="0"/>
              <a:t>: study of kinetics in body movements and functions</a:t>
            </a:r>
          </a:p>
          <a:p>
            <a:pPr lvl="1"/>
            <a:r>
              <a:rPr lang="en-US" b="1" dirty="0" smtClean="0">
                <a:solidFill>
                  <a:srgbClr val="33CCFF"/>
                </a:solidFill>
              </a:rPr>
              <a:t>Sociology</a:t>
            </a:r>
            <a:r>
              <a:rPr lang="en-US" dirty="0" smtClean="0"/>
              <a:t>: the study of society</a:t>
            </a:r>
          </a:p>
          <a:p>
            <a:pPr lvl="1"/>
            <a:r>
              <a:rPr lang="en-US" b="1" dirty="0" smtClean="0">
                <a:solidFill>
                  <a:srgbClr val="33CCFF"/>
                </a:solidFill>
              </a:rPr>
              <a:t>Psychology</a:t>
            </a:r>
            <a:r>
              <a:rPr lang="en-US" dirty="0" smtClean="0"/>
              <a:t>: the study of the mind</a:t>
            </a:r>
          </a:p>
          <a:p>
            <a:pPr lvl="1"/>
            <a:r>
              <a:rPr lang="en-US" b="1" dirty="0" smtClean="0">
                <a:solidFill>
                  <a:srgbClr val="33CCFF"/>
                </a:solidFill>
              </a:rPr>
              <a:t>Pathology</a:t>
            </a:r>
            <a:r>
              <a:rPr lang="en-US" dirty="0" smtClean="0"/>
              <a:t>: the study of diseases (like viruses)</a:t>
            </a:r>
          </a:p>
          <a:p>
            <a:pPr lvl="1"/>
            <a:endParaRPr lang="en-US" dirty="0" smtClean="0"/>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7" name="TextBox 6"/>
          <p:cNvSpPr txBox="1"/>
          <p:nvPr/>
        </p:nvSpPr>
        <p:spPr>
          <a:xfrm>
            <a:off x="304800" y="1981200"/>
            <a:ext cx="2667000" cy="923330"/>
          </a:xfrm>
          <a:prstGeom prst="rect">
            <a:avLst/>
          </a:prstGeom>
          <a:noFill/>
        </p:spPr>
        <p:txBody>
          <a:bodyPr wrap="square" rtlCol="0">
            <a:spAutoFit/>
          </a:bodyPr>
          <a:lstStyle/>
          <a:p>
            <a:r>
              <a:rPr lang="en-US" b="1" dirty="0" smtClean="0"/>
              <a:t>Bi</a:t>
            </a:r>
            <a:r>
              <a:rPr lang="en-US" b="1" u="sng" dirty="0" smtClean="0">
                <a:solidFill>
                  <a:srgbClr val="00B0F0"/>
                </a:solidFill>
              </a:rPr>
              <a:t>ology</a:t>
            </a:r>
            <a:r>
              <a:rPr lang="en-US" b="1" dirty="0" smtClean="0"/>
              <a:t> is the study of living things.</a:t>
            </a:r>
            <a:endParaRPr lang="en-US" dirty="0" smtClean="0"/>
          </a:p>
          <a:p>
            <a:endParaRPr lang="en-US" dirty="0"/>
          </a:p>
        </p:txBody>
      </p:sp>
      <p:pic>
        <p:nvPicPr>
          <p:cNvPr id="9" name="Picture 8" descr="C:\Documents and Settings\jgalvan\Local Settings\Temporary Internet Files\Content.IE5\H45MDZ5D\MP900400979[1].jpg"/>
          <p:cNvPicPr/>
          <p:nvPr/>
        </p:nvPicPr>
        <p:blipFill>
          <a:blip r:embed="rId4" cstate="print"/>
          <a:srcRect/>
          <a:stretch>
            <a:fillRect/>
          </a:stretch>
        </p:blipFill>
        <p:spPr bwMode="auto">
          <a:xfrm>
            <a:off x="3048000" y="1295400"/>
            <a:ext cx="3124200" cy="21336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blinds(horizontal)">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blinds(horizontal)">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blinds(horizontal)">
                                      <p:cBhvr>
                                        <p:cTn id="22" dur="500"/>
                                        <p:tgtEl>
                                          <p:spTgt spid="3">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blinds(horizontal)">
                                      <p:cBhvr>
                                        <p:cTn id="2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a:t>di</a:t>
            </a:r>
            <a:r>
              <a:rPr lang="en-US" dirty="0"/>
              <a:t>/bi</a:t>
            </a:r>
            <a:endParaRPr lang="en-US" dirty="0">
              <a:solidFill>
                <a:schemeClr val="tx2"/>
              </a:solidFill>
            </a:endParaRPr>
          </a:p>
        </p:txBody>
      </p:sp>
      <p:sp>
        <p:nvSpPr>
          <p:cNvPr id="3" name="Text Placeholder 2"/>
          <p:cNvSpPr>
            <a:spLocks noGrp="1"/>
          </p:cNvSpPr>
          <p:nvPr>
            <p:ph type="body" sz="quarter" idx="10"/>
          </p:nvPr>
        </p:nvSpPr>
        <p:spPr>
          <a:xfrm>
            <a:off x="228600" y="1905000"/>
            <a:ext cx="8915400" cy="4876800"/>
          </a:xfrm>
        </p:spPr>
        <p:txBody>
          <a:bodyPr>
            <a:normAutofit fontScale="92500" lnSpcReduction="20000"/>
          </a:bodyPr>
          <a:lstStyle/>
          <a:p>
            <a:endParaRPr lang="en-US" dirty="0" smtClean="0"/>
          </a:p>
          <a:p>
            <a:endParaRPr lang="en-US" dirty="0" smtClean="0"/>
          </a:p>
          <a:p>
            <a:endParaRPr lang="en-US" dirty="0" smtClean="0"/>
          </a:p>
          <a:p>
            <a:r>
              <a:rPr lang="en-US" b="1" u="sng" dirty="0" smtClean="0"/>
              <a:t>Examples:</a:t>
            </a:r>
            <a:r>
              <a:rPr lang="en-US" dirty="0" smtClean="0"/>
              <a:t>  </a:t>
            </a:r>
          </a:p>
          <a:p>
            <a:pPr lvl="1"/>
            <a:r>
              <a:rPr lang="en-US" b="1" dirty="0" err="1" smtClean="0">
                <a:solidFill>
                  <a:srgbClr val="33CCFF"/>
                </a:solidFill>
              </a:rPr>
              <a:t>Diphosphorous</a:t>
            </a:r>
            <a:endParaRPr lang="en-US" b="1" dirty="0" smtClean="0">
              <a:solidFill>
                <a:srgbClr val="33CCFF"/>
              </a:solidFill>
            </a:endParaRPr>
          </a:p>
          <a:p>
            <a:pPr lvl="2"/>
            <a:r>
              <a:rPr lang="en-US" dirty="0" smtClean="0"/>
              <a:t>(chemistry, in combination) two atoms of phosphorus in a compound</a:t>
            </a:r>
          </a:p>
          <a:p>
            <a:pPr lvl="1"/>
            <a:r>
              <a:rPr lang="en-US" b="1" dirty="0" smtClean="0">
                <a:solidFill>
                  <a:srgbClr val="33CCFF"/>
                </a:solidFill>
              </a:rPr>
              <a:t>Bimetal</a:t>
            </a:r>
          </a:p>
          <a:p>
            <a:pPr lvl="2"/>
            <a:r>
              <a:rPr lang="en-US" dirty="0" smtClean="0"/>
              <a:t>Consisting of two metals.</a:t>
            </a:r>
          </a:p>
          <a:p>
            <a:pPr lvl="1"/>
            <a:r>
              <a:rPr lang="en-US" b="1" dirty="0" err="1" smtClean="0">
                <a:solidFill>
                  <a:srgbClr val="33CCFF"/>
                </a:solidFill>
              </a:rPr>
              <a:t>Binucleus</a:t>
            </a:r>
            <a:endParaRPr lang="en-US" b="1" dirty="0" smtClean="0">
              <a:solidFill>
                <a:srgbClr val="33CCFF"/>
              </a:solidFill>
            </a:endParaRPr>
          </a:p>
          <a:p>
            <a:pPr lvl="2"/>
            <a:r>
              <a:rPr lang="en-US" dirty="0" smtClean="0"/>
              <a:t>A cell which contains two nuclei</a:t>
            </a:r>
          </a:p>
          <a:p>
            <a:pPr lvl="1"/>
            <a:r>
              <a:rPr lang="en-US" b="1" dirty="0" smtClean="0">
                <a:solidFill>
                  <a:srgbClr val="33CCFF"/>
                </a:solidFill>
              </a:rPr>
              <a:t>Diploid</a:t>
            </a:r>
          </a:p>
          <a:p>
            <a:pPr lvl="2"/>
            <a:r>
              <a:rPr lang="en-US" dirty="0" smtClean="0"/>
              <a:t>A cell or organism that has paired chromosomes, one from each parent</a:t>
            </a:r>
            <a:endParaRPr lang="en-US" dirty="0"/>
          </a:p>
        </p:txBody>
      </p:sp>
      <p:sp>
        <p:nvSpPr>
          <p:cNvPr id="5" name="TextBox 4"/>
          <p:cNvSpPr txBox="1"/>
          <p:nvPr/>
        </p:nvSpPr>
        <p:spPr>
          <a:xfrm>
            <a:off x="6172200" y="1752600"/>
            <a:ext cx="1524000" cy="923330"/>
          </a:xfrm>
          <a:prstGeom prst="rect">
            <a:avLst/>
          </a:prstGeom>
          <a:noFill/>
        </p:spPr>
        <p:txBody>
          <a:bodyPr wrap="square" rtlCol="0">
            <a:spAutoFit/>
          </a:bodyPr>
          <a:lstStyle/>
          <a:p>
            <a:r>
              <a:rPr lang="en-US" b="1" dirty="0" smtClean="0"/>
              <a:t>A </a:t>
            </a:r>
            <a:r>
              <a:rPr lang="en-US" b="1" u="sng" dirty="0" smtClean="0">
                <a:solidFill>
                  <a:srgbClr val="00B0F0"/>
                </a:solidFill>
              </a:rPr>
              <a:t>bicycle</a:t>
            </a:r>
            <a:r>
              <a:rPr lang="en-US" b="1" dirty="0" smtClean="0"/>
              <a:t> has two wheels.</a:t>
            </a:r>
            <a:endParaRPr lang="en-US" dirty="0" smtClean="0"/>
          </a:p>
          <a:p>
            <a:endParaRPr lang="en-US" dirty="0"/>
          </a:p>
        </p:txBody>
      </p:sp>
      <p:sp>
        <p:nvSpPr>
          <p:cNvPr id="9" name="Rounded Rectangle 8">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pic>
        <p:nvPicPr>
          <p:cNvPr id="12" name="Picture 11" descr="bicycle.jpg"/>
          <p:cNvPicPr>
            <a:picLocks noChangeAspect="1"/>
          </p:cNvPicPr>
          <p:nvPr/>
        </p:nvPicPr>
        <p:blipFill>
          <a:blip r:embed="rId4" cstate="print"/>
          <a:stretch>
            <a:fillRect/>
          </a:stretch>
        </p:blipFill>
        <p:spPr>
          <a:xfrm>
            <a:off x="2590801" y="990601"/>
            <a:ext cx="3505200" cy="211681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horizontal)">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blinds(horizontal)">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blinds(horizontal)">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blinds(horizontal)">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a:t>di</a:t>
            </a:r>
            <a:r>
              <a:rPr lang="en-US" dirty="0"/>
              <a:t>/bi</a:t>
            </a:r>
            <a:endParaRPr lang="en-US" dirty="0">
              <a:solidFill>
                <a:schemeClr val="tx2"/>
              </a:solidFill>
            </a:endParaRPr>
          </a:p>
        </p:txBody>
      </p:sp>
      <p:sp>
        <p:nvSpPr>
          <p:cNvPr id="3" name="Text Placeholder 2"/>
          <p:cNvSpPr>
            <a:spLocks noGrp="1"/>
          </p:cNvSpPr>
          <p:nvPr>
            <p:ph type="body" sz="quarter" idx="10"/>
          </p:nvPr>
        </p:nvSpPr>
        <p:spPr>
          <a:xfrm>
            <a:off x="228600" y="1905000"/>
            <a:ext cx="8686800" cy="4724400"/>
          </a:xfrm>
        </p:spPr>
        <p:txBody>
          <a:bodyPr>
            <a:normAutofit fontScale="77500" lnSpcReduction="20000"/>
          </a:bodyPr>
          <a:lstStyle/>
          <a:p>
            <a:endParaRPr lang="en-US" dirty="0" smtClean="0"/>
          </a:p>
          <a:p>
            <a:endParaRPr lang="en-US" dirty="0" smtClean="0"/>
          </a:p>
          <a:p>
            <a:endParaRPr lang="en-US" dirty="0" smtClean="0"/>
          </a:p>
          <a:p>
            <a:endParaRPr lang="en-US" dirty="0" smtClean="0"/>
          </a:p>
          <a:p>
            <a:pPr>
              <a:buNone/>
            </a:pPr>
            <a:endParaRPr lang="en-US" dirty="0" smtClean="0"/>
          </a:p>
          <a:p>
            <a:endParaRPr lang="en-US" b="1" u="sng" dirty="0" smtClean="0"/>
          </a:p>
          <a:p>
            <a:r>
              <a:rPr lang="en-US" b="1" u="sng" dirty="0" smtClean="0"/>
              <a:t>Positive/Negative Questions: </a:t>
            </a:r>
            <a:r>
              <a:rPr lang="en-US" dirty="0" smtClean="0"/>
              <a:t> Answer “Yes” or “No”</a:t>
            </a:r>
          </a:p>
          <a:p>
            <a:pPr lvl="1"/>
            <a:r>
              <a:rPr lang="en-US" b="1" dirty="0" smtClean="0">
                <a:solidFill>
                  <a:srgbClr val="33CCFF"/>
                </a:solidFill>
              </a:rPr>
              <a:t>Diploid</a:t>
            </a:r>
          </a:p>
          <a:p>
            <a:pPr lvl="2"/>
            <a:r>
              <a:rPr lang="en-US" dirty="0" smtClean="0"/>
              <a:t>a cell or organism that has paired chromosomes, one from each parent</a:t>
            </a:r>
          </a:p>
          <a:p>
            <a:pPr lvl="1"/>
            <a:r>
              <a:rPr lang="en-US" b="1" dirty="0" smtClean="0">
                <a:solidFill>
                  <a:srgbClr val="33CCFF"/>
                </a:solidFill>
              </a:rPr>
              <a:t>Describe</a:t>
            </a:r>
          </a:p>
          <a:p>
            <a:pPr lvl="1"/>
            <a:r>
              <a:rPr lang="en-US" b="1" dirty="0" smtClean="0">
                <a:solidFill>
                  <a:srgbClr val="33CCFF"/>
                </a:solidFill>
              </a:rPr>
              <a:t>Diode</a:t>
            </a:r>
          </a:p>
          <a:p>
            <a:pPr lvl="2"/>
            <a:r>
              <a:rPr lang="en-US" dirty="0" smtClean="0"/>
              <a:t>A </a:t>
            </a:r>
            <a:r>
              <a:rPr lang="en-US" b="1" dirty="0" smtClean="0"/>
              <a:t>diode</a:t>
            </a:r>
            <a:r>
              <a:rPr lang="en-US" dirty="0" smtClean="0"/>
              <a:t> is an electrical device allowing current to move through it in one direction with far greater ease than in the other</a:t>
            </a:r>
          </a:p>
          <a:p>
            <a:pPr lvl="1"/>
            <a:r>
              <a:rPr lang="en-US" b="1" dirty="0" smtClean="0">
                <a:solidFill>
                  <a:srgbClr val="33CCFF"/>
                </a:solidFill>
              </a:rPr>
              <a:t>Biped</a:t>
            </a:r>
          </a:p>
          <a:p>
            <a:pPr lvl="2"/>
            <a:r>
              <a:rPr lang="en-US" dirty="0" smtClean="0"/>
              <a:t>an animal that uses two legs for walking</a:t>
            </a:r>
          </a:p>
        </p:txBody>
      </p:sp>
      <p:sp>
        <p:nvSpPr>
          <p:cNvPr id="10" name="Rounded Rectangle 9">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13" name="TextBox 12"/>
          <p:cNvSpPr txBox="1"/>
          <p:nvPr/>
        </p:nvSpPr>
        <p:spPr>
          <a:xfrm>
            <a:off x="6477000" y="1752600"/>
            <a:ext cx="1524000" cy="923330"/>
          </a:xfrm>
          <a:prstGeom prst="rect">
            <a:avLst/>
          </a:prstGeom>
          <a:noFill/>
        </p:spPr>
        <p:txBody>
          <a:bodyPr wrap="square" rtlCol="0">
            <a:spAutoFit/>
          </a:bodyPr>
          <a:lstStyle/>
          <a:p>
            <a:r>
              <a:rPr lang="en-US" b="1" dirty="0" smtClean="0"/>
              <a:t>A </a:t>
            </a:r>
            <a:r>
              <a:rPr lang="en-US" b="1" u="sng" dirty="0" smtClean="0">
                <a:solidFill>
                  <a:srgbClr val="00B0F0"/>
                </a:solidFill>
              </a:rPr>
              <a:t>bicycle</a:t>
            </a:r>
            <a:r>
              <a:rPr lang="en-US" b="1" dirty="0" smtClean="0"/>
              <a:t> has two wheels.</a:t>
            </a:r>
            <a:endParaRPr lang="en-US" dirty="0" smtClean="0"/>
          </a:p>
          <a:p>
            <a:endParaRPr lang="en-US" dirty="0"/>
          </a:p>
        </p:txBody>
      </p:sp>
      <p:pic>
        <p:nvPicPr>
          <p:cNvPr id="14" name="Picture 13" descr="bicycle.jpg"/>
          <p:cNvPicPr>
            <a:picLocks noChangeAspect="1"/>
          </p:cNvPicPr>
          <p:nvPr/>
        </p:nvPicPr>
        <p:blipFill>
          <a:blip r:embed="rId4" cstate="print"/>
          <a:stretch>
            <a:fillRect/>
          </a:stretch>
        </p:blipFill>
        <p:spPr>
          <a:xfrm>
            <a:off x="2362200" y="1066800"/>
            <a:ext cx="4067285" cy="245625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 calcmode="lin" valueType="num">
                                      <p:cBhvr additive="base">
                                        <p:cTn id="1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additive="base">
                                        <p:cTn id="1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 calcmode="lin" valueType="num">
                                      <p:cBhvr additive="base">
                                        <p:cTn id="2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 calcmode="lin" valueType="num">
                                      <p:cBhvr additive="base">
                                        <p:cTn id="3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 calcmode="lin" valueType="num">
                                      <p:cBhvr additive="base">
                                        <p:cTn id="3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 calcmode="lin" valueType="num">
                                      <p:cBhvr additive="base">
                                        <p:cTn id="4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a:t>di</a:t>
            </a:r>
            <a:r>
              <a:rPr lang="en-US" dirty="0"/>
              <a:t>/bi</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648200"/>
          </a:xfrm>
        </p:spPr>
        <p:txBody>
          <a:bodyPr>
            <a:normAutofit/>
          </a:bodyPr>
          <a:lstStyle/>
          <a:p>
            <a:endParaRPr lang="en-US" dirty="0" smtClean="0"/>
          </a:p>
          <a:p>
            <a:endParaRPr lang="en-US" dirty="0" smtClean="0"/>
          </a:p>
          <a:p>
            <a:endParaRPr lang="en-US" dirty="0" smtClean="0"/>
          </a:p>
          <a:p>
            <a:r>
              <a:rPr lang="en-US" b="1" dirty="0" smtClean="0"/>
              <a:t>Think </a:t>
            </a:r>
            <a:r>
              <a:rPr lang="en-US" b="1" dirty="0" smtClean="0"/>
              <a:t>of 3 Words using “</a:t>
            </a:r>
            <a:r>
              <a:rPr lang="en-US" b="1" u="sng" dirty="0" err="1" smtClean="0">
                <a:solidFill>
                  <a:srgbClr val="33CCFF"/>
                </a:solidFill>
              </a:rPr>
              <a:t>di</a:t>
            </a:r>
            <a:r>
              <a:rPr lang="en-US" b="1" dirty="0" smtClean="0">
                <a:solidFill>
                  <a:srgbClr val="33CCFF"/>
                </a:solidFill>
              </a:rPr>
              <a:t> or </a:t>
            </a:r>
            <a:r>
              <a:rPr lang="en-US" b="1" u="sng" dirty="0" smtClean="0">
                <a:solidFill>
                  <a:srgbClr val="33CCFF"/>
                </a:solidFill>
              </a:rPr>
              <a:t>bi</a:t>
            </a:r>
            <a:r>
              <a:rPr lang="en-US" b="1" dirty="0" smtClean="0"/>
              <a:t>”</a:t>
            </a:r>
            <a:endParaRPr lang="en-US" dirty="0" smtClean="0"/>
          </a:p>
          <a:p>
            <a:pPr lvl="1"/>
            <a:r>
              <a:rPr lang="en-US" dirty="0" smtClean="0"/>
              <a:t>Example: “</a:t>
            </a:r>
            <a:r>
              <a:rPr lang="en-US" b="1" dirty="0" smtClean="0">
                <a:solidFill>
                  <a:srgbClr val="33CCFF"/>
                </a:solidFill>
              </a:rPr>
              <a:t>Bicycle</a:t>
            </a:r>
            <a:r>
              <a:rPr lang="en-US" dirty="0" smtClean="0"/>
              <a:t>”</a:t>
            </a:r>
          </a:p>
          <a:p>
            <a:pPr lvl="1"/>
            <a:endParaRPr lang="en-US" dirty="0" smtClean="0"/>
          </a:p>
        </p:txBody>
      </p:sp>
      <p:sp>
        <p:nvSpPr>
          <p:cNvPr id="9" name="Rounded Rectangle 8">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13" name="TextBox 12"/>
          <p:cNvSpPr txBox="1"/>
          <p:nvPr/>
        </p:nvSpPr>
        <p:spPr>
          <a:xfrm>
            <a:off x="6477000" y="1752600"/>
            <a:ext cx="1524000" cy="923330"/>
          </a:xfrm>
          <a:prstGeom prst="rect">
            <a:avLst/>
          </a:prstGeom>
          <a:noFill/>
        </p:spPr>
        <p:txBody>
          <a:bodyPr wrap="square" rtlCol="0">
            <a:spAutoFit/>
          </a:bodyPr>
          <a:lstStyle/>
          <a:p>
            <a:r>
              <a:rPr lang="en-US" b="1" dirty="0" smtClean="0"/>
              <a:t>A </a:t>
            </a:r>
            <a:r>
              <a:rPr lang="en-US" b="1" u="sng" dirty="0" smtClean="0">
                <a:solidFill>
                  <a:srgbClr val="00B0F0"/>
                </a:solidFill>
              </a:rPr>
              <a:t>bicycle</a:t>
            </a:r>
            <a:r>
              <a:rPr lang="en-US" b="1" dirty="0" smtClean="0"/>
              <a:t> has two wheels.</a:t>
            </a:r>
            <a:endParaRPr lang="en-US" dirty="0" smtClean="0"/>
          </a:p>
          <a:p>
            <a:endParaRPr lang="en-US" dirty="0"/>
          </a:p>
        </p:txBody>
      </p:sp>
      <p:pic>
        <p:nvPicPr>
          <p:cNvPr id="14" name="Picture 13" descr="bicycle.jpg"/>
          <p:cNvPicPr>
            <a:picLocks noChangeAspect="1"/>
          </p:cNvPicPr>
          <p:nvPr/>
        </p:nvPicPr>
        <p:blipFill>
          <a:blip r:embed="rId4" cstate="print"/>
          <a:stretch>
            <a:fillRect/>
          </a:stretch>
        </p:blipFill>
        <p:spPr>
          <a:xfrm>
            <a:off x="2362200" y="914400"/>
            <a:ext cx="4067285" cy="2456259"/>
          </a:xfrm>
          <a:prstGeom prst="rect">
            <a:avLst/>
          </a:prstGeom>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a:t>m</a:t>
            </a:r>
            <a:r>
              <a:rPr lang="en-US" dirty="0" smtClean="0"/>
              <a:t>et/meta</a:t>
            </a:r>
            <a:r>
              <a:rPr lang="en-US" dirty="0"/>
              <a:t/>
            </a:r>
            <a:br>
              <a:rPr lang="en-US" dirty="0"/>
            </a:b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u="sng" dirty="0" smtClean="0"/>
              <a:t>Definition</a:t>
            </a:r>
            <a:r>
              <a:rPr lang="en-US" dirty="0" smtClean="0"/>
              <a:t>:  </a:t>
            </a:r>
          </a:p>
          <a:p>
            <a:pPr lvl="1"/>
            <a:r>
              <a:rPr lang="en-US" dirty="0" smtClean="0"/>
              <a:t>Beyond or higher; changed or transformed</a:t>
            </a:r>
          </a:p>
          <a:p>
            <a:r>
              <a:rPr lang="en-US" i="1" u="sng" dirty="0" smtClean="0"/>
              <a:t>Example</a:t>
            </a:r>
            <a:r>
              <a:rPr lang="en-US" i="1" dirty="0" smtClean="0"/>
              <a:t>:  “A </a:t>
            </a:r>
            <a:r>
              <a:rPr lang="en-US" b="1" i="1" u="sng" dirty="0" smtClean="0">
                <a:solidFill>
                  <a:srgbClr val="00B0F0"/>
                </a:solidFill>
              </a:rPr>
              <a:t>metamorphosis</a:t>
            </a:r>
            <a:r>
              <a:rPr lang="en-US" i="1" dirty="0" smtClean="0"/>
              <a:t> occurs when something transforms into something else (like a caterpillar turning into a butterfly).”</a:t>
            </a:r>
            <a:endParaRPr lang="en-US" dirty="0" smtClean="0"/>
          </a:p>
          <a:p>
            <a:pPr lvl="1"/>
            <a:endParaRPr lang="en-US" dirty="0" smtClean="0"/>
          </a:p>
          <a:p>
            <a:pPr lvl="1">
              <a:buNone/>
            </a:pPr>
            <a:endParaRPr lang="en-US" dirty="0" smtClean="0"/>
          </a:p>
        </p:txBody>
      </p:sp>
      <p:sp>
        <p:nvSpPr>
          <p:cNvPr id="5" name="Rounded Rectangle 4">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a:t>met/meta</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648200"/>
          </a:xfrm>
        </p:spPr>
        <p:txBody>
          <a:bodyPr>
            <a:normAutofit fontScale="77500" lnSpcReduction="20000"/>
          </a:bodyPr>
          <a:lstStyle/>
          <a:p>
            <a:endParaRPr lang="en-US" dirty="0" smtClean="0"/>
          </a:p>
          <a:p>
            <a:endParaRPr lang="en-US" dirty="0" smtClean="0"/>
          </a:p>
          <a:p>
            <a:endParaRPr lang="en-US" dirty="0" smtClean="0"/>
          </a:p>
          <a:p>
            <a:pPr>
              <a:buNone/>
            </a:pPr>
            <a:endParaRPr lang="en-US" dirty="0" smtClean="0"/>
          </a:p>
          <a:p>
            <a:r>
              <a:rPr lang="en-US" b="1" u="sng" dirty="0" smtClean="0"/>
              <a:t>Examples:</a:t>
            </a:r>
            <a:r>
              <a:rPr lang="en-US" dirty="0" smtClean="0"/>
              <a:t>  </a:t>
            </a:r>
          </a:p>
          <a:p>
            <a:pPr lvl="1"/>
            <a:r>
              <a:rPr lang="en-US" b="1" dirty="0" smtClean="0">
                <a:solidFill>
                  <a:srgbClr val="33CCFF"/>
                </a:solidFill>
              </a:rPr>
              <a:t>Metabolism</a:t>
            </a:r>
          </a:p>
          <a:p>
            <a:pPr lvl="2"/>
            <a:r>
              <a:rPr lang="en-US" dirty="0" smtClean="0"/>
              <a:t>the set of life-sustaining chemical transformations within the cells of living organisms</a:t>
            </a:r>
          </a:p>
          <a:p>
            <a:pPr lvl="1"/>
            <a:r>
              <a:rPr lang="en-US" b="1" dirty="0" err="1" smtClean="0">
                <a:solidFill>
                  <a:srgbClr val="33CCFF"/>
                </a:solidFill>
              </a:rPr>
              <a:t>Metamorphize</a:t>
            </a:r>
            <a:endParaRPr lang="en-US" b="1" dirty="0" smtClean="0">
              <a:solidFill>
                <a:srgbClr val="33CCFF"/>
              </a:solidFill>
            </a:endParaRPr>
          </a:p>
          <a:p>
            <a:pPr lvl="2"/>
            <a:r>
              <a:rPr lang="en-US" dirty="0" smtClean="0"/>
              <a:t>To transform or change</a:t>
            </a:r>
          </a:p>
          <a:p>
            <a:pPr lvl="1"/>
            <a:r>
              <a:rPr lang="en-US" b="1" dirty="0" err="1" smtClean="0">
                <a:solidFill>
                  <a:srgbClr val="33CCFF"/>
                </a:solidFill>
              </a:rPr>
              <a:t>Metanalysis</a:t>
            </a:r>
            <a:r>
              <a:rPr lang="en-US" b="1" dirty="0" smtClean="0">
                <a:solidFill>
                  <a:srgbClr val="33CCFF"/>
                </a:solidFill>
              </a:rPr>
              <a:t> </a:t>
            </a:r>
          </a:p>
          <a:p>
            <a:pPr lvl="2"/>
            <a:r>
              <a:rPr lang="en-US" dirty="0" smtClean="0"/>
              <a:t>statistical methods for contrasting and combining results from different studies in the hope of identifying patterns among study results</a:t>
            </a:r>
          </a:p>
          <a:p>
            <a:pPr lvl="1"/>
            <a:r>
              <a:rPr lang="en-US" b="1" dirty="0" err="1" smtClean="0">
                <a:solidFill>
                  <a:srgbClr val="33CCFF"/>
                </a:solidFill>
              </a:rPr>
              <a:t>Metabiosis</a:t>
            </a:r>
            <a:endParaRPr lang="en-US" b="1" dirty="0" smtClean="0">
              <a:solidFill>
                <a:srgbClr val="33CCFF"/>
              </a:solidFill>
            </a:endParaRPr>
          </a:p>
          <a:p>
            <a:pPr lvl="2"/>
            <a:r>
              <a:rPr lang="en-US" dirty="0" smtClean="0"/>
              <a:t>a condition in which the growth and metabolism of one organism alter the environment to allow the growth of another organism.</a:t>
            </a:r>
          </a:p>
          <a:p>
            <a:pPr lvl="1">
              <a:buNone/>
            </a:pPr>
            <a:endParaRPr lang="en-US" dirty="0"/>
          </a:p>
        </p:txBody>
      </p:sp>
      <p:sp>
        <p:nvSpPr>
          <p:cNvPr id="11" name="Rounded Rectangle 10">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12" name="TextBox 11"/>
          <p:cNvSpPr txBox="1"/>
          <p:nvPr/>
        </p:nvSpPr>
        <p:spPr>
          <a:xfrm>
            <a:off x="6858000" y="1524000"/>
            <a:ext cx="1676400" cy="1323439"/>
          </a:xfrm>
          <a:prstGeom prst="rect">
            <a:avLst/>
          </a:prstGeom>
          <a:noFill/>
        </p:spPr>
        <p:txBody>
          <a:bodyPr wrap="square" rtlCol="0">
            <a:spAutoFit/>
          </a:bodyPr>
          <a:lstStyle/>
          <a:p>
            <a:r>
              <a:rPr lang="en-US" sz="1600" i="1" dirty="0" smtClean="0"/>
              <a:t>A </a:t>
            </a:r>
            <a:r>
              <a:rPr lang="en-US" sz="1600" b="1" i="1" u="sng" dirty="0" smtClean="0">
                <a:solidFill>
                  <a:srgbClr val="00B0F0"/>
                </a:solidFill>
              </a:rPr>
              <a:t>metamorphosis</a:t>
            </a:r>
            <a:r>
              <a:rPr lang="en-US" sz="1600" i="1" dirty="0" smtClean="0"/>
              <a:t> occurs when something transforms into something else</a:t>
            </a:r>
            <a:endParaRPr lang="en-US" dirty="0"/>
          </a:p>
        </p:txBody>
      </p:sp>
      <p:pic>
        <p:nvPicPr>
          <p:cNvPr id="15" name="Picture 14" descr="caterpillar-butterfly.gif"/>
          <p:cNvPicPr>
            <a:picLocks noChangeAspect="1"/>
          </p:cNvPicPr>
          <p:nvPr/>
        </p:nvPicPr>
        <p:blipFill>
          <a:blip r:embed="rId4" cstate="print"/>
          <a:stretch>
            <a:fillRect/>
          </a:stretch>
        </p:blipFill>
        <p:spPr>
          <a:xfrm>
            <a:off x="1828800" y="990601"/>
            <a:ext cx="4876800" cy="213766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linds(horizontal)">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blinds(horizontal)">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blinds(horizontal)">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blinds(horizontal)">
                                      <p:cBhvr>
                                        <p:cTn id="37" dur="500"/>
                                        <p:tgtEl>
                                          <p:spTgt spid="3">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blinds(horizontal)">
                                      <p:cBhvr>
                                        <p:cTn id="4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a:t>met/meta</a:t>
            </a:r>
            <a:endParaRPr lang="en-US" dirty="0">
              <a:solidFill>
                <a:schemeClr val="tx2"/>
              </a:solidFill>
            </a:endParaRPr>
          </a:p>
        </p:txBody>
      </p:sp>
      <p:sp>
        <p:nvSpPr>
          <p:cNvPr id="3" name="Text Placeholder 2"/>
          <p:cNvSpPr>
            <a:spLocks noGrp="1"/>
          </p:cNvSpPr>
          <p:nvPr>
            <p:ph type="body" sz="quarter" idx="10"/>
          </p:nvPr>
        </p:nvSpPr>
        <p:spPr>
          <a:xfrm>
            <a:off x="228600" y="1905000"/>
            <a:ext cx="8686800" cy="4648200"/>
          </a:xfrm>
        </p:spPr>
        <p:txBody>
          <a:bodyPr>
            <a:normAutofit fontScale="77500" lnSpcReduction="20000"/>
          </a:bodyPr>
          <a:lstStyle/>
          <a:p>
            <a:endParaRPr lang="en-US" dirty="0" smtClean="0"/>
          </a:p>
          <a:p>
            <a:endParaRPr lang="en-US" dirty="0" smtClean="0"/>
          </a:p>
          <a:p>
            <a:endParaRPr lang="en-US" dirty="0" smtClean="0"/>
          </a:p>
          <a:p>
            <a:endParaRPr lang="en-US" dirty="0" smtClean="0"/>
          </a:p>
          <a:p>
            <a:r>
              <a:rPr lang="en-US" b="1" u="sng" dirty="0" smtClean="0"/>
              <a:t>Positive/Negative Questions: </a:t>
            </a:r>
            <a:r>
              <a:rPr lang="en-US" dirty="0" smtClean="0"/>
              <a:t> Answer “</a:t>
            </a:r>
            <a:r>
              <a:rPr lang="en-US" b="1" dirty="0" smtClean="0">
                <a:solidFill>
                  <a:srgbClr val="33CCFF"/>
                </a:solidFill>
              </a:rPr>
              <a:t>Yes</a:t>
            </a:r>
            <a:r>
              <a:rPr lang="en-US" dirty="0" smtClean="0"/>
              <a:t>” or “</a:t>
            </a:r>
            <a:r>
              <a:rPr lang="en-US" b="1" dirty="0" smtClean="0">
                <a:solidFill>
                  <a:srgbClr val="33CCFF"/>
                </a:solidFill>
              </a:rPr>
              <a:t>No</a:t>
            </a:r>
            <a:r>
              <a:rPr lang="en-US" dirty="0" smtClean="0"/>
              <a:t>”</a:t>
            </a:r>
          </a:p>
          <a:p>
            <a:pPr lvl="1"/>
            <a:r>
              <a:rPr lang="en-US" b="1" dirty="0" smtClean="0">
                <a:solidFill>
                  <a:srgbClr val="33CCFF"/>
                </a:solidFill>
              </a:rPr>
              <a:t>Membrane</a:t>
            </a:r>
          </a:p>
          <a:p>
            <a:pPr lvl="1"/>
            <a:r>
              <a:rPr lang="en-US" b="1" dirty="0" smtClean="0">
                <a:solidFill>
                  <a:srgbClr val="33CCFF"/>
                </a:solidFill>
              </a:rPr>
              <a:t>Metastasis</a:t>
            </a:r>
          </a:p>
          <a:p>
            <a:pPr lvl="2"/>
            <a:r>
              <a:rPr lang="en-US" dirty="0" smtClean="0"/>
              <a:t>the spread of a cancer or disease from one organ or part to another not directly connected with it</a:t>
            </a:r>
          </a:p>
          <a:p>
            <a:pPr lvl="1"/>
            <a:r>
              <a:rPr lang="en-US" b="1" dirty="0" smtClean="0">
                <a:solidFill>
                  <a:srgbClr val="33CCFF"/>
                </a:solidFill>
              </a:rPr>
              <a:t>Meatball</a:t>
            </a:r>
          </a:p>
          <a:p>
            <a:pPr lvl="1"/>
            <a:r>
              <a:rPr lang="en-US" b="1" dirty="0" smtClean="0">
                <a:solidFill>
                  <a:srgbClr val="33CCFF"/>
                </a:solidFill>
              </a:rPr>
              <a:t>Metastasize</a:t>
            </a:r>
          </a:p>
          <a:p>
            <a:pPr lvl="2"/>
            <a:r>
              <a:rPr lang="en-US" dirty="0" smtClean="0"/>
              <a:t>(of a cancer) spread to other sites in the body by metastasis</a:t>
            </a:r>
          </a:p>
          <a:p>
            <a:pPr lvl="1"/>
            <a:r>
              <a:rPr lang="en-US" b="1" dirty="0" smtClean="0">
                <a:solidFill>
                  <a:srgbClr val="33CCFF"/>
                </a:solidFill>
              </a:rPr>
              <a:t>Metabolic</a:t>
            </a:r>
          </a:p>
          <a:p>
            <a:pPr lvl="2"/>
            <a:r>
              <a:rPr lang="en-US" dirty="0" smtClean="0"/>
              <a:t>Relating to metabolism, the whole range of biochemical processes that occur within us (or any living organism). Metabolism consists of anabolism (the buildup of substances) and catabolism (the breakdown of substances)</a:t>
            </a:r>
          </a:p>
          <a:p>
            <a:pPr lvl="1"/>
            <a:endParaRPr lang="en-US" dirty="0" smtClean="0"/>
          </a:p>
        </p:txBody>
      </p:sp>
      <p:sp>
        <p:nvSpPr>
          <p:cNvPr id="13" name="Rounded Rectangle 12">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6858000" y="1524000"/>
            <a:ext cx="1676400" cy="1323439"/>
          </a:xfrm>
          <a:prstGeom prst="rect">
            <a:avLst/>
          </a:prstGeom>
          <a:noFill/>
        </p:spPr>
        <p:txBody>
          <a:bodyPr wrap="square" rtlCol="0">
            <a:spAutoFit/>
          </a:bodyPr>
          <a:lstStyle/>
          <a:p>
            <a:r>
              <a:rPr lang="en-US" sz="1600" i="1" dirty="0" smtClean="0"/>
              <a:t>A </a:t>
            </a:r>
            <a:r>
              <a:rPr lang="en-US" sz="1600" b="1" i="1" u="sng" dirty="0" smtClean="0">
                <a:solidFill>
                  <a:srgbClr val="00B0F0"/>
                </a:solidFill>
              </a:rPr>
              <a:t>metamorphosis</a:t>
            </a:r>
            <a:r>
              <a:rPr lang="en-US" sz="1600" i="1" dirty="0" smtClean="0"/>
              <a:t> occurs when something transforms into something else</a:t>
            </a:r>
            <a:endParaRPr lang="en-US" dirty="0"/>
          </a:p>
        </p:txBody>
      </p:sp>
      <p:pic>
        <p:nvPicPr>
          <p:cNvPr id="10" name="Picture 9" descr="caterpillar-butterfly.gif"/>
          <p:cNvPicPr>
            <a:picLocks noChangeAspect="1"/>
          </p:cNvPicPr>
          <p:nvPr/>
        </p:nvPicPr>
        <p:blipFill>
          <a:blip r:embed="rId4" cstate="print"/>
          <a:stretch>
            <a:fillRect/>
          </a:stretch>
        </p:blipFill>
        <p:spPr>
          <a:xfrm>
            <a:off x="1828800" y="990601"/>
            <a:ext cx="4876800" cy="213766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 calcmode="lin" valueType="num">
                                      <p:cBhvr additive="base">
                                        <p:cTn id="4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a:t>met/meta</a:t>
            </a:r>
            <a:endParaRPr lang="en-US" dirty="0">
              <a:solidFill>
                <a:schemeClr val="tx2"/>
              </a:solidFill>
            </a:endParaRPr>
          </a:p>
        </p:txBody>
      </p:sp>
      <p:sp>
        <p:nvSpPr>
          <p:cNvPr id="3" name="Text Placeholder 2"/>
          <p:cNvSpPr>
            <a:spLocks noGrp="1"/>
          </p:cNvSpPr>
          <p:nvPr>
            <p:ph type="body" sz="quarter" idx="10"/>
          </p:nvPr>
        </p:nvSpPr>
        <p:spPr>
          <a:xfrm>
            <a:off x="228600" y="2057400"/>
            <a:ext cx="8763000" cy="4648200"/>
          </a:xfrm>
        </p:spPr>
        <p:txBody>
          <a:bodyPr>
            <a:normAutofit/>
          </a:bodyPr>
          <a:lstStyle/>
          <a:p>
            <a:endParaRPr lang="en-US" dirty="0" smtClean="0"/>
          </a:p>
          <a:p>
            <a:endParaRPr lang="en-US" dirty="0" smtClean="0"/>
          </a:p>
          <a:p>
            <a:endParaRPr lang="en-US" dirty="0" smtClean="0"/>
          </a:p>
          <a:p>
            <a:r>
              <a:rPr lang="en-US" b="1" dirty="0" smtClean="0"/>
              <a:t>Think </a:t>
            </a:r>
            <a:r>
              <a:rPr lang="en-US" b="1" dirty="0" smtClean="0"/>
              <a:t>of 3 Words using “</a:t>
            </a:r>
            <a:r>
              <a:rPr lang="en-US" b="1" u="sng" dirty="0" smtClean="0">
                <a:solidFill>
                  <a:srgbClr val="33CCFF"/>
                </a:solidFill>
              </a:rPr>
              <a:t>met/meta</a:t>
            </a:r>
            <a:r>
              <a:rPr lang="en-US" b="1" dirty="0" smtClean="0"/>
              <a:t>”</a:t>
            </a:r>
            <a:endParaRPr lang="en-US" dirty="0" smtClean="0"/>
          </a:p>
          <a:p>
            <a:pPr lvl="1"/>
            <a:r>
              <a:rPr lang="en-US" dirty="0" smtClean="0"/>
              <a:t>Example: “</a:t>
            </a:r>
            <a:r>
              <a:rPr lang="en-US" b="1" dirty="0" smtClean="0">
                <a:solidFill>
                  <a:srgbClr val="33CCFF"/>
                </a:solidFill>
              </a:rPr>
              <a:t>Metamorphosis</a:t>
            </a:r>
            <a:r>
              <a:rPr lang="en-US" dirty="0" smtClean="0"/>
              <a:t>”</a:t>
            </a:r>
          </a:p>
          <a:p>
            <a:pPr lvl="1"/>
            <a:endParaRPr lang="en-US" dirty="0" smtClean="0"/>
          </a:p>
        </p:txBody>
      </p:sp>
      <p:sp>
        <p:nvSpPr>
          <p:cNvPr id="12" name="Rounded Rectangle 11">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6781800" y="1600200"/>
            <a:ext cx="1676400" cy="1323439"/>
          </a:xfrm>
          <a:prstGeom prst="rect">
            <a:avLst/>
          </a:prstGeom>
          <a:noFill/>
        </p:spPr>
        <p:txBody>
          <a:bodyPr wrap="square" rtlCol="0">
            <a:spAutoFit/>
          </a:bodyPr>
          <a:lstStyle/>
          <a:p>
            <a:r>
              <a:rPr lang="en-US" sz="1600" i="1" dirty="0" smtClean="0"/>
              <a:t>A </a:t>
            </a:r>
            <a:r>
              <a:rPr lang="en-US" sz="1600" b="1" i="1" u="sng" dirty="0" smtClean="0">
                <a:solidFill>
                  <a:srgbClr val="00B0F0"/>
                </a:solidFill>
              </a:rPr>
              <a:t>metamorphosis</a:t>
            </a:r>
            <a:r>
              <a:rPr lang="en-US" sz="1600" i="1" dirty="0" smtClean="0"/>
              <a:t> occurs when something transforms into something else</a:t>
            </a:r>
            <a:endParaRPr lang="en-US" dirty="0"/>
          </a:p>
        </p:txBody>
      </p:sp>
      <p:pic>
        <p:nvPicPr>
          <p:cNvPr id="10" name="Picture 9" descr="caterpillar-butterfly.gif"/>
          <p:cNvPicPr>
            <a:picLocks noChangeAspect="1"/>
          </p:cNvPicPr>
          <p:nvPr/>
        </p:nvPicPr>
        <p:blipFill>
          <a:blip r:embed="rId4" cstate="print"/>
          <a:stretch>
            <a:fillRect/>
          </a:stretch>
        </p:blipFill>
        <p:spPr>
          <a:xfrm>
            <a:off x="1828800" y="1219200"/>
            <a:ext cx="4876800" cy="2137664"/>
          </a:xfrm>
          <a:prstGeom prst="rect">
            <a:avLst/>
          </a:prstGeom>
        </p:spPr>
      </p:pic>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smtClean="0"/>
              <a:t>Proto</a:t>
            </a:r>
            <a:r>
              <a:rPr lang="en-US" dirty="0"/>
              <a:t/>
            </a:r>
            <a:br>
              <a:rPr lang="en-US" dirty="0"/>
            </a:b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u="sng" dirty="0" smtClean="0"/>
              <a:t>Definition</a:t>
            </a:r>
            <a:r>
              <a:rPr lang="en-US" dirty="0" smtClean="0"/>
              <a:t>:  </a:t>
            </a:r>
          </a:p>
          <a:p>
            <a:pPr lvl="1"/>
            <a:r>
              <a:rPr lang="en-US" dirty="0" smtClean="0"/>
              <a:t>First or earliest</a:t>
            </a:r>
          </a:p>
          <a:p>
            <a:r>
              <a:rPr lang="en-US" i="1" u="sng" dirty="0" smtClean="0"/>
              <a:t>Example</a:t>
            </a:r>
            <a:r>
              <a:rPr lang="en-US" i="1" dirty="0" smtClean="0"/>
              <a:t>:  “An inventor needs to create a </a:t>
            </a:r>
            <a:r>
              <a:rPr lang="en-US" b="1" i="1" u="sng" dirty="0" smtClean="0">
                <a:solidFill>
                  <a:srgbClr val="00B0F0"/>
                </a:solidFill>
              </a:rPr>
              <a:t>prototype</a:t>
            </a:r>
            <a:r>
              <a:rPr lang="en-US" b="1" i="1" dirty="0" smtClean="0">
                <a:solidFill>
                  <a:srgbClr val="00B0F0"/>
                </a:solidFill>
              </a:rPr>
              <a:t> </a:t>
            </a:r>
            <a:r>
              <a:rPr lang="en-US" i="1" dirty="0" smtClean="0"/>
              <a:t>of his invention before having it mass produced.</a:t>
            </a:r>
          </a:p>
          <a:p>
            <a:pPr lvl="1">
              <a:buNone/>
            </a:pPr>
            <a:endParaRPr lang="en-US" i="1" dirty="0" smtClean="0"/>
          </a:p>
          <a:p>
            <a:pPr lvl="1"/>
            <a:endParaRPr lang="en-US" dirty="0" smtClean="0"/>
          </a:p>
          <a:p>
            <a:pPr lvl="1">
              <a:buNone/>
            </a:pPr>
            <a:endParaRPr lang="en-US" dirty="0" smtClean="0"/>
          </a:p>
        </p:txBody>
      </p:sp>
      <p:sp>
        <p:nvSpPr>
          <p:cNvPr id="5" name="Rounded Rectangle 4">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smtClean="0"/>
              <a:t>Proto</a:t>
            </a:r>
            <a:r>
              <a:rPr lang="en-US" dirty="0"/>
              <a:t/>
            </a:r>
            <a:br>
              <a:rPr lang="en-US" dirty="0"/>
            </a:br>
            <a:endParaRPr lang="en-US" dirty="0">
              <a:solidFill>
                <a:schemeClr val="tx2"/>
              </a:solidFill>
            </a:endParaRPr>
          </a:p>
        </p:txBody>
      </p:sp>
      <p:sp>
        <p:nvSpPr>
          <p:cNvPr id="3" name="Text Placeholder 2"/>
          <p:cNvSpPr>
            <a:spLocks noGrp="1"/>
          </p:cNvSpPr>
          <p:nvPr>
            <p:ph type="body" sz="quarter" idx="10"/>
          </p:nvPr>
        </p:nvSpPr>
        <p:spPr>
          <a:xfrm>
            <a:off x="304800" y="2286000"/>
            <a:ext cx="8534400" cy="4343400"/>
          </a:xfrm>
        </p:spPr>
        <p:txBody>
          <a:bodyPr>
            <a:normAutofit fontScale="62500" lnSpcReduction="20000"/>
          </a:bodyPr>
          <a:lstStyle/>
          <a:p>
            <a:endParaRPr lang="en-US" dirty="0" smtClean="0"/>
          </a:p>
          <a:p>
            <a:endParaRPr lang="en-US" dirty="0" smtClean="0"/>
          </a:p>
          <a:p>
            <a:endParaRPr lang="en-US" dirty="0" smtClean="0"/>
          </a:p>
          <a:p>
            <a:pPr>
              <a:buNone/>
            </a:pPr>
            <a:endParaRPr lang="en-US" dirty="0" smtClean="0"/>
          </a:p>
          <a:p>
            <a:r>
              <a:rPr lang="en-US" b="1" u="sng" dirty="0" smtClean="0"/>
              <a:t>Examples:</a:t>
            </a:r>
            <a:r>
              <a:rPr lang="en-US" dirty="0" smtClean="0"/>
              <a:t>  </a:t>
            </a:r>
          </a:p>
          <a:p>
            <a:pPr lvl="1"/>
            <a:r>
              <a:rPr lang="en-US" b="1" dirty="0" smtClean="0">
                <a:solidFill>
                  <a:srgbClr val="33CCFF"/>
                </a:solidFill>
              </a:rPr>
              <a:t>Prototypical</a:t>
            </a:r>
          </a:p>
          <a:p>
            <a:pPr lvl="2"/>
            <a:r>
              <a:rPr lang="en-US" dirty="0" smtClean="0"/>
              <a:t>An original type, form, or instance serving as a basis or standard: "The abolitionists were the prototype of modern citizen activism"</a:t>
            </a:r>
          </a:p>
          <a:p>
            <a:pPr lvl="1"/>
            <a:r>
              <a:rPr lang="en-US" b="1" dirty="0" err="1" smtClean="0">
                <a:solidFill>
                  <a:srgbClr val="33CCFF"/>
                </a:solidFill>
              </a:rPr>
              <a:t>Protobird</a:t>
            </a:r>
            <a:endParaRPr lang="en-US" b="1" dirty="0" smtClean="0">
              <a:solidFill>
                <a:srgbClr val="33CCFF"/>
              </a:solidFill>
            </a:endParaRPr>
          </a:p>
          <a:p>
            <a:pPr lvl="2"/>
            <a:r>
              <a:rPr lang="en-US" dirty="0" smtClean="0"/>
              <a:t>Any of several extinct animals proposed as an evolutionary link between fossil reptiles and fossil birds</a:t>
            </a:r>
          </a:p>
          <a:p>
            <a:pPr lvl="1"/>
            <a:r>
              <a:rPr lang="en-US" b="1" dirty="0" err="1" smtClean="0">
                <a:solidFill>
                  <a:srgbClr val="33CCFF"/>
                </a:solidFill>
              </a:rPr>
              <a:t>Protohuman</a:t>
            </a:r>
            <a:endParaRPr lang="en-US" b="1" dirty="0" smtClean="0">
              <a:solidFill>
                <a:srgbClr val="33CCFF"/>
              </a:solidFill>
            </a:endParaRPr>
          </a:p>
          <a:p>
            <a:pPr lvl="2"/>
            <a:r>
              <a:rPr lang="en-US" dirty="0" smtClean="0"/>
              <a:t>of, relating to, or resembling extinct hominid populations that had some, but not all, the features of modern </a:t>
            </a:r>
            <a:r>
              <a:rPr lang="en-US" i="1" dirty="0" smtClean="0"/>
              <a:t>Homo sapiens</a:t>
            </a:r>
            <a:endParaRPr lang="en-US" dirty="0" smtClean="0"/>
          </a:p>
          <a:p>
            <a:pPr lvl="1"/>
            <a:r>
              <a:rPr lang="en-US" b="1" dirty="0" err="1" smtClean="0">
                <a:solidFill>
                  <a:srgbClr val="33CCFF"/>
                </a:solidFill>
              </a:rPr>
              <a:t>Protoscience</a:t>
            </a:r>
            <a:endParaRPr lang="en-US" b="1" dirty="0" smtClean="0">
              <a:solidFill>
                <a:srgbClr val="33CCFF"/>
              </a:solidFill>
            </a:endParaRPr>
          </a:p>
          <a:p>
            <a:pPr lvl="2"/>
            <a:r>
              <a:rPr lang="en-US" dirty="0" smtClean="0"/>
              <a:t>The earliest eras of the history of science, when the scientific method was embryonic</a:t>
            </a:r>
          </a:p>
          <a:p>
            <a:pPr lvl="1"/>
            <a:r>
              <a:rPr lang="en-US" b="1" dirty="0" err="1" smtClean="0">
                <a:solidFill>
                  <a:srgbClr val="33CCFF"/>
                </a:solidFill>
              </a:rPr>
              <a:t>Protoplastid</a:t>
            </a:r>
            <a:endParaRPr lang="en-US" b="1" dirty="0" smtClean="0">
              <a:solidFill>
                <a:srgbClr val="33CCFF"/>
              </a:solidFill>
            </a:endParaRPr>
          </a:p>
          <a:p>
            <a:pPr lvl="2"/>
            <a:r>
              <a:rPr lang="en-US" dirty="0" smtClean="0"/>
              <a:t>An immature plastid that is incapable of photosynthesis</a:t>
            </a:r>
            <a:endParaRPr lang="en-US" dirty="0"/>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6629400" y="914400"/>
            <a:ext cx="1905000" cy="2339102"/>
          </a:xfrm>
          <a:prstGeom prst="rect">
            <a:avLst/>
          </a:prstGeom>
          <a:noFill/>
        </p:spPr>
        <p:txBody>
          <a:bodyPr wrap="square" rtlCol="0">
            <a:spAutoFit/>
          </a:bodyPr>
          <a:lstStyle/>
          <a:p>
            <a:r>
              <a:rPr lang="en-US" sz="1600" dirty="0" smtClean="0"/>
              <a:t>A </a:t>
            </a:r>
            <a:r>
              <a:rPr lang="en-US" sz="1600" b="1" u="sng" dirty="0" smtClean="0">
                <a:solidFill>
                  <a:srgbClr val="33CCFF"/>
                </a:solidFill>
              </a:rPr>
              <a:t>prototype</a:t>
            </a:r>
            <a:r>
              <a:rPr lang="en-US" sz="1600" dirty="0" smtClean="0"/>
              <a:t> is a first or preliminary model of something, especially a machine, from which other forms are developed or copied</a:t>
            </a:r>
            <a:r>
              <a:rPr lang="en-US" sz="1600" b="1" dirty="0" smtClean="0"/>
              <a:t>.</a:t>
            </a:r>
            <a:endParaRPr lang="en-US" sz="1600" dirty="0" smtClean="0"/>
          </a:p>
          <a:p>
            <a:endParaRPr lang="en-US" dirty="0"/>
          </a:p>
        </p:txBody>
      </p:sp>
      <p:pic>
        <p:nvPicPr>
          <p:cNvPr id="13" name="Picture 12" descr="Military-exoskeleton-prototype.jpg"/>
          <p:cNvPicPr>
            <a:picLocks noChangeAspect="1"/>
          </p:cNvPicPr>
          <p:nvPr/>
        </p:nvPicPr>
        <p:blipFill>
          <a:blip r:embed="rId4" cstate="print"/>
          <a:stretch>
            <a:fillRect/>
          </a:stretch>
        </p:blipFill>
        <p:spPr>
          <a:xfrm>
            <a:off x="2057400" y="609600"/>
            <a:ext cx="4510460" cy="282574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linds(horizontal)">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blinds(horizontal)">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blinds(horizontal)">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blinds(horizontal)">
                                      <p:cBhvr>
                                        <p:cTn id="37" dur="500"/>
                                        <p:tgtEl>
                                          <p:spTgt spid="3">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blinds(horizontal)">
                                      <p:cBhvr>
                                        <p:cTn id="42" dur="500"/>
                                        <p:tgtEl>
                                          <p:spTgt spid="3">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Effect transition="in" filter="blinds(horizontal)">
                                      <p:cBhvr>
                                        <p:cTn id="47" dur="500"/>
                                        <p:tgtEl>
                                          <p:spTgt spid="3">
                                            <p:txEl>
                                              <p:pRg st="13" end="1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14" end="14"/>
                                            </p:txEl>
                                          </p:spTgt>
                                        </p:tgtEl>
                                        <p:attrNameLst>
                                          <p:attrName>style.visibility</p:attrName>
                                        </p:attrNameLst>
                                      </p:cBhvr>
                                      <p:to>
                                        <p:strVal val="visible"/>
                                      </p:to>
                                    </p:set>
                                    <p:animEffect transition="in" filter="blinds(horizontal)">
                                      <p:cBhvr>
                                        <p:cTn id="52"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Proto</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648200"/>
          </a:xfrm>
        </p:spPr>
        <p:txBody>
          <a:bodyPr>
            <a:normAutofit fontScale="62500" lnSpcReduction="20000"/>
          </a:bodyPr>
          <a:lstStyle/>
          <a:p>
            <a:endParaRPr lang="en-US" dirty="0" smtClean="0"/>
          </a:p>
          <a:p>
            <a:endParaRPr lang="en-US" dirty="0" smtClean="0"/>
          </a:p>
          <a:p>
            <a:endParaRPr lang="en-US" dirty="0" smtClean="0"/>
          </a:p>
          <a:p>
            <a:endParaRPr lang="en-US" dirty="0" smtClean="0"/>
          </a:p>
          <a:p>
            <a:pPr>
              <a:buNone/>
            </a:pPr>
            <a:endParaRPr lang="en-US" dirty="0" smtClean="0"/>
          </a:p>
          <a:p>
            <a:endParaRPr lang="en-US" b="1" u="sng" dirty="0" smtClean="0"/>
          </a:p>
          <a:p>
            <a:r>
              <a:rPr lang="en-US" b="1" u="sng" dirty="0" smtClean="0"/>
              <a:t>Positive/Negative Questions: </a:t>
            </a:r>
            <a:r>
              <a:rPr lang="en-US" dirty="0" smtClean="0"/>
              <a:t> Answer “</a:t>
            </a:r>
            <a:r>
              <a:rPr lang="en-US" b="1" dirty="0" smtClean="0">
                <a:solidFill>
                  <a:srgbClr val="33CCFF"/>
                </a:solidFill>
              </a:rPr>
              <a:t>Yes</a:t>
            </a:r>
            <a:r>
              <a:rPr lang="en-US" dirty="0" smtClean="0"/>
              <a:t>” or “</a:t>
            </a:r>
            <a:r>
              <a:rPr lang="en-US" b="1" dirty="0" smtClean="0">
                <a:solidFill>
                  <a:srgbClr val="33CCFF"/>
                </a:solidFill>
              </a:rPr>
              <a:t>No</a:t>
            </a:r>
            <a:r>
              <a:rPr lang="en-US" dirty="0" smtClean="0"/>
              <a:t>”</a:t>
            </a:r>
          </a:p>
          <a:p>
            <a:pPr lvl="1"/>
            <a:r>
              <a:rPr lang="en-US" b="1" dirty="0" smtClean="0">
                <a:solidFill>
                  <a:srgbClr val="33CCFF"/>
                </a:solidFill>
              </a:rPr>
              <a:t>Protozoan</a:t>
            </a:r>
          </a:p>
          <a:p>
            <a:pPr lvl="2"/>
            <a:r>
              <a:rPr lang="en-US" dirty="0" smtClean="0"/>
              <a:t>a diverse group of mostly motile unicellular eukaryotic organisms</a:t>
            </a:r>
          </a:p>
          <a:p>
            <a:pPr lvl="1"/>
            <a:r>
              <a:rPr lang="en-US" b="1" dirty="0" smtClean="0">
                <a:solidFill>
                  <a:srgbClr val="33CCFF"/>
                </a:solidFill>
              </a:rPr>
              <a:t>Prominent</a:t>
            </a:r>
          </a:p>
          <a:p>
            <a:pPr lvl="1"/>
            <a:r>
              <a:rPr lang="en-US" b="1" dirty="0" smtClean="0">
                <a:solidFill>
                  <a:srgbClr val="33CCFF"/>
                </a:solidFill>
              </a:rPr>
              <a:t>Prototype</a:t>
            </a:r>
          </a:p>
          <a:p>
            <a:pPr lvl="2"/>
            <a:r>
              <a:rPr lang="en-US" dirty="0" smtClean="0"/>
              <a:t>a first or preliminary model of something, especially a machine, from which other forms are developed</a:t>
            </a:r>
          </a:p>
          <a:p>
            <a:pPr lvl="1"/>
            <a:r>
              <a:rPr lang="en-US" b="1" dirty="0" smtClean="0">
                <a:solidFill>
                  <a:srgbClr val="33CCFF"/>
                </a:solidFill>
              </a:rPr>
              <a:t>Promote</a:t>
            </a:r>
          </a:p>
          <a:p>
            <a:pPr lvl="1"/>
            <a:r>
              <a:rPr lang="en-US" b="1" dirty="0" err="1" smtClean="0">
                <a:solidFill>
                  <a:srgbClr val="33CCFF"/>
                </a:solidFill>
              </a:rPr>
              <a:t>Protoculture</a:t>
            </a:r>
            <a:endParaRPr lang="en-US" b="1" dirty="0" smtClean="0">
              <a:solidFill>
                <a:srgbClr val="33CCFF"/>
              </a:solidFill>
            </a:endParaRPr>
          </a:p>
          <a:p>
            <a:pPr lvl="2"/>
            <a:r>
              <a:rPr lang="en-US" dirty="0" smtClean="0"/>
              <a:t>the passing of behaviors from one generation to another among non-human primates. These cultures are very rudimentary, and do not exhibit complex cultural technology</a:t>
            </a:r>
          </a:p>
          <a:p>
            <a:pPr lvl="1"/>
            <a:endParaRPr lang="en-US" dirty="0" smtClean="0"/>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13" name="TextBox 12"/>
          <p:cNvSpPr txBox="1"/>
          <p:nvPr/>
        </p:nvSpPr>
        <p:spPr>
          <a:xfrm>
            <a:off x="6934200" y="1295400"/>
            <a:ext cx="1981200" cy="2092881"/>
          </a:xfrm>
          <a:prstGeom prst="rect">
            <a:avLst/>
          </a:prstGeom>
          <a:noFill/>
        </p:spPr>
        <p:txBody>
          <a:bodyPr wrap="square" rtlCol="0">
            <a:spAutoFit/>
          </a:bodyPr>
          <a:lstStyle/>
          <a:p>
            <a:r>
              <a:rPr lang="en-US" sz="1600" dirty="0" smtClean="0"/>
              <a:t>A </a:t>
            </a:r>
            <a:r>
              <a:rPr lang="en-US" sz="1600" b="1" u="sng" dirty="0" smtClean="0">
                <a:solidFill>
                  <a:srgbClr val="33CCFF"/>
                </a:solidFill>
              </a:rPr>
              <a:t>prototype</a:t>
            </a:r>
            <a:r>
              <a:rPr lang="en-US" sz="1600" dirty="0" smtClean="0"/>
              <a:t> is a first or preliminary model of something, especially a machine, from which other forms are developed or copied</a:t>
            </a:r>
            <a:r>
              <a:rPr lang="en-US" sz="1600" b="1" dirty="0" smtClean="0"/>
              <a:t>.</a:t>
            </a:r>
            <a:endParaRPr lang="en-US" sz="1600" dirty="0" smtClean="0"/>
          </a:p>
          <a:p>
            <a:endParaRPr lang="en-US" dirty="0"/>
          </a:p>
        </p:txBody>
      </p:sp>
      <p:pic>
        <p:nvPicPr>
          <p:cNvPr id="14" name="Picture 13" descr="Military-exoskeleton-prototype.jpg"/>
          <p:cNvPicPr>
            <a:picLocks noChangeAspect="1"/>
          </p:cNvPicPr>
          <p:nvPr/>
        </p:nvPicPr>
        <p:blipFill>
          <a:blip r:embed="rId4" cstate="print"/>
          <a:stretch>
            <a:fillRect/>
          </a:stretch>
        </p:blipFill>
        <p:spPr>
          <a:xfrm>
            <a:off x="2514600" y="609600"/>
            <a:ext cx="4362603" cy="273310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 calcmode="lin" valueType="num">
                                      <p:cBhvr additive="base">
                                        <p:cTn id="1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additive="base">
                                        <p:cTn id="1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 calcmode="lin" valueType="num">
                                      <p:cBhvr additive="base">
                                        <p:cTn id="2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 calcmode="lin" valueType="num">
                                      <p:cBhvr additive="base">
                                        <p:cTn id="3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 calcmode="lin" valueType="num">
                                      <p:cBhvr additive="base">
                                        <p:cTn id="3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 calcmode="lin" valueType="num">
                                      <p:cBhvr additive="base">
                                        <p:cTn id="4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 calcmode="lin" valueType="num">
                                      <p:cBhvr additive="base">
                                        <p:cTn id="4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smtClean="0"/>
              <a:t>-</a:t>
            </a:r>
            <a:r>
              <a:rPr lang="en-US" dirty="0" err="1" smtClean="0"/>
              <a:t>ology</a:t>
            </a:r>
            <a:r>
              <a:rPr lang="en-US" dirty="0" smtClean="0"/>
              <a:t/>
            </a:r>
            <a:br>
              <a:rPr lang="en-US" dirty="0" smtClean="0"/>
            </a:br>
            <a:endParaRPr lang="en-US" dirty="0">
              <a:solidFill>
                <a:schemeClr val="tx2"/>
              </a:solidFill>
            </a:endParaRPr>
          </a:p>
        </p:txBody>
      </p:sp>
      <p:sp>
        <p:nvSpPr>
          <p:cNvPr id="3" name="Text Placeholder 2"/>
          <p:cNvSpPr>
            <a:spLocks noGrp="1"/>
          </p:cNvSpPr>
          <p:nvPr>
            <p:ph type="body" sz="quarter" idx="10"/>
          </p:nvPr>
        </p:nvSpPr>
        <p:spPr>
          <a:xfrm>
            <a:off x="228600" y="1905000"/>
            <a:ext cx="8763000" cy="4648200"/>
          </a:xfrm>
        </p:spPr>
        <p:txBody>
          <a:bodyPr>
            <a:normAutofit fontScale="85000" lnSpcReduction="20000"/>
          </a:bodyPr>
          <a:lstStyle/>
          <a:p>
            <a:endParaRPr lang="en-US" dirty="0" smtClean="0"/>
          </a:p>
          <a:p>
            <a:endParaRPr lang="en-US" dirty="0" smtClean="0"/>
          </a:p>
          <a:p>
            <a:endParaRPr lang="en-US" dirty="0" smtClean="0"/>
          </a:p>
          <a:p>
            <a:endParaRPr lang="en-US" dirty="0" smtClean="0"/>
          </a:p>
          <a:p>
            <a:pPr>
              <a:buNone/>
            </a:pPr>
            <a:endParaRPr lang="en-US" dirty="0" smtClean="0"/>
          </a:p>
          <a:p>
            <a:r>
              <a:rPr lang="en-US" b="1" u="sng" dirty="0" smtClean="0"/>
              <a:t>Positive/Negative Questions: </a:t>
            </a:r>
            <a:r>
              <a:rPr lang="en-US" dirty="0" smtClean="0"/>
              <a:t> (Answer “</a:t>
            </a:r>
            <a:r>
              <a:rPr lang="en-US" dirty="0" smtClean="0">
                <a:solidFill>
                  <a:srgbClr val="33CCFF"/>
                </a:solidFill>
              </a:rPr>
              <a:t>yes</a:t>
            </a:r>
            <a:r>
              <a:rPr lang="en-US" dirty="0" smtClean="0"/>
              <a:t>” or “</a:t>
            </a:r>
            <a:r>
              <a:rPr lang="en-US" dirty="0" smtClean="0">
                <a:solidFill>
                  <a:srgbClr val="33CCFF"/>
                </a:solidFill>
              </a:rPr>
              <a:t>no</a:t>
            </a:r>
            <a:r>
              <a:rPr lang="en-US" dirty="0" smtClean="0"/>
              <a:t>”):</a:t>
            </a:r>
          </a:p>
          <a:p>
            <a:pPr lvl="1"/>
            <a:r>
              <a:rPr lang="en-US" b="1" dirty="0" smtClean="0">
                <a:solidFill>
                  <a:srgbClr val="33CCFF"/>
                </a:solidFill>
              </a:rPr>
              <a:t>Sociology</a:t>
            </a:r>
          </a:p>
          <a:p>
            <a:pPr lvl="1"/>
            <a:r>
              <a:rPr lang="en-US" b="1" dirty="0" smtClean="0">
                <a:solidFill>
                  <a:srgbClr val="33CCFF"/>
                </a:solidFill>
              </a:rPr>
              <a:t>Astronomy</a:t>
            </a:r>
          </a:p>
          <a:p>
            <a:pPr lvl="1"/>
            <a:r>
              <a:rPr lang="en-US" b="1" dirty="0" smtClean="0">
                <a:solidFill>
                  <a:srgbClr val="33CCFF"/>
                </a:solidFill>
              </a:rPr>
              <a:t>Anatomy</a:t>
            </a:r>
          </a:p>
          <a:p>
            <a:pPr lvl="1"/>
            <a:r>
              <a:rPr lang="en-US" b="1" dirty="0" smtClean="0">
                <a:solidFill>
                  <a:srgbClr val="33CCFF"/>
                </a:solidFill>
              </a:rPr>
              <a:t>Psychology</a:t>
            </a:r>
          </a:p>
          <a:p>
            <a:pPr lvl="1"/>
            <a:r>
              <a:rPr lang="en-US" b="1" dirty="0" smtClean="0">
                <a:solidFill>
                  <a:srgbClr val="33CCFF"/>
                </a:solidFill>
              </a:rPr>
              <a:t>Pathology</a:t>
            </a:r>
          </a:p>
          <a:p>
            <a:pPr lvl="1"/>
            <a:r>
              <a:rPr lang="en-US" b="1" dirty="0" smtClean="0">
                <a:solidFill>
                  <a:srgbClr val="33CCFF"/>
                </a:solidFill>
              </a:rPr>
              <a:t>Criminology</a:t>
            </a:r>
          </a:p>
          <a:p>
            <a:pPr lvl="1"/>
            <a:r>
              <a:rPr lang="en-US" b="1" dirty="0" smtClean="0">
                <a:solidFill>
                  <a:srgbClr val="33CCFF"/>
                </a:solidFill>
              </a:rPr>
              <a:t>Cardiology</a:t>
            </a:r>
          </a:p>
          <a:p>
            <a:pPr lvl="1"/>
            <a:endParaRPr lang="en-US" dirty="0" smtClean="0"/>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10" name="TextBox 9"/>
          <p:cNvSpPr txBox="1"/>
          <p:nvPr/>
        </p:nvSpPr>
        <p:spPr>
          <a:xfrm>
            <a:off x="304800" y="1981200"/>
            <a:ext cx="2667000" cy="923330"/>
          </a:xfrm>
          <a:prstGeom prst="rect">
            <a:avLst/>
          </a:prstGeom>
          <a:noFill/>
        </p:spPr>
        <p:txBody>
          <a:bodyPr wrap="square" rtlCol="0">
            <a:spAutoFit/>
          </a:bodyPr>
          <a:lstStyle/>
          <a:p>
            <a:r>
              <a:rPr lang="en-US" b="1" dirty="0" smtClean="0"/>
              <a:t>Bi</a:t>
            </a:r>
            <a:r>
              <a:rPr lang="en-US" b="1" u="sng" dirty="0" smtClean="0">
                <a:solidFill>
                  <a:srgbClr val="00B0F0"/>
                </a:solidFill>
              </a:rPr>
              <a:t>ology</a:t>
            </a:r>
            <a:r>
              <a:rPr lang="en-US" b="1" dirty="0" smtClean="0"/>
              <a:t> is the study of living things.</a:t>
            </a:r>
            <a:endParaRPr lang="en-US" dirty="0" smtClean="0"/>
          </a:p>
          <a:p>
            <a:endParaRPr lang="en-US" dirty="0"/>
          </a:p>
        </p:txBody>
      </p:sp>
      <p:pic>
        <p:nvPicPr>
          <p:cNvPr id="11" name="Picture 10" descr="C:\Documents and Settings\jgalvan\Local Settings\Temporary Internet Files\Content.IE5\H45MDZ5D\MP900400979[1].jpg"/>
          <p:cNvPicPr/>
          <p:nvPr/>
        </p:nvPicPr>
        <p:blipFill>
          <a:blip r:embed="rId4" cstate="print"/>
          <a:srcRect/>
          <a:stretch>
            <a:fillRect/>
          </a:stretch>
        </p:blipFill>
        <p:spPr bwMode="auto">
          <a:xfrm>
            <a:off x="3048000" y="1295400"/>
            <a:ext cx="3124200" cy="21336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Proto</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648200"/>
          </a:xfrm>
        </p:spPr>
        <p:txBody>
          <a:bodyPr>
            <a:normAutofit/>
          </a:bodyPr>
          <a:lstStyle/>
          <a:p>
            <a:endParaRPr lang="en-US" dirty="0" smtClean="0"/>
          </a:p>
          <a:p>
            <a:endParaRPr lang="en-US" dirty="0" smtClean="0"/>
          </a:p>
          <a:p>
            <a:endParaRPr lang="en-US" dirty="0" smtClean="0"/>
          </a:p>
          <a:p>
            <a:endParaRPr lang="en-US" dirty="0" smtClean="0"/>
          </a:p>
          <a:p>
            <a:r>
              <a:rPr lang="en-US" b="1" dirty="0" smtClean="0"/>
              <a:t>Think </a:t>
            </a:r>
            <a:r>
              <a:rPr lang="en-US" b="1" dirty="0" smtClean="0"/>
              <a:t>of 3 Words using “</a:t>
            </a:r>
            <a:r>
              <a:rPr lang="en-US" b="1" u="sng" dirty="0" smtClean="0">
                <a:solidFill>
                  <a:srgbClr val="33CCFF"/>
                </a:solidFill>
              </a:rPr>
              <a:t>proto</a:t>
            </a:r>
            <a:r>
              <a:rPr lang="en-US" b="1" dirty="0" smtClean="0"/>
              <a:t>”</a:t>
            </a:r>
            <a:endParaRPr lang="en-US" dirty="0" smtClean="0"/>
          </a:p>
          <a:p>
            <a:pPr lvl="1"/>
            <a:r>
              <a:rPr lang="en-US" dirty="0" smtClean="0"/>
              <a:t>Example: “</a:t>
            </a:r>
            <a:r>
              <a:rPr lang="en-US" b="1" dirty="0" smtClean="0">
                <a:solidFill>
                  <a:srgbClr val="33CCFF"/>
                </a:solidFill>
              </a:rPr>
              <a:t>Prototype</a:t>
            </a:r>
            <a:r>
              <a:rPr lang="en-US" dirty="0" smtClean="0"/>
              <a:t>”</a:t>
            </a:r>
          </a:p>
          <a:p>
            <a:pPr lvl="1"/>
            <a:endParaRPr lang="en-US" dirty="0" smtClean="0"/>
          </a:p>
        </p:txBody>
      </p:sp>
      <p:sp>
        <p:nvSpPr>
          <p:cNvPr id="7" name="Rounded Rectangle 6">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13" name="TextBox 12"/>
          <p:cNvSpPr txBox="1"/>
          <p:nvPr/>
        </p:nvSpPr>
        <p:spPr>
          <a:xfrm>
            <a:off x="6934200" y="1295400"/>
            <a:ext cx="1981200" cy="2092881"/>
          </a:xfrm>
          <a:prstGeom prst="rect">
            <a:avLst/>
          </a:prstGeom>
          <a:noFill/>
        </p:spPr>
        <p:txBody>
          <a:bodyPr wrap="square" rtlCol="0">
            <a:spAutoFit/>
          </a:bodyPr>
          <a:lstStyle/>
          <a:p>
            <a:r>
              <a:rPr lang="en-US" sz="1600" dirty="0" smtClean="0"/>
              <a:t>A </a:t>
            </a:r>
            <a:r>
              <a:rPr lang="en-US" sz="1600" b="1" u="sng" dirty="0" smtClean="0">
                <a:solidFill>
                  <a:srgbClr val="33CCFF"/>
                </a:solidFill>
              </a:rPr>
              <a:t>prototype</a:t>
            </a:r>
            <a:r>
              <a:rPr lang="en-US" sz="1600" dirty="0" smtClean="0"/>
              <a:t> is a first or preliminary model of something, especially a machine, from which other forms are developed or copied</a:t>
            </a:r>
            <a:r>
              <a:rPr lang="en-US" sz="1600" b="1" dirty="0" smtClean="0"/>
              <a:t>.</a:t>
            </a:r>
            <a:endParaRPr lang="en-US" sz="1600" dirty="0" smtClean="0"/>
          </a:p>
          <a:p>
            <a:endParaRPr lang="en-US" dirty="0"/>
          </a:p>
        </p:txBody>
      </p:sp>
      <p:pic>
        <p:nvPicPr>
          <p:cNvPr id="14" name="Picture 13" descr="Military-exoskeleton-prototype.jpg"/>
          <p:cNvPicPr>
            <a:picLocks noChangeAspect="1"/>
          </p:cNvPicPr>
          <p:nvPr/>
        </p:nvPicPr>
        <p:blipFill>
          <a:blip r:embed="rId4" cstate="print"/>
          <a:stretch>
            <a:fillRect/>
          </a:stretch>
        </p:blipFill>
        <p:spPr>
          <a:xfrm>
            <a:off x="2133600" y="762000"/>
            <a:ext cx="4743603" cy="2971799"/>
          </a:xfrm>
          <a:prstGeom prst="rect">
            <a:avLst/>
          </a:prstGeom>
        </p:spPr>
      </p:pic>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smtClean="0"/>
              <a:t>scope</a:t>
            </a:r>
            <a:r>
              <a:rPr lang="en-US" dirty="0"/>
              <a:t/>
            </a:r>
            <a:br>
              <a:rPr lang="en-US" dirty="0"/>
            </a:b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u="sng" dirty="0" smtClean="0"/>
              <a:t>Definition</a:t>
            </a:r>
            <a:r>
              <a:rPr lang="en-US" dirty="0" smtClean="0"/>
              <a:t>:  </a:t>
            </a:r>
          </a:p>
          <a:p>
            <a:pPr lvl="1"/>
            <a:r>
              <a:rPr lang="en-US" dirty="0" smtClean="0"/>
              <a:t>An instrument for viewing</a:t>
            </a:r>
          </a:p>
          <a:p>
            <a:r>
              <a:rPr lang="en-US" i="1" u="sng" dirty="0" smtClean="0"/>
              <a:t>Example</a:t>
            </a:r>
            <a:r>
              <a:rPr lang="en-US" i="1" dirty="0" smtClean="0"/>
              <a:t>:  “A </a:t>
            </a:r>
            <a:r>
              <a:rPr lang="en-US" b="1" i="1" u="sng" dirty="0" smtClean="0">
                <a:solidFill>
                  <a:srgbClr val="00B0F0"/>
                </a:solidFill>
              </a:rPr>
              <a:t>telescope</a:t>
            </a:r>
            <a:r>
              <a:rPr lang="en-US" b="1" i="1" dirty="0" smtClean="0"/>
              <a:t> </a:t>
            </a:r>
            <a:r>
              <a:rPr lang="en-US" i="1" dirty="0" smtClean="0"/>
              <a:t>is used to look at things which are very far away. Some </a:t>
            </a:r>
            <a:r>
              <a:rPr lang="en-US" b="1" i="1" u="sng" dirty="0" smtClean="0">
                <a:solidFill>
                  <a:srgbClr val="33CCFF"/>
                </a:solidFill>
              </a:rPr>
              <a:t>telescopes</a:t>
            </a:r>
            <a:r>
              <a:rPr lang="en-US" i="1" dirty="0" smtClean="0"/>
              <a:t> can also be used to look into outer space.”</a:t>
            </a:r>
            <a:endParaRPr lang="en-US" dirty="0" smtClean="0"/>
          </a:p>
          <a:p>
            <a:pPr lvl="1"/>
            <a:endParaRPr lang="en-US" dirty="0" smtClean="0"/>
          </a:p>
          <a:p>
            <a:pPr lvl="1">
              <a:buNone/>
            </a:pPr>
            <a:endParaRPr lang="en-US" dirty="0" smtClean="0"/>
          </a:p>
        </p:txBody>
      </p:sp>
      <p:sp>
        <p:nvSpPr>
          <p:cNvPr id="5" name="Rounded Rectangle 4">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a:t>scope</a:t>
            </a:r>
            <a:endParaRPr lang="en-US" dirty="0">
              <a:solidFill>
                <a:schemeClr val="tx2"/>
              </a:solidFill>
            </a:endParaRPr>
          </a:p>
        </p:txBody>
      </p:sp>
      <p:sp>
        <p:nvSpPr>
          <p:cNvPr id="3" name="Text Placeholder 2"/>
          <p:cNvSpPr>
            <a:spLocks noGrp="1"/>
          </p:cNvSpPr>
          <p:nvPr>
            <p:ph type="body" sz="quarter" idx="10"/>
          </p:nvPr>
        </p:nvSpPr>
        <p:spPr>
          <a:xfrm>
            <a:off x="381000" y="1905000"/>
            <a:ext cx="8458200" cy="4648200"/>
          </a:xfrm>
        </p:spPr>
        <p:txBody>
          <a:bodyPr>
            <a:normAutofit fontScale="70000" lnSpcReduction="20000"/>
          </a:bodyPr>
          <a:lstStyle/>
          <a:p>
            <a:endParaRPr lang="en-US" dirty="0" smtClean="0"/>
          </a:p>
          <a:p>
            <a:endParaRPr lang="en-US" dirty="0" smtClean="0"/>
          </a:p>
          <a:p>
            <a:endParaRPr lang="en-US" dirty="0" smtClean="0"/>
          </a:p>
          <a:p>
            <a:r>
              <a:rPr lang="en-US" b="1" u="sng" dirty="0" smtClean="0"/>
              <a:t>Examples:</a:t>
            </a:r>
            <a:r>
              <a:rPr lang="en-US" dirty="0" smtClean="0"/>
              <a:t>  </a:t>
            </a:r>
          </a:p>
          <a:p>
            <a:pPr lvl="1"/>
            <a:r>
              <a:rPr lang="en-US" b="1" dirty="0" smtClean="0">
                <a:solidFill>
                  <a:srgbClr val="33CCFF"/>
                </a:solidFill>
              </a:rPr>
              <a:t>Telescope</a:t>
            </a:r>
          </a:p>
          <a:p>
            <a:pPr lvl="2"/>
            <a:r>
              <a:rPr lang="en-US" dirty="0" smtClean="0"/>
              <a:t>An instrument that aids in the observation of remote objects by collecting electromagnetic radiation (such </a:t>
            </a:r>
            <a:r>
              <a:rPr lang="en-US" dirty="0" err="1" smtClean="0"/>
              <a:t>asvisible</a:t>
            </a:r>
            <a:r>
              <a:rPr lang="en-US" dirty="0" smtClean="0"/>
              <a:t> light) </a:t>
            </a:r>
          </a:p>
          <a:p>
            <a:pPr lvl="1"/>
            <a:r>
              <a:rPr lang="en-US" b="1" dirty="0" smtClean="0">
                <a:solidFill>
                  <a:srgbClr val="33CCFF"/>
                </a:solidFill>
              </a:rPr>
              <a:t>Gyroscope</a:t>
            </a:r>
          </a:p>
          <a:p>
            <a:pPr lvl="2"/>
            <a:r>
              <a:rPr lang="en-US" dirty="0" smtClean="0"/>
              <a:t>a device for measuring or maintaining orientation, based on the principle of preserving angular momentum. Mechanical </a:t>
            </a:r>
            <a:r>
              <a:rPr lang="en-US" b="1" dirty="0" smtClean="0"/>
              <a:t>gyroscopes</a:t>
            </a:r>
            <a:r>
              <a:rPr lang="en-US" dirty="0" smtClean="0"/>
              <a:t> typically comprise a spinning wheel or disc in which the axle is free to assume any orientation </a:t>
            </a:r>
          </a:p>
          <a:p>
            <a:pPr lvl="1"/>
            <a:r>
              <a:rPr lang="en-US" b="1" dirty="0" smtClean="0">
                <a:solidFill>
                  <a:srgbClr val="33CCFF"/>
                </a:solidFill>
              </a:rPr>
              <a:t>Kaleidoscope</a:t>
            </a:r>
          </a:p>
          <a:p>
            <a:pPr lvl="2"/>
            <a:r>
              <a:rPr lang="en-US" dirty="0" smtClean="0"/>
              <a:t>a cylinder with mirrors containing loose, colored objects such as beads or pebbles and bits of glass. As the viewer looks into one end, light entering the other creates a colorful pattern</a:t>
            </a:r>
          </a:p>
          <a:p>
            <a:pPr lvl="1"/>
            <a:r>
              <a:rPr lang="en-US" b="1" dirty="0" smtClean="0">
                <a:solidFill>
                  <a:srgbClr val="33CCFF"/>
                </a:solidFill>
              </a:rPr>
              <a:t>Electroscope</a:t>
            </a:r>
          </a:p>
          <a:p>
            <a:pPr lvl="2"/>
            <a:r>
              <a:rPr lang="en-US" dirty="0" smtClean="0"/>
              <a:t>a device that can be used to test for the presence of charge, or that can be charged</a:t>
            </a:r>
            <a:endParaRPr lang="en-US" dirty="0"/>
          </a:p>
        </p:txBody>
      </p:sp>
      <p:sp>
        <p:nvSpPr>
          <p:cNvPr id="11" name="Rounded Rectangle 10">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12" name="TextBox 11"/>
          <p:cNvSpPr txBox="1"/>
          <p:nvPr/>
        </p:nvSpPr>
        <p:spPr>
          <a:xfrm>
            <a:off x="5638800" y="1371600"/>
            <a:ext cx="1676400" cy="1077218"/>
          </a:xfrm>
          <a:prstGeom prst="rect">
            <a:avLst/>
          </a:prstGeom>
          <a:noFill/>
        </p:spPr>
        <p:txBody>
          <a:bodyPr wrap="square" rtlCol="0">
            <a:spAutoFit/>
          </a:bodyPr>
          <a:lstStyle/>
          <a:p>
            <a:r>
              <a:rPr lang="en-US" sz="1600" i="1" dirty="0" smtClean="0"/>
              <a:t>A </a:t>
            </a:r>
            <a:r>
              <a:rPr lang="en-US" sz="1600" b="1" i="1" u="sng" dirty="0" smtClean="0">
                <a:solidFill>
                  <a:srgbClr val="00B0F0"/>
                </a:solidFill>
              </a:rPr>
              <a:t>microscope</a:t>
            </a:r>
            <a:r>
              <a:rPr lang="en-US" sz="1600" b="1" i="1" dirty="0" smtClean="0">
                <a:solidFill>
                  <a:srgbClr val="00B0F0"/>
                </a:solidFill>
              </a:rPr>
              <a:t> </a:t>
            </a:r>
            <a:r>
              <a:rPr lang="en-US" sz="1600" i="1" dirty="0" smtClean="0"/>
              <a:t>is used to look at organisms which are very small.</a:t>
            </a:r>
            <a:endParaRPr lang="en-US" dirty="0"/>
          </a:p>
        </p:txBody>
      </p:sp>
      <p:pic>
        <p:nvPicPr>
          <p:cNvPr id="7" name="Picture 6" descr="C:\Documents and Settings\jgalvan\Local Settings\Temporary Internet Files\Content.IE5\MF1ATGSC\MC900439363[1].jpg"/>
          <p:cNvPicPr/>
          <p:nvPr/>
        </p:nvPicPr>
        <p:blipFill>
          <a:blip r:embed="rId4" cstate="print"/>
          <a:srcRect/>
          <a:stretch>
            <a:fillRect/>
          </a:stretch>
        </p:blipFill>
        <p:spPr bwMode="auto">
          <a:xfrm>
            <a:off x="2590800" y="685800"/>
            <a:ext cx="3048000" cy="2371106"/>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horizontal)">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blinds(horizontal)">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blinds(horizontal)">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blinds(horizontal)">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a:t>scope</a:t>
            </a:r>
            <a:endParaRPr lang="en-US" dirty="0">
              <a:solidFill>
                <a:schemeClr val="tx2"/>
              </a:solidFill>
            </a:endParaRPr>
          </a:p>
        </p:txBody>
      </p:sp>
      <p:sp>
        <p:nvSpPr>
          <p:cNvPr id="3" name="Text Placeholder 2"/>
          <p:cNvSpPr>
            <a:spLocks noGrp="1"/>
          </p:cNvSpPr>
          <p:nvPr>
            <p:ph type="body" sz="quarter" idx="10"/>
          </p:nvPr>
        </p:nvSpPr>
        <p:spPr>
          <a:xfrm>
            <a:off x="228600" y="1905000"/>
            <a:ext cx="8686800" cy="4648200"/>
          </a:xfrm>
        </p:spPr>
        <p:txBody>
          <a:bodyPr>
            <a:normAutofit fontScale="77500" lnSpcReduction="20000"/>
          </a:bodyPr>
          <a:lstStyle/>
          <a:p>
            <a:endParaRPr lang="en-US" dirty="0" smtClean="0"/>
          </a:p>
          <a:p>
            <a:endParaRPr lang="en-US" dirty="0" smtClean="0"/>
          </a:p>
          <a:p>
            <a:endParaRPr lang="en-US" dirty="0" smtClean="0"/>
          </a:p>
          <a:p>
            <a:endParaRPr lang="en-US" dirty="0" smtClean="0"/>
          </a:p>
          <a:p>
            <a:r>
              <a:rPr lang="en-US" b="1" u="sng" dirty="0" smtClean="0"/>
              <a:t>Positive/Negative Questions: </a:t>
            </a:r>
            <a:r>
              <a:rPr lang="en-US" dirty="0" smtClean="0"/>
              <a:t> Answer “</a:t>
            </a:r>
            <a:r>
              <a:rPr lang="en-US" b="1" dirty="0" smtClean="0">
                <a:solidFill>
                  <a:srgbClr val="33CCFF"/>
                </a:solidFill>
              </a:rPr>
              <a:t>Yes</a:t>
            </a:r>
            <a:r>
              <a:rPr lang="en-US" dirty="0" smtClean="0"/>
              <a:t>” or “</a:t>
            </a:r>
            <a:r>
              <a:rPr lang="en-US" b="1" dirty="0" smtClean="0">
                <a:solidFill>
                  <a:srgbClr val="33CCFF"/>
                </a:solidFill>
              </a:rPr>
              <a:t>No</a:t>
            </a:r>
            <a:r>
              <a:rPr lang="en-US" dirty="0" smtClean="0"/>
              <a:t>”</a:t>
            </a:r>
          </a:p>
          <a:p>
            <a:pPr lvl="1"/>
            <a:r>
              <a:rPr lang="en-US" b="1" dirty="0" smtClean="0">
                <a:solidFill>
                  <a:srgbClr val="33CCFF"/>
                </a:solidFill>
              </a:rPr>
              <a:t>Landscape</a:t>
            </a:r>
          </a:p>
          <a:p>
            <a:pPr lvl="1"/>
            <a:r>
              <a:rPr lang="en-US" b="1" dirty="0" smtClean="0">
                <a:solidFill>
                  <a:srgbClr val="33CCFF"/>
                </a:solidFill>
              </a:rPr>
              <a:t>Periscope</a:t>
            </a:r>
          </a:p>
          <a:p>
            <a:pPr lvl="2"/>
            <a:r>
              <a:rPr lang="en-US" dirty="0" smtClean="0"/>
              <a:t>An instrument for observation over, around or through an object, obstacle or condition that prevents direct line-of-sight observation from an observer's current position </a:t>
            </a:r>
          </a:p>
          <a:p>
            <a:pPr lvl="1"/>
            <a:r>
              <a:rPr lang="en-US" b="1" dirty="0" smtClean="0">
                <a:solidFill>
                  <a:srgbClr val="33CCFF"/>
                </a:solidFill>
              </a:rPr>
              <a:t>Scapegoat</a:t>
            </a:r>
          </a:p>
          <a:p>
            <a:pPr lvl="1"/>
            <a:r>
              <a:rPr lang="en-US" b="1" dirty="0" err="1" smtClean="0">
                <a:solidFill>
                  <a:srgbClr val="33CCFF"/>
                </a:solidFill>
              </a:rPr>
              <a:t>Thermoscope</a:t>
            </a:r>
            <a:endParaRPr lang="en-US" b="1" dirty="0" smtClean="0">
              <a:solidFill>
                <a:srgbClr val="33CCFF"/>
              </a:solidFill>
            </a:endParaRPr>
          </a:p>
          <a:p>
            <a:pPr lvl="2"/>
            <a:r>
              <a:rPr lang="en-US" dirty="0" smtClean="0"/>
              <a:t>a device that shows changes in temperature </a:t>
            </a:r>
          </a:p>
          <a:p>
            <a:pPr lvl="1"/>
            <a:r>
              <a:rPr lang="en-US" b="1" dirty="0" err="1" smtClean="0">
                <a:solidFill>
                  <a:srgbClr val="33CCFF"/>
                </a:solidFill>
              </a:rPr>
              <a:t>Volumescope</a:t>
            </a:r>
            <a:endParaRPr lang="en-US" b="1" dirty="0" smtClean="0">
              <a:solidFill>
                <a:srgbClr val="33CCFF"/>
              </a:solidFill>
            </a:endParaRPr>
          </a:p>
          <a:p>
            <a:pPr lvl="2"/>
            <a:r>
              <a:rPr lang="en-US" dirty="0" smtClean="0"/>
              <a:t>An instrument consisting of a glass tube with a graduated scale that shows the changes in volume of a gas or gaseous mixture</a:t>
            </a:r>
          </a:p>
        </p:txBody>
      </p:sp>
      <p:sp>
        <p:nvSpPr>
          <p:cNvPr id="13" name="Rounded Rectangle 12">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7" name="TextBox 6"/>
          <p:cNvSpPr txBox="1"/>
          <p:nvPr/>
        </p:nvSpPr>
        <p:spPr>
          <a:xfrm>
            <a:off x="5638800" y="1371600"/>
            <a:ext cx="1676400" cy="1077218"/>
          </a:xfrm>
          <a:prstGeom prst="rect">
            <a:avLst/>
          </a:prstGeom>
          <a:noFill/>
        </p:spPr>
        <p:txBody>
          <a:bodyPr wrap="square" rtlCol="0">
            <a:spAutoFit/>
          </a:bodyPr>
          <a:lstStyle/>
          <a:p>
            <a:r>
              <a:rPr lang="en-US" sz="1600" i="1" dirty="0" smtClean="0"/>
              <a:t>A </a:t>
            </a:r>
            <a:r>
              <a:rPr lang="en-US" sz="1600" b="1" i="1" u="sng" dirty="0" smtClean="0">
                <a:solidFill>
                  <a:srgbClr val="00B0F0"/>
                </a:solidFill>
              </a:rPr>
              <a:t>microscope</a:t>
            </a:r>
            <a:r>
              <a:rPr lang="en-US" sz="1600" b="1" i="1" dirty="0" smtClean="0">
                <a:solidFill>
                  <a:srgbClr val="00B0F0"/>
                </a:solidFill>
              </a:rPr>
              <a:t> </a:t>
            </a:r>
            <a:r>
              <a:rPr lang="en-US" sz="1600" i="1" dirty="0" smtClean="0"/>
              <a:t>is used to look at organisms which are very small.</a:t>
            </a:r>
            <a:endParaRPr lang="en-US" dirty="0"/>
          </a:p>
        </p:txBody>
      </p:sp>
      <p:pic>
        <p:nvPicPr>
          <p:cNvPr id="8" name="Picture 7" descr="C:\Documents and Settings\jgalvan\Local Settings\Temporary Internet Files\Content.IE5\MF1ATGSC\MC900439363[1].jpg"/>
          <p:cNvPicPr/>
          <p:nvPr/>
        </p:nvPicPr>
        <p:blipFill>
          <a:blip r:embed="rId4" cstate="print"/>
          <a:srcRect/>
          <a:stretch>
            <a:fillRect/>
          </a:stretch>
        </p:blipFill>
        <p:spPr bwMode="auto">
          <a:xfrm>
            <a:off x="2590800" y="685800"/>
            <a:ext cx="3048000" cy="2371106"/>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 calcmode="lin" valueType="num">
                                      <p:cBhvr additive="base">
                                        <p:cTn id="4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a:t>scope</a:t>
            </a:r>
            <a:endParaRPr lang="en-US" dirty="0">
              <a:solidFill>
                <a:schemeClr val="tx2"/>
              </a:solidFill>
            </a:endParaRPr>
          </a:p>
        </p:txBody>
      </p:sp>
      <p:sp>
        <p:nvSpPr>
          <p:cNvPr id="3" name="Text Placeholder 2"/>
          <p:cNvSpPr>
            <a:spLocks noGrp="1"/>
          </p:cNvSpPr>
          <p:nvPr>
            <p:ph type="body" sz="quarter" idx="10"/>
          </p:nvPr>
        </p:nvSpPr>
        <p:spPr>
          <a:xfrm>
            <a:off x="228600" y="2057400"/>
            <a:ext cx="8763000" cy="4648200"/>
          </a:xfrm>
        </p:spPr>
        <p:txBody>
          <a:bodyPr>
            <a:normAutofit/>
          </a:bodyPr>
          <a:lstStyle/>
          <a:p>
            <a:endParaRPr lang="en-US" dirty="0" smtClean="0"/>
          </a:p>
          <a:p>
            <a:endParaRPr lang="en-US" dirty="0" smtClean="0"/>
          </a:p>
          <a:p>
            <a:endParaRPr lang="en-US" dirty="0" smtClean="0"/>
          </a:p>
          <a:p>
            <a:r>
              <a:rPr lang="en-US" b="1" dirty="0" smtClean="0"/>
              <a:t>Think of 3 Words using “</a:t>
            </a:r>
            <a:r>
              <a:rPr lang="en-US" b="1" u="sng" dirty="0" smtClean="0">
                <a:solidFill>
                  <a:srgbClr val="33CCFF"/>
                </a:solidFill>
              </a:rPr>
              <a:t>scope</a:t>
            </a:r>
            <a:r>
              <a:rPr lang="en-US" b="1" dirty="0" smtClean="0"/>
              <a:t>”</a:t>
            </a:r>
            <a:endParaRPr lang="en-US" dirty="0" smtClean="0"/>
          </a:p>
          <a:p>
            <a:pPr lvl="1"/>
            <a:r>
              <a:rPr lang="en-US" dirty="0" smtClean="0"/>
              <a:t>Example: “</a:t>
            </a:r>
            <a:r>
              <a:rPr lang="en-US" b="1" dirty="0" smtClean="0">
                <a:solidFill>
                  <a:srgbClr val="33CCFF"/>
                </a:solidFill>
              </a:rPr>
              <a:t>Telescope</a:t>
            </a:r>
            <a:r>
              <a:rPr lang="en-US" dirty="0" smtClean="0"/>
              <a:t>”</a:t>
            </a:r>
          </a:p>
          <a:p>
            <a:pPr lvl="1"/>
            <a:endParaRPr lang="en-US" dirty="0" smtClean="0"/>
          </a:p>
        </p:txBody>
      </p:sp>
      <p:sp>
        <p:nvSpPr>
          <p:cNvPr id="12" name="Rounded Rectangle 11">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7" name="TextBox 6"/>
          <p:cNvSpPr txBox="1"/>
          <p:nvPr/>
        </p:nvSpPr>
        <p:spPr>
          <a:xfrm>
            <a:off x="5638800" y="1371600"/>
            <a:ext cx="1676400" cy="1077218"/>
          </a:xfrm>
          <a:prstGeom prst="rect">
            <a:avLst/>
          </a:prstGeom>
          <a:noFill/>
        </p:spPr>
        <p:txBody>
          <a:bodyPr wrap="square" rtlCol="0">
            <a:spAutoFit/>
          </a:bodyPr>
          <a:lstStyle/>
          <a:p>
            <a:r>
              <a:rPr lang="en-US" sz="1600" i="1" dirty="0" smtClean="0"/>
              <a:t>A </a:t>
            </a:r>
            <a:r>
              <a:rPr lang="en-US" sz="1600" b="1" i="1" u="sng" dirty="0" smtClean="0">
                <a:solidFill>
                  <a:srgbClr val="00B0F0"/>
                </a:solidFill>
              </a:rPr>
              <a:t>microscope</a:t>
            </a:r>
            <a:r>
              <a:rPr lang="en-US" sz="1600" b="1" i="1" dirty="0" smtClean="0">
                <a:solidFill>
                  <a:srgbClr val="00B0F0"/>
                </a:solidFill>
              </a:rPr>
              <a:t> </a:t>
            </a:r>
            <a:r>
              <a:rPr lang="en-US" sz="1600" i="1" dirty="0" smtClean="0"/>
              <a:t>is used to look at organisms which are very small.</a:t>
            </a:r>
            <a:endParaRPr lang="en-US" dirty="0"/>
          </a:p>
        </p:txBody>
      </p:sp>
      <p:pic>
        <p:nvPicPr>
          <p:cNvPr id="8" name="Picture 7" descr="C:\Documents and Settings\jgalvan\Local Settings\Temporary Internet Files\Content.IE5\MF1ATGSC\MC900439363[1].jpg"/>
          <p:cNvPicPr/>
          <p:nvPr/>
        </p:nvPicPr>
        <p:blipFill>
          <a:blip r:embed="rId4" cstate="print"/>
          <a:srcRect/>
          <a:stretch>
            <a:fillRect/>
          </a:stretch>
        </p:blipFill>
        <p:spPr bwMode="auto">
          <a:xfrm>
            <a:off x="2590800" y="685800"/>
            <a:ext cx="3048000" cy="237110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smtClean="0"/>
              <a:t>a/an/in</a:t>
            </a:r>
            <a:r>
              <a:rPr lang="en-US" dirty="0"/>
              <a:t/>
            </a:r>
            <a:br>
              <a:rPr lang="en-US" dirty="0"/>
            </a:b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u="sng" dirty="0" smtClean="0"/>
              <a:t>Definition</a:t>
            </a:r>
            <a:r>
              <a:rPr lang="en-US" dirty="0" smtClean="0"/>
              <a:t>:  </a:t>
            </a:r>
          </a:p>
          <a:p>
            <a:pPr lvl="1"/>
            <a:r>
              <a:rPr lang="en-US" dirty="0" smtClean="0"/>
              <a:t>Without; Not</a:t>
            </a:r>
          </a:p>
          <a:p>
            <a:r>
              <a:rPr lang="en-US" i="1" u="sng" dirty="0" smtClean="0"/>
              <a:t>Example</a:t>
            </a:r>
            <a:r>
              <a:rPr lang="en-US" i="1" dirty="0" smtClean="0"/>
              <a:t>:  “When you show </a:t>
            </a:r>
            <a:r>
              <a:rPr lang="en-US" b="1" i="1" u="sng" dirty="0" smtClean="0">
                <a:solidFill>
                  <a:srgbClr val="33CCFF"/>
                </a:solidFill>
              </a:rPr>
              <a:t>in</a:t>
            </a:r>
            <a:r>
              <a:rPr lang="en-US" b="1" i="1" u="sng" dirty="0" smtClean="0"/>
              <a:t>gratitude</a:t>
            </a:r>
            <a:r>
              <a:rPr lang="en-US" i="1" dirty="0" smtClean="0"/>
              <a:t>, you are not expressing gratitude or thankfulness for what someone has done for you.”</a:t>
            </a:r>
            <a:endParaRPr lang="en-US" dirty="0" smtClean="0"/>
          </a:p>
          <a:p>
            <a:pPr lvl="1"/>
            <a:endParaRPr lang="en-US" dirty="0" smtClean="0"/>
          </a:p>
          <a:p>
            <a:pPr lvl="1">
              <a:buNone/>
            </a:pPr>
            <a:endParaRPr lang="en-US" dirty="0" smtClean="0"/>
          </a:p>
        </p:txBody>
      </p:sp>
      <p:sp>
        <p:nvSpPr>
          <p:cNvPr id="5" name="Rounded Rectangle 4">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a:t>a/an/in</a:t>
            </a:r>
            <a:endParaRPr lang="en-US" dirty="0">
              <a:solidFill>
                <a:schemeClr val="tx2"/>
              </a:solidFill>
            </a:endParaRPr>
          </a:p>
        </p:txBody>
      </p:sp>
      <p:sp>
        <p:nvSpPr>
          <p:cNvPr id="3" name="Text Placeholder 2"/>
          <p:cNvSpPr>
            <a:spLocks noGrp="1"/>
          </p:cNvSpPr>
          <p:nvPr>
            <p:ph type="body" sz="quarter" idx="10"/>
          </p:nvPr>
        </p:nvSpPr>
        <p:spPr>
          <a:xfrm>
            <a:off x="381000" y="1905000"/>
            <a:ext cx="8458200" cy="4648200"/>
          </a:xfrm>
        </p:spPr>
        <p:txBody>
          <a:bodyPr>
            <a:normAutofit fontScale="85000" lnSpcReduction="20000"/>
          </a:bodyPr>
          <a:lstStyle/>
          <a:p>
            <a:endParaRPr lang="en-US" dirty="0" smtClean="0"/>
          </a:p>
          <a:p>
            <a:endParaRPr lang="en-US" dirty="0" smtClean="0"/>
          </a:p>
          <a:p>
            <a:endParaRPr lang="en-US" dirty="0" smtClean="0"/>
          </a:p>
          <a:p>
            <a:r>
              <a:rPr lang="en-US" b="1" u="sng" dirty="0" smtClean="0"/>
              <a:t>Examples:</a:t>
            </a:r>
            <a:r>
              <a:rPr lang="en-US" dirty="0" smtClean="0"/>
              <a:t>  </a:t>
            </a:r>
          </a:p>
          <a:p>
            <a:pPr lvl="1"/>
            <a:r>
              <a:rPr lang="en-US" b="1" dirty="0" smtClean="0">
                <a:solidFill>
                  <a:srgbClr val="33CCFF"/>
                </a:solidFill>
              </a:rPr>
              <a:t>Atypical</a:t>
            </a:r>
          </a:p>
          <a:p>
            <a:pPr lvl="2"/>
            <a:r>
              <a:rPr lang="en-US" dirty="0" smtClean="0"/>
              <a:t>not representative of a type, group, or class </a:t>
            </a:r>
          </a:p>
          <a:p>
            <a:pPr lvl="1"/>
            <a:r>
              <a:rPr lang="en-US" b="1" dirty="0" smtClean="0">
                <a:solidFill>
                  <a:srgbClr val="33CCFF"/>
                </a:solidFill>
              </a:rPr>
              <a:t>Anaerobic</a:t>
            </a:r>
          </a:p>
          <a:p>
            <a:pPr lvl="2"/>
            <a:r>
              <a:rPr lang="en-US" b="1" dirty="0" smtClean="0"/>
              <a:t>Anaerobic</a:t>
            </a:r>
            <a:r>
              <a:rPr lang="en-US" dirty="0" smtClean="0"/>
              <a:t> literally means "living without air", as opposed to aerobic which means "living in the presence of air“ </a:t>
            </a:r>
          </a:p>
          <a:p>
            <a:pPr lvl="1"/>
            <a:r>
              <a:rPr lang="en-US" b="1" dirty="0" smtClean="0">
                <a:solidFill>
                  <a:srgbClr val="33CCFF"/>
                </a:solidFill>
              </a:rPr>
              <a:t>Atheism</a:t>
            </a:r>
          </a:p>
          <a:p>
            <a:pPr lvl="2"/>
            <a:r>
              <a:rPr lang="en-US" b="1" dirty="0" smtClean="0"/>
              <a:t>Atheism</a:t>
            </a:r>
            <a:r>
              <a:rPr lang="en-US" dirty="0" smtClean="0"/>
              <a:t> is, in a broad sense, the rejection of belief in the existence of deities</a:t>
            </a:r>
          </a:p>
          <a:p>
            <a:pPr lvl="1"/>
            <a:r>
              <a:rPr lang="en-US" b="1" dirty="0" smtClean="0">
                <a:solidFill>
                  <a:srgbClr val="33CCFF"/>
                </a:solidFill>
              </a:rPr>
              <a:t>Inhuman</a:t>
            </a:r>
          </a:p>
          <a:p>
            <a:pPr lvl="2"/>
            <a:r>
              <a:rPr lang="en-US" dirty="0" smtClean="0"/>
              <a:t>lacking </a:t>
            </a:r>
            <a:r>
              <a:rPr lang="en-US" dirty="0" smtClean="0"/>
              <a:t>human qualities of compassion and mercy; cruel and barbaric</a:t>
            </a:r>
            <a:endParaRPr lang="en-US" dirty="0"/>
          </a:p>
        </p:txBody>
      </p:sp>
      <p:sp>
        <p:nvSpPr>
          <p:cNvPr id="11" name="Rounded Rectangle 10">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12" name="TextBox 11"/>
          <p:cNvSpPr txBox="1"/>
          <p:nvPr/>
        </p:nvSpPr>
        <p:spPr>
          <a:xfrm>
            <a:off x="5638800" y="1371600"/>
            <a:ext cx="1676400" cy="1323439"/>
          </a:xfrm>
          <a:prstGeom prst="rect">
            <a:avLst/>
          </a:prstGeom>
          <a:noFill/>
        </p:spPr>
        <p:txBody>
          <a:bodyPr wrap="square" rtlCol="0">
            <a:spAutoFit/>
          </a:bodyPr>
          <a:lstStyle/>
          <a:p>
            <a:r>
              <a:rPr lang="en-US" sz="1600" i="1" dirty="0" smtClean="0"/>
              <a:t>A person who is </a:t>
            </a:r>
            <a:r>
              <a:rPr lang="en-US" sz="1600" b="1" i="1" u="sng" dirty="0" smtClean="0">
                <a:solidFill>
                  <a:srgbClr val="33CCFF"/>
                </a:solidFill>
              </a:rPr>
              <a:t>in</a:t>
            </a:r>
            <a:r>
              <a:rPr lang="en-US" sz="1600" b="1" i="1" u="sng" dirty="0" smtClean="0"/>
              <a:t>sufferable</a:t>
            </a:r>
            <a:r>
              <a:rPr lang="en-US" sz="1600" i="1" dirty="0" smtClean="0"/>
              <a:t> is someone who you can’t tolerate being around.</a:t>
            </a:r>
            <a:endParaRPr lang="en-US" dirty="0"/>
          </a:p>
        </p:txBody>
      </p:sp>
      <p:pic>
        <p:nvPicPr>
          <p:cNvPr id="8" name="Picture 7" descr="C:\Documents and Settings\jgalvan\Local Settings\Temporary Internet Files\Content.IE5\MF1ATGSC\not-allowed[1].jpg"/>
          <p:cNvPicPr/>
          <p:nvPr/>
        </p:nvPicPr>
        <p:blipFill>
          <a:blip r:embed="rId4" cstate="print"/>
          <a:srcRect b="31169"/>
          <a:stretch>
            <a:fillRect/>
          </a:stretch>
        </p:blipFill>
        <p:spPr bwMode="auto">
          <a:xfrm>
            <a:off x="2971800" y="914400"/>
            <a:ext cx="2667000" cy="20574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horizontal)">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blinds(horizontal)">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blinds(horizontal)">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blinds(horizontal)">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a:t>a/an/in</a:t>
            </a:r>
            <a:endParaRPr lang="en-US" dirty="0">
              <a:solidFill>
                <a:schemeClr val="tx2"/>
              </a:solidFill>
            </a:endParaRPr>
          </a:p>
        </p:txBody>
      </p:sp>
      <p:sp>
        <p:nvSpPr>
          <p:cNvPr id="3" name="Text Placeholder 2"/>
          <p:cNvSpPr>
            <a:spLocks noGrp="1"/>
          </p:cNvSpPr>
          <p:nvPr>
            <p:ph type="body" sz="quarter" idx="10"/>
          </p:nvPr>
        </p:nvSpPr>
        <p:spPr>
          <a:xfrm>
            <a:off x="228600" y="1905000"/>
            <a:ext cx="8686800" cy="4648200"/>
          </a:xfrm>
        </p:spPr>
        <p:txBody>
          <a:bodyPr>
            <a:normAutofit fontScale="70000" lnSpcReduction="20000"/>
          </a:bodyPr>
          <a:lstStyle/>
          <a:p>
            <a:endParaRPr lang="en-US" dirty="0" smtClean="0"/>
          </a:p>
          <a:p>
            <a:endParaRPr lang="en-US" dirty="0" smtClean="0"/>
          </a:p>
          <a:p>
            <a:endParaRPr lang="en-US" dirty="0" smtClean="0"/>
          </a:p>
          <a:p>
            <a:endParaRPr lang="en-US" dirty="0" smtClean="0"/>
          </a:p>
          <a:p>
            <a:r>
              <a:rPr lang="en-US" b="1" u="sng" dirty="0" smtClean="0"/>
              <a:t>Positive/Negative Questions: </a:t>
            </a:r>
            <a:r>
              <a:rPr lang="en-US" dirty="0" smtClean="0"/>
              <a:t> Answer “</a:t>
            </a:r>
            <a:r>
              <a:rPr lang="en-US" b="1" dirty="0" smtClean="0">
                <a:solidFill>
                  <a:srgbClr val="33CCFF"/>
                </a:solidFill>
              </a:rPr>
              <a:t>Yes</a:t>
            </a:r>
            <a:r>
              <a:rPr lang="en-US" dirty="0" smtClean="0"/>
              <a:t>” or “</a:t>
            </a:r>
            <a:r>
              <a:rPr lang="en-US" b="1" dirty="0" smtClean="0">
                <a:solidFill>
                  <a:srgbClr val="33CCFF"/>
                </a:solidFill>
              </a:rPr>
              <a:t>No</a:t>
            </a:r>
            <a:r>
              <a:rPr lang="en-US" dirty="0" smtClean="0"/>
              <a:t>”</a:t>
            </a:r>
          </a:p>
          <a:p>
            <a:pPr lvl="1"/>
            <a:r>
              <a:rPr lang="en-US" b="1" dirty="0" smtClean="0">
                <a:solidFill>
                  <a:srgbClr val="33CCFF"/>
                </a:solidFill>
              </a:rPr>
              <a:t>Inoperable</a:t>
            </a:r>
          </a:p>
          <a:p>
            <a:pPr lvl="2"/>
            <a:r>
              <a:rPr lang="en-US" dirty="0" smtClean="0"/>
              <a:t>(in medicine) not able to be suitably operated on</a:t>
            </a:r>
            <a:endParaRPr lang="en-US" b="1" dirty="0" smtClean="0">
              <a:solidFill>
                <a:srgbClr val="33CCFF"/>
              </a:solidFill>
            </a:endParaRPr>
          </a:p>
          <a:p>
            <a:pPr lvl="1"/>
            <a:r>
              <a:rPr lang="en-US" b="1" dirty="0" smtClean="0">
                <a:solidFill>
                  <a:srgbClr val="33CCFF"/>
                </a:solidFill>
              </a:rPr>
              <a:t>Independent</a:t>
            </a:r>
          </a:p>
          <a:p>
            <a:pPr lvl="2"/>
            <a:r>
              <a:rPr lang="en-US" dirty="0" smtClean="0"/>
              <a:t>not influenced or controlled by others in matters of opinion, conduct, etc.; thinking or acting for oneself </a:t>
            </a:r>
          </a:p>
          <a:p>
            <a:pPr lvl="1"/>
            <a:r>
              <a:rPr lang="en-US" b="1" dirty="0" smtClean="0">
                <a:solidFill>
                  <a:srgbClr val="33CCFF"/>
                </a:solidFill>
              </a:rPr>
              <a:t>Amorphous</a:t>
            </a:r>
          </a:p>
          <a:p>
            <a:pPr lvl="2"/>
            <a:r>
              <a:rPr lang="en-US" dirty="0" smtClean="0"/>
              <a:t>without a clearly defined shape or form</a:t>
            </a:r>
            <a:endParaRPr lang="en-US" b="1" dirty="0" smtClean="0">
              <a:solidFill>
                <a:srgbClr val="33CCFF"/>
              </a:solidFill>
            </a:endParaRPr>
          </a:p>
          <a:p>
            <a:pPr lvl="1"/>
            <a:r>
              <a:rPr lang="en-US" b="1" dirty="0" smtClean="0">
                <a:solidFill>
                  <a:srgbClr val="33CCFF"/>
                </a:solidFill>
              </a:rPr>
              <a:t>A priori</a:t>
            </a:r>
          </a:p>
          <a:p>
            <a:pPr lvl="2"/>
            <a:r>
              <a:rPr lang="en-US" dirty="0" smtClean="0"/>
              <a:t>A priori knowledge or justification is independent of experience (for example "All bachelors are unmarried") </a:t>
            </a:r>
          </a:p>
          <a:p>
            <a:pPr lvl="1"/>
            <a:r>
              <a:rPr lang="en-US" b="1" dirty="0" smtClean="0">
                <a:solidFill>
                  <a:srgbClr val="33CCFF"/>
                </a:solidFill>
              </a:rPr>
              <a:t>Anarchy</a:t>
            </a:r>
          </a:p>
          <a:p>
            <a:pPr lvl="2"/>
            <a:r>
              <a:rPr lang="en-US" dirty="0" smtClean="0"/>
              <a:t>a state of disorder due to absence or non-recognition of authority</a:t>
            </a:r>
          </a:p>
        </p:txBody>
      </p:sp>
      <p:sp>
        <p:nvSpPr>
          <p:cNvPr id="13" name="Rounded Rectangle 12">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5638800" y="1371600"/>
            <a:ext cx="1676400" cy="1323439"/>
          </a:xfrm>
          <a:prstGeom prst="rect">
            <a:avLst/>
          </a:prstGeom>
          <a:noFill/>
        </p:spPr>
        <p:txBody>
          <a:bodyPr wrap="square" rtlCol="0">
            <a:spAutoFit/>
          </a:bodyPr>
          <a:lstStyle/>
          <a:p>
            <a:r>
              <a:rPr lang="en-US" sz="1600" i="1" dirty="0" smtClean="0"/>
              <a:t>A person who is </a:t>
            </a:r>
            <a:r>
              <a:rPr lang="en-US" sz="1600" b="1" i="1" u="sng" dirty="0" smtClean="0">
                <a:solidFill>
                  <a:srgbClr val="33CCFF"/>
                </a:solidFill>
              </a:rPr>
              <a:t>in</a:t>
            </a:r>
            <a:r>
              <a:rPr lang="en-US" sz="1600" b="1" i="1" u="sng" dirty="0" smtClean="0"/>
              <a:t>sufferable</a:t>
            </a:r>
            <a:r>
              <a:rPr lang="en-US" sz="1600" i="1" dirty="0" smtClean="0"/>
              <a:t> is someone who you can’t tolerate being around.</a:t>
            </a:r>
            <a:endParaRPr lang="en-US" dirty="0"/>
          </a:p>
        </p:txBody>
      </p:sp>
      <p:pic>
        <p:nvPicPr>
          <p:cNvPr id="10" name="Picture 9" descr="C:\Documents and Settings\jgalvan\Local Settings\Temporary Internet Files\Content.IE5\MF1ATGSC\not-allowed[1].jpg"/>
          <p:cNvPicPr/>
          <p:nvPr/>
        </p:nvPicPr>
        <p:blipFill>
          <a:blip r:embed="rId4" cstate="print"/>
          <a:srcRect b="31169"/>
          <a:stretch>
            <a:fillRect/>
          </a:stretch>
        </p:blipFill>
        <p:spPr bwMode="auto">
          <a:xfrm>
            <a:off x="2971800" y="914400"/>
            <a:ext cx="2667000" cy="20574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 calcmode="lin" valueType="num">
                                      <p:cBhvr additive="base">
                                        <p:cTn id="4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 calcmode="lin" valueType="num">
                                      <p:cBhvr additive="base">
                                        <p:cTn id="5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a:t>a/an/in</a:t>
            </a:r>
            <a:endParaRPr lang="en-US" dirty="0">
              <a:solidFill>
                <a:schemeClr val="tx2"/>
              </a:solidFill>
            </a:endParaRPr>
          </a:p>
        </p:txBody>
      </p:sp>
      <p:sp>
        <p:nvSpPr>
          <p:cNvPr id="3" name="Text Placeholder 2"/>
          <p:cNvSpPr>
            <a:spLocks noGrp="1"/>
          </p:cNvSpPr>
          <p:nvPr>
            <p:ph type="body" sz="quarter" idx="10"/>
          </p:nvPr>
        </p:nvSpPr>
        <p:spPr>
          <a:xfrm>
            <a:off x="228600" y="2057400"/>
            <a:ext cx="8763000" cy="4648200"/>
          </a:xfrm>
        </p:spPr>
        <p:txBody>
          <a:bodyPr>
            <a:normAutofit/>
          </a:bodyPr>
          <a:lstStyle/>
          <a:p>
            <a:endParaRPr lang="en-US" dirty="0" smtClean="0"/>
          </a:p>
          <a:p>
            <a:endParaRPr lang="en-US" dirty="0" smtClean="0"/>
          </a:p>
          <a:p>
            <a:endParaRPr lang="en-US" dirty="0" smtClean="0"/>
          </a:p>
          <a:p>
            <a:r>
              <a:rPr lang="en-US" b="1" dirty="0" smtClean="0"/>
              <a:t>Think of 3 Words using “</a:t>
            </a:r>
            <a:r>
              <a:rPr lang="en-US" b="1" u="sng" dirty="0" smtClean="0">
                <a:solidFill>
                  <a:srgbClr val="33CCFF"/>
                </a:solidFill>
              </a:rPr>
              <a:t>a, an, or in</a:t>
            </a:r>
            <a:r>
              <a:rPr lang="en-US" b="1" dirty="0" smtClean="0"/>
              <a:t>”</a:t>
            </a:r>
            <a:endParaRPr lang="en-US" dirty="0" smtClean="0"/>
          </a:p>
          <a:p>
            <a:pPr lvl="1"/>
            <a:r>
              <a:rPr lang="en-US" dirty="0" smtClean="0"/>
              <a:t>Example: “</a:t>
            </a:r>
            <a:r>
              <a:rPr lang="en-US" b="1" dirty="0" smtClean="0">
                <a:solidFill>
                  <a:srgbClr val="33CCFF"/>
                </a:solidFill>
              </a:rPr>
              <a:t>Independent</a:t>
            </a:r>
            <a:r>
              <a:rPr lang="en-US" dirty="0" smtClean="0"/>
              <a:t>”</a:t>
            </a:r>
          </a:p>
          <a:p>
            <a:pPr lvl="1"/>
            <a:endParaRPr lang="en-US" dirty="0" smtClean="0"/>
          </a:p>
        </p:txBody>
      </p:sp>
      <p:sp>
        <p:nvSpPr>
          <p:cNvPr id="12" name="Rounded Rectangle 11">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5638800" y="1371600"/>
            <a:ext cx="1676400" cy="1323439"/>
          </a:xfrm>
          <a:prstGeom prst="rect">
            <a:avLst/>
          </a:prstGeom>
          <a:noFill/>
        </p:spPr>
        <p:txBody>
          <a:bodyPr wrap="square" rtlCol="0">
            <a:spAutoFit/>
          </a:bodyPr>
          <a:lstStyle/>
          <a:p>
            <a:r>
              <a:rPr lang="en-US" sz="1600" i="1" dirty="0" smtClean="0"/>
              <a:t>A person who is </a:t>
            </a:r>
            <a:r>
              <a:rPr lang="en-US" sz="1600" b="1" i="1" u="sng" dirty="0" smtClean="0">
                <a:solidFill>
                  <a:srgbClr val="33CCFF"/>
                </a:solidFill>
              </a:rPr>
              <a:t>in</a:t>
            </a:r>
            <a:r>
              <a:rPr lang="en-US" sz="1600" b="1" i="1" u="sng" dirty="0" smtClean="0"/>
              <a:t>sufferable</a:t>
            </a:r>
            <a:r>
              <a:rPr lang="en-US" sz="1600" i="1" dirty="0" smtClean="0"/>
              <a:t> is someone who you can’t tolerate being around.</a:t>
            </a:r>
            <a:endParaRPr lang="en-US" dirty="0"/>
          </a:p>
        </p:txBody>
      </p:sp>
      <p:pic>
        <p:nvPicPr>
          <p:cNvPr id="10" name="Picture 9" descr="C:\Documents and Settings\jgalvan\Local Settings\Temporary Internet Files\Content.IE5\MF1ATGSC\not-allowed[1].jpg"/>
          <p:cNvPicPr/>
          <p:nvPr/>
        </p:nvPicPr>
        <p:blipFill>
          <a:blip r:embed="rId4" cstate="print"/>
          <a:srcRect b="31169"/>
          <a:stretch>
            <a:fillRect/>
          </a:stretch>
        </p:blipFill>
        <p:spPr bwMode="auto">
          <a:xfrm>
            <a:off x="2971800" y="990600"/>
            <a:ext cx="2667000" cy="2057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smtClean="0"/>
              <a:t>poly</a:t>
            </a:r>
            <a:r>
              <a:rPr lang="en-US" dirty="0"/>
              <a:t/>
            </a:r>
            <a:br>
              <a:rPr lang="en-US" dirty="0"/>
            </a:br>
            <a:endParaRPr lang="en-US" dirty="0">
              <a:solidFill>
                <a:schemeClr val="tx2"/>
              </a:solidFill>
            </a:endParaRPr>
          </a:p>
        </p:txBody>
      </p:sp>
      <p:sp>
        <p:nvSpPr>
          <p:cNvPr id="3" name="Text Placeholder 2"/>
          <p:cNvSpPr>
            <a:spLocks noGrp="1"/>
          </p:cNvSpPr>
          <p:nvPr>
            <p:ph type="body" sz="quarter" idx="10"/>
          </p:nvPr>
        </p:nvSpPr>
        <p:spPr>
          <a:xfrm>
            <a:off x="381000" y="1905000"/>
            <a:ext cx="8534400" cy="3502497"/>
          </a:xfrm>
        </p:spPr>
        <p:txBody>
          <a:bodyPr>
            <a:normAutofit/>
          </a:bodyPr>
          <a:lstStyle/>
          <a:p>
            <a:r>
              <a:rPr lang="en-US" u="sng" dirty="0" smtClean="0"/>
              <a:t>Definition</a:t>
            </a:r>
            <a:r>
              <a:rPr lang="en-US" dirty="0" smtClean="0"/>
              <a:t>:  </a:t>
            </a:r>
          </a:p>
          <a:p>
            <a:pPr lvl="1"/>
            <a:r>
              <a:rPr lang="en-US" dirty="0" smtClean="0"/>
              <a:t>Many; More than one</a:t>
            </a:r>
          </a:p>
          <a:p>
            <a:r>
              <a:rPr lang="en-US" i="1" u="sng" dirty="0" smtClean="0"/>
              <a:t>Example</a:t>
            </a:r>
            <a:r>
              <a:rPr lang="en-US" i="1" dirty="0" smtClean="0"/>
              <a:t>:  “A person who is considered a </a:t>
            </a:r>
            <a:r>
              <a:rPr lang="en-US" b="1" i="1" u="sng" dirty="0" smtClean="0">
                <a:solidFill>
                  <a:srgbClr val="00B0F0"/>
                </a:solidFill>
              </a:rPr>
              <a:t>poly</a:t>
            </a:r>
            <a:r>
              <a:rPr lang="en-US" b="1" i="1" u="sng" dirty="0" smtClean="0"/>
              <a:t>glot</a:t>
            </a:r>
            <a:r>
              <a:rPr lang="en-US" i="1" dirty="0" smtClean="0"/>
              <a:t>  can speak multiple languages.</a:t>
            </a:r>
          </a:p>
          <a:p>
            <a:pPr lvl="1">
              <a:buNone/>
            </a:pPr>
            <a:endParaRPr lang="en-US" i="1" dirty="0" smtClean="0"/>
          </a:p>
          <a:p>
            <a:pPr lvl="1"/>
            <a:endParaRPr lang="en-US" dirty="0" smtClean="0"/>
          </a:p>
          <a:p>
            <a:pPr lvl="1">
              <a:buNone/>
            </a:pPr>
            <a:endParaRPr lang="en-US" dirty="0" smtClean="0"/>
          </a:p>
        </p:txBody>
      </p:sp>
      <p:sp>
        <p:nvSpPr>
          <p:cNvPr id="5" name="Rounded Rectangle 4">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a:t>
            </a:r>
            <a:r>
              <a:rPr lang="en-US" dirty="0" err="1" smtClean="0"/>
              <a:t>ology</a:t>
            </a:r>
            <a:r>
              <a:rPr lang="en-US" dirty="0" smtClean="0"/>
              <a:t/>
            </a:r>
            <a:br>
              <a:rPr lang="en-US" dirty="0" smtClean="0"/>
            </a:br>
            <a:r>
              <a:rPr lang="en-US" sz="3600" dirty="0" smtClean="0">
                <a:solidFill>
                  <a:schemeClr val="tx2"/>
                </a:solidFill>
              </a:rPr>
              <a:t>(v.) &amp; (n.)</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648200"/>
          </a:xfrm>
        </p:spPr>
        <p:txBody>
          <a:bodyPr>
            <a:normAutofit/>
          </a:bodyPr>
          <a:lstStyle/>
          <a:p>
            <a:endParaRPr lang="en-US" dirty="0" smtClean="0"/>
          </a:p>
          <a:p>
            <a:endParaRPr lang="en-US" dirty="0" smtClean="0"/>
          </a:p>
          <a:p>
            <a:endParaRPr lang="en-US" dirty="0" smtClean="0"/>
          </a:p>
          <a:p>
            <a:r>
              <a:rPr lang="en-US" b="1" u="sng" dirty="0" smtClean="0"/>
              <a:t>Think </a:t>
            </a:r>
            <a:r>
              <a:rPr lang="en-US" b="1" u="sng" dirty="0" smtClean="0"/>
              <a:t>of 3 Words using “-</a:t>
            </a:r>
            <a:r>
              <a:rPr lang="en-US" b="1" u="sng" dirty="0" err="1" smtClean="0">
                <a:solidFill>
                  <a:srgbClr val="33CCFF"/>
                </a:solidFill>
              </a:rPr>
              <a:t>ology</a:t>
            </a:r>
            <a:r>
              <a:rPr lang="en-US" b="1" u="sng" dirty="0" smtClean="0"/>
              <a:t>:”</a:t>
            </a:r>
            <a:endParaRPr lang="en-US" dirty="0" smtClean="0"/>
          </a:p>
          <a:p>
            <a:pPr lvl="1"/>
            <a:r>
              <a:rPr lang="en-US" dirty="0" smtClean="0"/>
              <a:t>Example: “</a:t>
            </a:r>
            <a:r>
              <a:rPr lang="en-US" b="1" dirty="0" smtClean="0">
                <a:solidFill>
                  <a:srgbClr val="33CCFF"/>
                </a:solidFill>
              </a:rPr>
              <a:t>Microbiology</a:t>
            </a:r>
            <a:r>
              <a:rPr lang="en-US" dirty="0" smtClean="0"/>
              <a:t>”</a:t>
            </a:r>
          </a:p>
          <a:p>
            <a:pPr lvl="1"/>
            <a:endParaRPr lang="en-US" dirty="0" smtClean="0"/>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10" name="TextBox 9"/>
          <p:cNvSpPr txBox="1"/>
          <p:nvPr/>
        </p:nvSpPr>
        <p:spPr>
          <a:xfrm>
            <a:off x="304800" y="1981200"/>
            <a:ext cx="2667000" cy="923330"/>
          </a:xfrm>
          <a:prstGeom prst="rect">
            <a:avLst/>
          </a:prstGeom>
          <a:noFill/>
        </p:spPr>
        <p:txBody>
          <a:bodyPr wrap="square" rtlCol="0">
            <a:spAutoFit/>
          </a:bodyPr>
          <a:lstStyle/>
          <a:p>
            <a:r>
              <a:rPr lang="en-US" b="1" dirty="0" smtClean="0"/>
              <a:t>Bi</a:t>
            </a:r>
            <a:r>
              <a:rPr lang="en-US" b="1" u="sng" dirty="0" smtClean="0">
                <a:solidFill>
                  <a:srgbClr val="00B0F0"/>
                </a:solidFill>
              </a:rPr>
              <a:t>ology</a:t>
            </a:r>
            <a:r>
              <a:rPr lang="en-US" b="1" dirty="0" smtClean="0"/>
              <a:t> is the study of living things.</a:t>
            </a:r>
            <a:endParaRPr lang="en-US" dirty="0" smtClean="0"/>
          </a:p>
          <a:p>
            <a:endParaRPr lang="en-US" dirty="0"/>
          </a:p>
        </p:txBody>
      </p:sp>
      <p:pic>
        <p:nvPicPr>
          <p:cNvPr id="11" name="Picture 10" descr="C:\Documents and Settings\jgalvan\Local Settings\Temporary Internet Files\Content.IE5\H45MDZ5D\MP900400979[1].jpg"/>
          <p:cNvPicPr/>
          <p:nvPr/>
        </p:nvPicPr>
        <p:blipFill>
          <a:blip r:embed="rId4" cstate="print"/>
          <a:srcRect/>
          <a:stretch>
            <a:fillRect/>
          </a:stretch>
        </p:blipFill>
        <p:spPr bwMode="auto">
          <a:xfrm>
            <a:off x="3048000" y="1295400"/>
            <a:ext cx="3124200" cy="21336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a:t>poly </a:t>
            </a:r>
            <a:br>
              <a:rPr lang="en-US" dirty="0"/>
            </a:br>
            <a:endParaRPr lang="en-US" dirty="0">
              <a:solidFill>
                <a:schemeClr val="tx2"/>
              </a:solidFill>
            </a:endParaRPr>
          </a:p>
        </p:txBody>
      </p:sp>
      <p:sp>
        <p:nvSpPr>
          <p:cNvPr id="3" name="Text Placeholder 2"/>
          <p:cNvSpPr>
            <a:spLocks noGrp="1"/>
          </p:cNvSpPr>
          <p:nvPr>
            <p:ph type="body" sz="quarter" idx="10"/>
          </p:nvPr>
        </p:nvSpPr>
        <p:spPr>
          <a:xfrm>
            <a:off x="304800" y="2286000"/>
            <a:ext cx="8534400" cy="4343400"/>
          </a:xfrm>
        </p:spPr>
        <p:txBody>
          <a:bodyPr>
            <a:normAutofit fontScale="70000" lnSpcReduction="20000"/>
          </a:bodyPr>
          <a:lstStyle/>
          <a:p>
            <a:endParaRPr lang="en-US" dirty="0" smtClean="0"/>
          </a:p>
          <a:p>
            <a:endParaRPr lang="en-US" dirty="0" smtClean="0"/>
          </a:p>
          <a:p>
            <a:endParaRPr lang="en-US" dirty="0" smtClean="0"/>
          </a:p>
          <a:p>
            <a:pPr>
              <a:buNone/>
            </a:pPr>
            <a:endParaRPr lang="en-US" dirty="0" smtClean="0"/>
          </a:p>
          <a:p>
            <a:r>
              <a:rPr lang="en-US" b="1" u="sng" dirty="0" smtClean="0"/>
              <a:t>Examples:</a:t>
            </a:r>
            <a:r>
              <a:rPr lang="en-US" dirty="0" smtClean="0"/>
              <a:t>  </a:t>
            </a:r>
          </a:p>
          <a:p>
            <a:pPr lvl="1"/>
            <a:r>
              <a:rPr lang="en-US" b="1" dirty="0" err="1" smtClean="0">
                <a:solidFill>
                  <a:srgbClr val="33CCFF"/>
                </a:solidFill>
              </a:rPr>
              <a:t>Polymetallic</a:t>
            </a:r>
            <a:endParaRPr lang="en-US" b="1" dirty="0" smtClean="0">
              <a:solidFill>
                <a:srgbClr val="33CCFF"/>
              </a:solidFill>
            </a:endParaRPr>
          </a:p>
          <a:p>
            <a:pPr lvl="2"/>
            <a:r>
              <a:rPr lang="en-US" dirty="0" smtClean="0"/>
              <a:t>Composed of multiple metals</a:t>
            </a:r>
          </a:p>
          <a:p>
            <a:pPr lvl="1"/>
            <a:r>
              <a:rPr lang="en-US" b="1" dirty="0" smtClean="0">
                <a:solidFill>
                  <a:srgbClr val="33CCFF"/>
                </a:solidFill>
              </a:rPr>
              <a:t>Polytheism</a:t>
            </a:r>
          </a:p>
          <a:p>
            <a:pPr lvl="2"/>
            <a:r>
              <a:rPr lang="en-US" dirty="0" smtClean="0"/>
              <a:t>The belief of the existence of many gods </a:t>
            </a:r>
          </a:p>
          <a:p>
            <a:pPr lvl="1"/>
            <a:r>
              <a:rPr lang="en-US" b="1" dirty="0" smtClean="0">
                <a:solidFill>
                  <a:srgbClr val="33CCFF"/>
                </a:solidFill>
              </a:rPr>
              <a:t>Polysyllable</a:t>
            </a:r>
          </a:p>
          <a:p>
            <a:pPr lvl="2"/>
            <a:r>
              <a:rPr lang="en-US" dirty="0" smtClean="0"/>
              <a:t>A word with more than two syllables. </a:t>
            </a:r>
          </a:p>
          <a:p>
            <a:pPr lvl="1"/>
            <a:r>
              <a:rPr lang="en-US" b="1" dirty="0" smtClean="0">
                <a:solidFill>
                  <a:srgbClr val="33CCFF"/>
                </a:solidFill>
              </a:rPr>
              <a:t>Polyglot</a:t>
            </a:r>
          </a:p>
          <a:p>
            <a:pPr lvl="2"/>
            <a:r>
              <a:rPr lang="en-US" dirty="0" smtClean="0"/>
              <a:t>One who masters and speaks several languages </a:t>
            </a:r>
          </a:p>
          <a:p>
            <a:pPr lvl="1"/>
            <a:r>
              <a:rPr lang="en-US" b="1" dirty="0" err="1" smtClean="0">
                <a:solidFill>
                  <a:srgbClr val="33CCFF"/>
                </a:solidFill>
              </a:rPr>
              <a:t>Polyarchy</a:t>
            </a:r>
            <a:endParaRPr lang="en-US" b="1" dirty="0" smtClean="0">
              <a:solidFill>
                <a:srgbClr val="33CCFF"/>
              </a:solidFill>
            </a:endParaRPr>
          </a:p>
          <a:p>
            <a:pPr lvl="2"/>
            <a:r>
              <a:rPr lang="en-US" dirty="0" smtClean="0"/>
              <a:t>A government in which power is invested in multiple people.</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6629400" y="1676400"/>
            <a:ext cx="1905000" cy="861774"/>
          </a:xfrm>
          <a:prstGeom prst="rect">
            <a:avLst/>
          </a:prstGeom>
          <a:noFill/>
        </p:spPr>
        <p:txBody>
          <a:bodyPr wrap="square" rtlCol="0">
            <a:spAutoFit/>
          </a:bodyPr>
          <a:lstStyle/>
          <a:p>
            <a:r>
              <a:rPr lang="en-US" sz="1600" b="1" u="sng" dirty="0" smtClean="0">
                <a:solidFill>
                  <a:srgbClr val="33CCFF"/>
                </a:solidFill>
              </a:rPr>
              <a:t>poly:</a:t>
            </a:r>
            <a:r>
              <a:rPr lang="en-US" sz="1600" b="1" dirty="0" smtClean="0">
                <a:solidFill>
                  <a:srgbClr val="33CCFF"/>
                </a:solidFill>
              </a:rPr>
              <a:t> </a:t>
            </a:r>
            <a:r>
              <a:rPr lang="en-US" sz="1600" dirty="0" smtClean="0"/>
              <a:t>Many; more than one</a:t>
            </a:r>
          </a:p>
          <a:p>
            <a:endParaRPr lang="en-US" dirty="0"/>
          </a:p>
        </p:txBody>
      </p:sp>
      <p:pic>
        <p:nvPicPr>
          <p:cNvPr id="7" name="Picture 6" descr="C:\Documents and Settings\jgalvan\Local Settings\Temporary Internet Files\Content.IE5\WZ78V2TG\pikachu_low_poly_pokemon_flowalistik_preview_featured[1].jpg"/>
          <p:cNvPicPr/>
          <p:nvPr/>
        </p:nvPicPr>
        <p:blipFill>
          <a:blip r:embed="rId4" cstate="print"/>
          <a:srcRect/>
          <a:stretch>
            <a:fillRect/>
          </a:stretch>
        </p:blipFill>
        <p:spPr bwMode="auto">
          <a:xfrm>
            <a:off x="3810000" y="1143000"/>
            <a:ext cx="2769152" cy="2209800"/>
          </a:xfrm>
          <a:prstGeom prst="rect">
            <a:avLst/>
          </a:prstGeom>
          <a:noFill/>
          <a:ln w="9525">
            <a:noFill/>
            <a:miter lim="800000"/>
            <a:headEnd/>
            <a:tailEnd/>
          </a:ln>
        </p:spPr>
      </p:pic>
      <p:pic>
        <p:nvPicPr>
          <p:cNvPr id="10" name="Picture 9" descr="C:\Documents and Settings\jgalvan\Local Settings\Temporary Internet Files\Content.IE5\H45MDZ5D\MC910216987[1].png"/>
          <p:cNvPicPr/>
          <p:nvPr/>
        </p:nvPicPr>
        <p:blipFill>
          <a:blip r:embed="rId5" cstate="print"/>
          <a:srcRect/>
          <a:stretch>
            <a:fillRect/>
          </a:stretch>
        </p:blipFill>
        <p:spPr bwMode="auto">
          <a:xfrm>
            <a:off x="762000" y="914400"/>
            <a:ext cx="2815136" cy="21336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blinds(horizontal)">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linds(horizontal)">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blinds(horizontal)">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blinds(horizontal)">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blinds(horizontal)">
                                      <p:cBhvr>
                                        <p:cTn id="37" dur="500"/>
                                        <p:tgtEl>
                                          <p:spTgt spid="3">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blinds(horizontal)">
                                      <p:cBhvr>
                                        <p:cTn id="42" dur="500"/>
                                        <p:tgtEl>
                                          <p:spTgt spid="3">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Effect transition="in" filter="blinds(horizontal)">
                                      <p:cBhvr>
                                        <p:cTn id="47" dur="500"/>
                                        <p:tgtEl>
                                          <p:spTgt spid="3">
                                            <p:txEl>
                                              <p:pRg st="13" end="1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14" end="14"/>
                                            </p:txEl>
                                          </p:spTgt>
                                        </p:tgtEl>
                                        <p:attrNameLst>
                                          <p:attrName>style.visibility</p:attrName>
                                        </p:attrNameLst>
                                      </p:cBhvr>
                                      <p:to>
                                        <p:strVal val="visible"/>
                                      </p:to>
                                    </p:set>
                                    <p:animEffect transition="in" filter="blinds(horizontal)">
                                      <p:cBhvr>
                                        <p:cTn id="52"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a:t>poly</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648200"/>
          </a:xfrm>
        </p:spPr>
        <p:txBody>
          <a:bodyPr>
            <a:normAutofit fontScale="77500" lnSpcReduction="20000"/>
          </a:bodyPr>
          <a:lstStyle/>
          <a:p>
            <a:endParaRPr lang="en-US" dirty="0" smtClean="0"/>
          </a:p>
          <a:p>
            <a:endParaRPr lang="en-US" dirty="0" smtClean="0"/>
          </a:p>
          <a:p>
            <a:endParaRPr lang="en-US" dirty="0" smtClean="0"/>
          </a:p>
          <a:p>
            <a:endParaRPr lang="en-US" dirty="0" smtClean="0"/>
          </a:p>
          <a:p>
            <a:pPr>
              <a:buNone/>
            </a:pPr>
            <a:endParaRPr lang="en-US" dirty="0" smtClean="0"/>
          </a:p>
          <a:p>
            <a:r>
              <a:rPr lang="en-US" b="1" u="sng" dirty="0" smtClean="0"/>
              <a:t>Positive/Negative Questions: </a:t>
            </a:r>
            <a:r>
              <a:rPr lang="en-US" dirty="0" smtClean="0"/>
              <a:t> Answer “</a:t>
            </a:r>
            <a:r>
              <a:rPr lang="en-US" b="1" dirty="0" smtClean="0">
                <a:solidFill>
                  <a:srgbClr val="33CCFF"/>
                </a:solidFill>
              </a:rPr>
              <a:t>Yes</a:t>
            </a:r>
            <a:r>
              <a:rPr lang="en-US" dirty="0" smtClean="0"/>
              <a:t>” or “</a:t>
            </a:r>
            <a:r>
              <a:rPr lang="en-US" b="1" dirty="0" smtClean="0">
                <a:solidFill>
                  <a:srgbClr val="33CCFF"/>
                </a:solidFill>
              </a:rPr>
              <a:t>No</a:t>
            </a:r>
            <a:r>
              <a:rPr lang="en-US" dirty="0" smtClean="0"/>
              <a:t>”</a:t>
            </a:r>
          </a:p>
          <a:p>
            <a:pPr lvl="1"/>
            <a:r>
              <a:rPr lang="en-US" b="1" dirty="0" smtClean="0">
                <a:solidFill>
                  <a:srgbClr val="33CCFF"/>
                </a:solidFill>
              </a:rPr>
              <a:t>Polymorphism</a:t>
            </a:r>
          </a:p>
          <a:p>
            <a:pPr lvl="2"/>
            <a:r>
              <a:rPr lang="en-US" dirty="0" smtClean="0"/>
              <a:t>The ability to assume different forms or shapes </a:t>
            </a:r>
          </a:p>
          <a:p>
            <a:pPr lvl="1"/>
            <a:r>
              <a:rPr lang="en-US" b="1" dirty="0" smtClean="0">
                <a:solidFill>
                  <a:srgbClr val="33CCFF"/>
                </a:solidFill>
              </a:rPr>
              <a:t>North Pole</a:t>
            </a:r>
          </a:p>
          <a:p>
            <a:pPr lvl="1"/>
            <a:r>
              <a:rPr lang="en-US" b="1" dirty="0" err="1" smtClean="0">
                <a:solidFill>
                  <a:srgbClr val="33CCFF"/>
                </a:solidFill>
              </a:rPr>
              <a:t>Polychemotherapy</a:t>
            </a:r>
            <a:endParaRPr lang="en-US" b="1" dirty="0" smtClean="0">
              <a:solidFill>
                <a:srgbClr val="33CCFF"/>
              </a:solidFill>
            </a:endParaRPr>
          </a:p>
          <a:p>
            <a:pPr lvl="2"/>
            <a:r>
              <a:rPr lang="en-US" dirty="0" smtClean="0"/>
              <a:t>Chemotherapy involving several different drugs.</a:t>
            </a:r>
          </a:p>
          <a:p>
            <a:pPr lvl="1"/>
            <a:r>
              <a:rPr lang="en-US" b="1" dirty="0" smtClean="0">
                <a:solidFill>
                  <a:srgbClr val="33CCFF"/>
                </a:solidFill>
              </a:rPr>
              <a:t>Poland</a:t>
            </a:r>
          </a:p>
          <a:p>
            <a:pPr lvl="1"/>
            <a:r>
              <a:rPr lang="en-US" b="1" dirty="0" smtClean="0">
                <a:solidFill>
                  <a:srgbClr val="33CCFF"/>
                </a:solidFill>
              </a:rPr>
              <a:t>Polyclinic</a:t>
            </a:r>
          </a:p>
          <a:p>
            <a:pPr lvl="2"/>
            <a:r>
              <a:rPr lang="en-US" dirty="0" smtClean="0"/>
              <a:t>A clinic in which diseases of many sorts are treated; especially, an institution in which clinical instruction is given in all kinds of disease</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7" name="TextBox 6"/>
          <p:cNvSpPr txBox="1"/>
          <p:nvPr/>
        </p:nvSpPr>
        <p:spPr>
          <a:xfrm>
            <a:off x="6629400" y="1676400"/>
            <a:ext cx="1905000" cy="861774"/>
          </a:xfrm>
          <a:prstGeom prst="rect">
            <a:avLst/>
          </a:prstGeom>
          <a:noFill/>
        </p:spPr>
        <p:txBody>
          <a:bodyPr wrap="square" rtlCol="0">
            <a:spAutoFit/>
          </a:bodyPr>
          <a:lstStyle/>
          <a:p>
            <a:r>
              <a:rPr lang="en-US" sz="1600" b="1" u="sng" dirty="0" smtClean="0">
                <a:solidFill>
                  <a:srgbClr val="33CCFF"/>
                </a:solidFill>
              </a:rPr>
              <a:t>poly:</a:t>
            </a:r>
            <a:r>
              <a:rPr lang="en-US" sz="1600" b="1" dirty="0" smtClean="0">
                <a:solidFill>
                  <a:srgbClr val="33CCFF"/>
                </a:solidFill>
              </a:rPr>
              <a:t> </a:t>
            </a:r>
            <a:r>
              <a:rPr lang="en-US" sz="1600" dirty="0" smtClean="0"/>
              <a:t>Many; more than one</a:t>
            </a:r>
          </a:p>
          <a:p>
            <a:endParaRPr lang="en-US" dirty="0"/>
          </a:p>
        </p:txBody>
      </p:sp>
      <p:pic>
        <p:nvPicPr>
          <p:cNvPr id="9" name="Picture 8" descr="C:\Documents and Settings\jgalvan\Local Settings\Temporary Internet Files\Content.IE5\WZ78V2TG\pikachu_low_poly_pokemon_flowalistik_preview_featured[1].jpg"/>
          <p:cNvPicPr/>
          <p:nvPr/>
        </p:nvPicPr>
        <p:blipFill>
          <a:blip r:embed="rId4" cstate="print"/>
          <a:srcRect/>
          <a:stretch>
            <a:fillRect/>
          </a:stretch>
        </p:blipFill>
        <p:spPr bwMode="auto">
          <a:xfrm>
            <a:off x="3886200" y="1143000"/>
            <a:ext cx="2692952" cy="2133600"/>
          </a:xfrm>
          <a:prstGeom prst="rect">
            <a:avLst/>
          </a:prstGeom>
          <a:noFill/>
          <a:ln w="9525">
            <a:noFill/>
            <a:miter lim="800000"/>
            <a:headEnd/>
            <a:tailEnd/>
          </a:ln>
        </p:spPr>
      </p:pic>
      <p:pic>
        <p:nvPicPr>
          <p:cNvPr id="10" name="Picture 9" descr="C:\Documents and Settings\jgalvan\Local Settings\Temporary Internet Files\Content.IE5\H45MDZ5D\MC910216987[1].png"/>
          <p:cNvPicPr/>
          <p:nvPr/>
        </p:nvPicPr>
        <p:blipFill>
          <a:blip r:embed="rId5" cstate="print"/>
          <a:srcRect/>
          <a:stretch>
            <a:fillRect/>
          </a:stretch>
        </p:blipFill>
        <p:spPr bwMode="auto">
          <a:xfrm>
            <a:off x="762000" y="914400"/>
            <a:ext cx="2815136" cy="21336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blinds(horizontal)">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blinds(horizontal)">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blinds(horizontal)">
                                      <p:cBhvr>
                                        <p:cTn id="22" dur="500"/>
                                        <p:tgtEl>
                                          <p:spTgt spid="3">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blinds(horizontal)">
                                      <p:cBhvr>
                                        <p:cTn id="27" dur="500"/>
                                        <p:tgtEl>
                                          <p:spTgt spid="3">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blinds(horizontal)">
                                      <p:cBhvr>
                                        <p:cTn id="32" dur="500"/>
                                        <p:tgtEl>
                                          <p:spTgt spid="3">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blinds(horizontal)">
                                      <p:cBhvr>
                                        <p:cTn id="37" dur="500"/>
                                        <p:tgtEl>
                                          <p:spTgt spid="3">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blinds(horizontal)">
                                      <p:cBhvr>
                                        <p:cTn id="4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a:t>poly</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648200"/>
          </a:xfrm>
        </p:spPr>
        <p:txBody>
          <a:bodyPr>
            <a:normAutofit/>
          </a:bodyPr>
          <a:lstStyle/>
          <a:p>
            <a:endParaRPr lang="en-US" dirty="0" smtClean="0"/>
          </a:p>
          <a:p>
            <a:endParaRPr lang="en-US" dirty="0" smtClean="0"/>
          </a:p>
          <a:p>
            <a:endParaRPr lang="en-US" dirty="0" smtClean="0"/>
          </a:p>
          <a:p>
            <a:r>
              <a:rPr lang="en-US" b="1" dirty="0" smtClean="0"/>
              <a:t>Think </a:t>
            </a:r>
            <a:r>
              <a:rPr lang="en-US" b="1" dirty="0" smtClean="0"/>
              <a:t>of 3 Words using “</a:t>
            </a:r>
            <a:r>
              <a:rPr lang="en-US" b="1" u="sng" dirty="0" smtClean="0">
                <a:solidFill>
                  <a:srgbClr val="33CCFF"/>
                </a:solidFill>
              </a:rPr>
              <a:t>poly</a:t>
            </a:r>
            <a:r>
              <a:rPr lang="en-US" b="1" dirty="0" smtClean="0"/>
              <a:t>”</a:t>
            </a:r>
            <a:endParaRPr lang="en-US" dirty="0" smtClean="0"/>
          </a:p>
          <a:p>
            <a:pPr lvl="1"/>
            <a:r>
              <a:rPr lang="en-US" dirty="0" smtClean="0"/>
              <a:t>Example: “</a:t>
            </a:r>
            <a:r>
              <a:rPr lang="en-US" b="1" dirty="0" smtClean="0">
                <a:solidFill>
                  <a:srgbClr val="33CCFF"/>
                </a:solidFill>
              </a:rPr>
              <a:t>Polyglot</a:t>
            </a:r>
            <a:r>
              <a:rPr lang="en-US" dirty="0" smtClean="0"/>
              <a:t>”</a:t>
            </a:r>
          </a:p>
          <a:p>
            <a:pPr lvl="1"/>
            <a:endParaRPr lang="en-US" dirty="0" smtClean="0"/>
          </a:p>
        </p:txBody>
      </p:sp>
      <p:sp>
        <p:nvSpPr>
          <p:cNvPr id="7" name="Rounded Rectangle 6">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8" name="TextBox 7"/>
          <p:cNvSpPr txBox="1"/>
          <p:nvPr/>
        </p:nvSpPr>
        <p:spPr>
          <a:xfrm>
            <a:off x="6629400" y="1676400"/>
            <a:ext cx="1905000" cy="861774"/>
          </a:xfrm>
          <a:prstGeom prst="rect">
            <a:avLst/>
          </a:prstGeom>
          <a:noFill/>
        </p:spPr>
        <p:txBody>
          <a:bodyPr wrap="square" rtlCol="0">
            <a:spAutoFit/>
          </a:bodyPr>
          <a:lstStyle/>
          <a:p>
            <a:r>
              <a:rPr lang="en-US" sz="1600" b="1" u="sng" dirty="0" smtClean="0">
                <a:solidFill>
                  <a:srgbClr val="33CCFF"/>
                </a:solidFill>
              </a:rPr>
              <a:t>poly:</a:t>
            </a:r>
            <a:r>
              <a:rPr lang="en-US" sz="1600" b="1" dirty="0" smtClean="0">
                <a:solidFill>
                  <a:srgbClr val="33CCFF"/>
                </a:solidFill>
              </a:rPr>
              <a:t> </a:t>
            </a:r>
            <a:r>
              <a:rPr lang="en-US" sz="1600" dirty="0" smtClean="0"/>
              <a:t>Many; more than one</a:t>
            </a:r>
          </a:p>
          <a:p>
            <a:endParaRPr lang="en-US" dirty="0"/>
          </a:p>
        </p:txBody>
      </p:sp>
      <p:pic>
        <p:nvPicPr>
          <p:cNvPr id="9" name="Picture 8" descr="C:\Documents and Settings\jgalvan\Local Settings\Temporary Internet Files\Content.IE5\WZ78V2TG\pikachu_low_poly_pokemon_flowalistik_preview_featured[1].jpg"/>
          <p:cNvPicPr/>
          <p:nvPr/>
        </p:nvPicPr>
        <p:blipFill>
          <a:blip r:embed="rId4" cstate="print"/>
          <a:srcRect/>
          <a:stretch>
            <a:fillRect/>
          </a:stretch>
        </p:blipFill>
        <p:spPr bwMode="auto">
          <a:xfrm>
            <a:off x="3886200" y="1143000"/>
            <a:ext cx="2692952" cy="2133600"/>
          </a:xfrm>
          <a:prstGeom prst="rect">
            <a:avLst/>
          </a:prstGeom>
          <a:noFill/>
          <a:ln w="9525">
            <a:noFill/>
            <a:miter lim="800000"/>
            <a:headEnd/>
            <a:tailEnd/>
          </a:ln>
        </p:spPr>
      </p:pic>
      <p:pic>
        <p:nvPicPr>
          <p:cNvPr id="10" name="Picture 9" descr="C:\Documents and Settings\jgalvan\Local Settings\Temporary Internet Files\Content.IE5\H45MDZ5D\MC910216987[1].png"/>
          <p:cNvPicPr/>
          <p:nvPr/>
        </p:nvPicPr>
        <p:blipFill>
          <a:blip r:embed="rId5" cstate="print"/>
          <a:srcRect/>
          <a:stretch>
            <a:fillRect/>
          </a:stretch>
        </p:blipFill>
        <p:spPr bwMode="auto">
          <a:xfrm>
            <a:off x="762000" y="914400"/>
            <a:ext cx="2815136" cy="2133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smtClean="0"/>
              <a:t>litho/</a:t>
            </a:r>
            <a:r>
              <a:rPr lang="en-US" dirty="0" err="1" smtClean="0"/>
              <a:t>lith</a:t>
            </a:r>
            <a:r>
              <a:rPr lang="en-US" dirty="0"/>
              <a:t/>
            </a:r>
            <a:br>
              <a:rPr lang="en-US" dirty="0"/>
            </a:b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u="sng" dirty="0" smtClean="0"/>
              <a:t>Definition</a:t>
            </a:r>
            <a:r>
              <a:rPr lang="en-US" dirty="0" smtClean="0"/>
              <a:t>:  </a:t>
            </a:r>
          </a:p>
          <a:p>
            <a:pPr lvl="1"/>
            <a:r>
              <a:rPr lang="en-US" dirty="0" smtClean="0"/>
              <a:t>Stone or rock</a:t>
            </a:r>
          </a:p>
          <a:p>
            <a:r>
              <a:rPr lang="en-US" i="1" u="sng" dirty="0" smtClean="0"/>
              <a:t>Example</a:t>
            </a:r>
            <a:r>
              <a:rPr lang="en-US" i="1" dirty="0" smtClean="0"/>
              <a:t>:  “In </a:t>
            </a:r>
            <a:r>
              <a:rPr lang="en-US" b="1" i="1" u="sng" dirty="0" smtClean="0">
                <a:solidFill>
                  <a:srgbClr val="33CCFF"/>
                </a:solidFill>
              </a:rPr>
              <a:t>litho</a:t>
            </a:r>
            <a:r>
              <a:rPr lang="en-US" b="1" i="1" u="sng" dirty="0" smtClean="0"/>
              <a:t>graphy</a:t>
            </a:r>
            <a:r>
              <a:rPr lang="en-US" i="1" dirty="0" smtClean="0"/>
              <a:t>, a person can print texts or images by using a stone. </a:t>
            </a:r>
          </a:p>
          <a:p>
            <a:pPr lvl="1">
              <a:buNone/>
            </a:pPr>
            <a:endParaRPr lang="en-US" i="1" dirty="0" smtClean="0"/>
          </a:p>
          <a:p>
            <a:pPr lvl="1"/>
            <a:endParaRPr lang="en-US" dirty="0" smtClean="0"/>
          </a:p>
          <a:p>
            <a:pPr lvl="1">
              <a:buNone/>
            </a:pPr>
            <a:endParaRPr lang="en-US" dirty="0" smtClean="0"/>
          </a:p>
        </p:txBody>
      </p:sp>
      <p:sp>
        <p:nvSpPr>
          <p:cNvPr id="5" name="Rounded Rectangle 4">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a:t>litho/</a:t>
            </a:r>
            <a:r>
              <a:rPr lang="en-US" dirty="0" err="1"/>
              <a:t>lith</a:t>
            </a:r>
            <a:r>
              <a:rPr lang="en-US" dirty="0" smtClean="0"/>
              <a:t> </a:t>
            </a:r>
            <a:r>
              <a:rPr lang="en-US" dirty="0"/>
              <a:t/>
            </a:r>
            <a:br>
              <a:rPr lang="en-US" dirty="0"/>
            </a:br>
            <a:endParaRPr lang="en-US" dirty="0">
              <a:solidFill>
                <a:schemeClr val="tx2"/>
              </a:solidFill>
            </a:endParaRPr>
          </a:p>
        </p:txBody>
      </p:sp>
      <p:sp>
        <p:nvSpPr>
          <p:cNvPr id="3" name="Text Placeholder 2"/>
          <p:cNvSpPr>
            <a:spLocks noGrp="1"/>
          </p:cNvSpPr>
          <p:nvPr>
            <p:ph type="body" sz="quarter" idx="10"/>
          </p:nvPr>
        </p:nvSpPr>
        <p:spPr>
          <a:xfrm>
            <a:off x="152400" y="2286000"/>
            <a:ext cx="8763000" cy="4343400"/>
          </a:xfrm>
        </p:spPr>
        <p:txBody>
          <a:bodyPr>
            <a:normAutofit fontScale="62500" lnSpcReduction="20000"/>
          </a:bodyPr>
          <a:lstStyle/>
          <a:p>
            <a:endParaRPr lang="en-US" dirty="0" smtClean="0"/>
          </a:p>
          <a:p>
            <a:endParaRPr lang="en-US" dirty="0" smtClean="0"/>
          </a:p>
          <a:p>
            <a:endParaRPr lang="en-US" dirty="0" smtClean="0"/>
          </a:p>
          <a:p>
            <a:pPr>
              <a:buNone/>
            </a:pPr>
            <a:endParaRPr lang="en-US" dirty="0" smtClean="0"/>
          </a:p>
          <a:p>
            <a:r>
              <a:rPr lang="en-US" b="1" u="sng" dirty="0" smtClean="0"/>
              <a:t>Examples:</a:t>
            </a:r>
            <a:r>
              <a:rPr lang="en-US" dirty="0" smtClean="0"/>
              <a:t>  </a:t>
            </a:r>
          </a:p>
          <a:p>
            <a:pPr lvl="1"/>
            <a:r>
              <a:rPr lang="en-US" b="1" dirty="0" smtClean="0">
                <a:solidFill>
                  <a:srgbClr val="33CCFF"/>
                </a:solidFill>
              </a:rPr>
              <a:t>Lithography</a:t>
            </a:r>
          </a:p>
          <a:p>
            <a:pPr lvl="2"/>
            <a:r>
              <a:rPr lang="en-US" dirty="0" smtClean="0"/>
              <a:t>a method of printing on paper from a stone or a metal plate with a smooth surface</a:t>
            </a:r>
          </a:p>
          <a:p>
            <a:pPr lvl="1"/>
            <a:r>
              <a:rPr lang="en-US" b="1" dirty="0" smtClean="0">
                <a:solidFill>
                  <a:srgbClr val="33CCFF"/>
                </a:solidFill>
              </a:rPr>
              <a:t>Monolith</a:t>
            </a:r>
          </a:p>
          <a:p>
            <a:pPr lvl="2"/>
            <a:r>
              <a:rPr lang="en-US" dirty="0" smtClean="0"/>
              <a:t>a large single upright block of stone, especially one shaped into or serving as a pillar or monument </a:t>
            </a:r>
          </a:p>
          <a:p>
            <a:pPr lvl="1"/>
            <a:r>
              <a:rPr lang="en-US" b="1" dirty="0" smtClean="0">
                <a:solidFill>
                  <a:srgbClr val="33CCFF"/>
                </a:solidFill>
              </a:rPr>
              <a:t>Neolithic</a:t>
            </a:r>
          </a:p>
          <a:p>
            <a:pPr lvl="2"/>
            <a:r>
              <a:rPr lang="en-US" dirty="0" smtClean="0"/>
              <a:t>of, relating to, or denoting the later part of the Stone Age, when ground or polished stone weapons and implements prevailed. </a:t>
            </a:r>
          </a:p>
          <a:p>
            <a:pPr lvl="1"/>
            <a:r>
              <a:rPr lang="en-US" b="1" dirty="0" err="1" smtClean="0">
                <a:solidFill>
                  <a:srgbClr val="33CCFF"/>
                </a:solidFill>
              </a:rPr>
              <a:t>Xenolith</a:t>
            </a:r>
            <a:endParaRPr lang="en-US" b="1" dirty="0" smtClean="0">
              <a:solidFill>
                <a:srgbClr val="33CCFF"/>
              </a:solidFill>
            </a:endParaRPr>
          </a:p>
          <a:p>
            <a:pPr lvl="2"/>
            <a:r>
              <a:rPr lang="en-US" dirty="0" smtClean="0"/>
              <a:t>a rock fragment that is enveloped in a larger rock during the latter's development and hardening </a:t>
            </a:r>
          </a:p>
          <a:p>
            <a:pPr lvl="1"/>
            <a:r>
              <a:rPr lang="en-US" b="1" dirty="0" err="1" smtClean="0">
                <a:solidFill>
                  <a:srgbClr val="33CCFF"/>
                </a:solidFill>
              </a:rPr>
              <a:t>Microlith</a:t>
            </a:r>
            <a:endParaRPr lang="en-US" b="1" dirty="0" smtClean="0">
              <a:solidFill>
                <a:srgbClr val="33CCFF"/>
              </a:solidFill>
            </a:endParaRPr>
          </a:p>
          <a:p>
            <a:pPr lvl="2"/>
            <a:r>
              <a:rPr lang="en-US" dirty="0" smtClean="0"/>
              <a:t>a small stone tool usually made of flint or </a:t>
            </a:r>
            <a:r>
              <a:rPr lang="en-US" dirty="0" err="1" smtClean="0"/>
              <a:t>chert</a:t>
            </a:r>
            <a:r>
              <a:rPr lang="en-US" dirty="0" smtClean="0"/>
              <a:t> )typically a </a:t>
            </a:r>
            <a:r>
              <a:rPr lang="en-US" dirty="0" err="1" smtClean="0"/>
              <a:t>centimetre</a:t>
            </a:r>
            <a:r>
              <a:rPr lang="en-US" dirty="0" smtClean="0"/>
              <a:t> or so in length and half a </a:t>
            </a:r>
            <a:r>
              <a:rPr lang="en-US" dirty="0" err="1" smtClean="0"/>
              <a:t>centimetre</a:t>
            </a:r>
            <a:r>
              <a:rPr lang="en-US" dirty="0" smtClean="0"/>
              <a:t> wide).</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5638800" y="1752600"/>
            <a:ext cx="1905000" cy="1354217"/>
          </a:xfrm>
          <a:prstGeom prst="rect">
            <a:avLst/>
          </a:prstGeom>
          <a:noFill/>
        </p:spPr>
        <p:txBody>
          <a:bodyPr wrap="square" rtlCol="0">
            <a:spAutoFit/>
          </a:bodyPr>
          <a:lstStyle/>
          <a:p>
            <a:r>
              <a:rPr lang="en-US" sz="1600" b="1" u="sng" dirty="0" smtClean="0">
                <a:solidFill>
                  <a:srgbClr val="33CCFF"/>
                </a:solidFill>
              </a:rPr>
              <a:t>lithograph:</a:t>
            </a:r>
            <a:r>
              <a:rPr lang="en-US" sz="1600" b="1" dirty="0" smtClean="0">
                <a:solidFill>
                  <a:srgbClr val="33CCFF"/>
                </a:solidFill>
              </a:rPr>
              <a:t> </a:t>
            </a:r>
            <a:r>
              <a:rPr lang="en-US" sz="1600" dirty="0" smtClean="0"/>
              <a:t>printing from a stone or metal plate, or other smooth surface</a:t>
            </a:r>
          </a:p>
          <a:p>
            <a:endParaRPr lang="en-US" dirty="0"/>
          </a:p>
        </p:txBody>
      </p:sp>
      <p:pic>
        <p:nvPicPr>
          <p:cNvPr id="11" name="Picture 10"/>
          <p:cNvPicPr/>
          <p:nvPr/>
        </p:nvPicPr>
        <p:blipFill>
          <a:blip r:embed="rId4" cstate="print"/>
          <a:srcRect l="6200" t="29085" r="40616" b="13072"/>
          <a:stretch>
            <a:fillRect/>
          </a:stretch>
        </p:blipFill>
        <p:spPr bwMode="auto">
          <a:xfrm>
            <a:off x="2286000" y="990600"/>
            <a:ext cx="3175413" cy="2517569"/>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linds(horizontal)">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blinds(horizontal)">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blinds(horizontal)">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blinds(horizontal)">
                                      <p:cBhvr>
                                        <p:cTn id="37" dur="500"/>
                                        <p:tgtEl>
                                          <p:spTgt spid="3">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blinds(horizontal)">
                                      <p:cBhvr>
                                        <p:cTn id="42" dur="500"/>
                                        <p:tgtEl>
                                          <p:spTgt spid="3">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Effect transition="in" filter="blinds(horizontal)">
                                      <p:cBhvr>
                                        <p:cTn id="47" dur="500"/>
                                        <p:tgtEl>
                                          <p:spTgt spid="3">
                                            <p:txEl>
                                              <p:pRg st="13" end="1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14" end="14"/>
                                            </p:txEl>
                                          </p:spTgt>
                                        </p:tgtEl>
                                        <p:attrNameLst>
                                          <p:attrName>style.visibility</p:attrName>
                                        </p:attrNameLst>
                                      </p:cBhvr>
                                      <p:to>
                                        <p:strVal val="visible"/>
                                      </p:to>
                                    </p:set>
                                    <p:animEffect transition="in" filter="blinds(horizontal)">
                                      <p:cBhvr>
                                        <p:cTn id="52"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a:t>litho/</a:t>
            </a:r>
            <a:r>
              <a:rPr lang="en-US" dirty="0" err="1"/>
              <a:t>lith</a:t>
            </a:r>
            <a:endParaRPr lang="en-US" dirty="0">
              <a:solidFill>
                <a:schemeClr val="tx2"/>
              </a:solidFill>
            </a:endParaRPr>
          </a:p>
        </p:txBody>
      </p:sp>
      <p:sp>
        <p:nvSpPr>
          <p:cNvPr id="3" name="Text Placeholder 2"/>
          <p:cNvSpPr>
            <a:spLocks noGrp="1"/>
          </p:cNvSpPr>
          <p:nvPr>
            <p:ph type="body" sz="quarter" idx="10"/>
          </p:nvPr>
        </p:nvSpPr>
        <p:spPr>
          <a:xfrm>
            <a:off x="228600" y="1905000"/>
            <a:ext cx="8534400" cy="4648200"/>
          </a:xfrm>
        </p:spPr>
        <p:txBody>
          <a:bodyPr>
            <a:normAutofit fontScale="70000" lnSpcReduction="20000"/>
          </a:bodyPr>
          <a:lstStyle/>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r>
              <a:rPr lang="en-US" b="1" u="sng" dirty="0" smtClean="0"/>
              <a:t>Positive/Negative Questions: </a:t>
            </a:r>
            <a:r>
              <a:rPr lang="en-US" dirty="0" smtClean="0"/>
              <a:t> Answer “</a:t>
            </a:r>
            <a:r>
              <a:rPr lang="en-US" b="1" dirty="0" smtClean="0">
                <a:solidFill>
                  <a:srgbClr val="33CCFF"/>
                </a:solidFill>
              </a:rPr>
              <a:t>Yes</a:t>
            </a:r>
            <a:r>
              <a:rPr lang="en-US" dirty="0" smtClean="0"/>
              <a:t>” or “</a:t>
            </a:r>
            <a:r>
              <a:rPr lang="en-US" b="1" dirty="0" smtClean="0">
                <a:solidFill>
                  <a:srgbClr val="33CCFF"/>
                </a:solidFill>
              </a:rPr>
              <a:t>No</a:t>
            </a:r>
            <a:r>
              <a:rPr lang="en-US" dirty="0" smtClean="0"/>
              <a:t>”</a:t>
            </a:r>
          </a:p>
          <a:p>
            <a:pPr lvl="1"/>
            <a:r>
              <a:rPr lang="en-US" b="1" dirty="0" smtClean="0">
                <a:solidFill>
                  <a:srgbClr val="33CCFF"/>
                </a:solidFill>
              </a:rPr>
              <a:t>Monolith</a:t>
            </a:r>
          </a:p>
          <a:p>
            <a:pPr lvl="2"/>
            <a:r>
              <a:rPr lang="en-US" dirty="0" smtClean="0"/>
              <a:t>a large single upright block of stone, especially one shaped into or serving as a pillar or monument </a:t>
            </a:r>
          </a:p>
          <a:p>
            <a:pPr lvl="1"/>
            <a:r>
              <a:rPr lang="en-US" b="1" dirty="0" smtClean="0">
                <a:solidFill>
                  <a:srgbClr val="33CCFF"/>
                </a:solidFill>
              </a:rPr>
              <a:t>Litter</a:t>
            </a:r>
          </a:p>
          <a:p>
            <a:pPr lvl="1"/>
            <a:r>
              <a:rPr lang="en-US" b="1" dirty="0" smtClean="0">
                <a:solidFill>
                  <a:srgbClr val="33CCFF"/>
                </a:solidFill>
              </a:rPr>
              <a:t>Lithography</a:t>
            </a:r>
          </a:p>
          <a:p>
            <a:pPr lvl="2"/>
            <a:r>
              <a:rPr lang="en-US" dirty="0" smtClean="0"/>
              <a:t>a method of printing on paper from a stone or a metal plate with a smooth surface</a:t>
            </a:r>
          </a:p>
          <a:p>
            <a:pPr lvl="1"/>
            <a:r>
              <a:rPr lang="en-US" b="1" dirty="0" smtClean="0">
                <a:solidFill>
                  <a:srgbClr val="33CCFF"/>
                </a:solidFill>
              </a:rPr>
              <a:t>Pictograph</a:t>
            </a:r>
          </a:p>
          <a:p>
            <a:pPr lvl="1"/>
            <a:r>
              <a:rPr lang="en-US" b="1" dirty="0" smtClean="0">
                <a:solidFill>
                  <a:srgbClr val="33CCFF"/>
                </a:solidFill>
              </a:rPr>
              <a:t>Neolithic</a:t>
            </a:r>
          </a:p>
          <a:p>
            <a:pPr lvl="2"/>
            <a:r>
              <a:rPr lang="en-US" dirty="0" smtClean="0"/>
              <a:t>of, relating to, or denoting the later part of the Stone Age, when ground or polished stone weapons and implements prevailed. </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pic>
        <p:nvPicPr>
          <p:cNvPr id="12" name="Picture 11"/>
          <p:cNvPicPr/>
          <p:nvPr/>
        </p:nvPicPr>
        <p:blipFill>
          <a:blip r:embed="rId4" cstate="print"/>
          <a:srcRect l="6200" t="29085" r="40616" b="13072"/>
          <a:stretch>
            <a:fillRect/>
          </a:stretch>
        </p:blipFill>
        <p:spPr bwMode="auto">
          <a:xfrm>
            <a:off x="2286000" y="990600"/>
            <a:ext cx="3175413" cy="2517569"/>
          </a:xfrm>
          <a:prstGeom prst="rect">
            <a:avLst/>
          </a:prstGeom>
          <a:noFill/>
          <a:ln w="9525">
            <a:noFill/>
            <a:miter lim="800000"/>
            <a:headEnd/>
            <a:tailEnd/>
          </a:ln>
        </p:spPr>
      </p:pic>
      <p:sp>
        <p:nvSpPr>
          <p:cNvPr id="7" name="TextBox 6"/>
          <p:cNvSpPr txBox="1"/>
          <p:nvPr/>
        </p:nvSpPr>
        <p:spPr>
          <a:xfrm>
            <a:off x="5638800" y="1752600"/>
            <a:ext cx="1905000" cy="1354217"/>
          </a:xfrm>
          <a:prstGeom prst="rect">
            <a:avLst/>
          </a:prstGeom>
          <a:noFill/>
        </p:spPr>
        <p:txBody>
          <a:bodyPr wrap="square" rtlCol="0">
            <a:spAutoFit/>
          </a:bodyPr>
          <a:lstStyle/>
          <a:p>
            <a:r>
              <a:rPr lang="en-US" sz="1600" b="1" u="sng" dirty="0" smtClean="0">
                <a:solidFill>
                  <a:srgbClr val="33CCFF"/>
                </a:solidFill>
              </a:rPr>
              <a:t>lithograph:</a:t>
            </a:r>
            <a:r>
              <a:rPr lang="en-US" sz="1600" b="1" dirty="0" smtClean="0">
                <a:solidFill>
                  <a:srgbClr val="33CCFF"/>
                </a:solidFill>
              </a:rPr>
              <a:t> </a:t>
            </a:r>
            <a:r>
              <a:rPr lang="en-US" sz="1600" dirty="0" smtClean="0"/>
              <a:t>printing from a stone or metal plate, or other smooth surface</a:t>
            </a:r>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blinds(horizontal)">
                                      <p:cBhvr>
                                        <p:cTn id="7" dur="500"/>
                                        <p:tgtEl>
                                          <p:spTgt spid="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blinds(horizontal)">
                                      <p:cBhvr>
                                        <p:cTn id="12" dur="500"/>
                                        <p:tgtEl>
                                          <p:spTgt spid="3">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blinds(horizontal)">
                                      <p:cBhvr>
                                        <p:cTn id="17" dur="500"/>
                                        <p:tgtEl>
                                          <p:spTgt spid="3">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blinds(horizontal)">
                                      <p:cBhvr>
                                        <p:cTn id="22" dur="500"/>
                                        <p:tgtEl>
                                          <p:spTgt spid="3">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blinds(horizontal)">
                                      <p:cBhvr>
                                        <p:cTn id="27" dur="500"/>
                                        <p:tgtEl>
                                          <p:spTgt spid="3">
                                            <p:txEl>
                                              <p:pRg st="11" end="1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12" end="12"/>
                                            </p:txEl>
                                          </p:spTgt>
                                        </p:tgtEl>
                                        <p:attrNameLst>
                                          <p:attrName>style.visibility</p:attrName>
                                        </p:attrNameLst>
                                      </p:cBhvr>
                                      <p:to>
                                        <p:strVal val="visible"/>
                                      </p:to>
                                    </p:set>
                                    <p:animEffect transition="in" filter="blinds(horizontal)">
                                      <p:cBhvr>
                                        <p:cTn id="32" dur="500"/>
                                        <p:tgtEl>
                                          <p:spTgt spid="3">
                                            <p:txEl>
                                              <p:pRg st="12" end="1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Effect transition="in" filter="blinds(horizontal)">
                                      <p:cBhvr>
                                        <p:cTn id="37" dur="500"/>
                                        <p:tgtEl>
                                          <p:spTgt spid="3">
                                            <p:txEl>
                                              <p:pRg st="13" end="1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4" end="14"/>
                                            </p:txEl>
                                          </p:spTgt>
                                        </p:tgtEl>
                                        <p:attrNameLst>
                                          <p:attrName>style.visibility</p:attrName>
                                        </p:attrNameLst>
                                      </p:cBhvr>
                                      <p:to>
                                        <p:strVal val="visible"/>
                                      </p:to>
                                    </p:set>
                                    <p:animEffect transition="in" filter="blinds(horizontal)">
                                      <p:cBhvr>
                                        <p:cTn id="42"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a:t>litho/</a:t>
            </a:r>
            <a:r>
              <a:rPr lang="en-US" dirty="0" err="1"/>
              <a:t>lith</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648200"/>
          </a:xfrm>
        </p:spPr>
        <p:txBody>
          <a:bodyPr>
            <a:normAutofit/>
          </a:bodyPr>
          <a:lstStyle/>
          <a:p>
            <a:endParaRPr lang="en-US" dirty="0" smtClean="0"/>
          </a:p>
          <a:p>
            <a:endParaRPr lang="en-US" dirty="0" smtClean="0"/>
          </a:p>
          <a:p>
            <a:endParaRPr lang="en-US" dirty="0" smtClean="0"/>
          </a:p>
          <a:p>
            <a:r>
              <a:rPr lang="en-US" b="1" dirty="0" smtClean="0"/>
              <a:t>Think </a:t>
            </a:r>
            <a:r>
              <a:rPr lang="en-US" b="1" dirty="0" smtClean="0"/>
              <a:t>of 3 Words using “</a:t>
            </a:r>
            <a:r>
              <a:rPr lang="en-US" b="1" u="sng" dirty="0" smtClean="0">
                <a:solidFill>
                  <a:srgbClr val="33CCFF"/>
                </a:solidFill>
              </a:rPr>
              <a:t>litho</a:t>
            </a:r>
            <a:r>
              <a:rPr lang="en-US" b="1" dirty="0" smtClean="0">
                <a:solidFill>
                  <a:srgbClr val="33CCFF"/>
                </a:solidFill>
              </a:rPr>
              <a:t> or </a:t>
            </a:r>
            <a:r>
              <a:rPr lang="en-US" b="1" u="sng" dirty="0" err="1" smtClean="0">
                <a:solidFill>
                  <a:srgbClr val="33CCFF"/>
                </a:solidFill>
              </a:rPr>
              <a:t>lith</a:t>
            </a:r>
            <a:r>
              <a:rPr lang="en-US" b="1" dirty="0" smtClean="0"/>
              <a:t>”</a:t>
            </a:r>
            <a:endParaRPr lang="en-US" dirty="0" smtClean="0"/>
          </a:p>
          <a:p>
            <a:pPr lvl="1"/>
            <a:r>
              <a:rPr lang="en-US" dirty="0" smtClean="0"/>
              <a:t>Example: “</a:t>
            </a:r>
            <a:r>
              <a:rPr lang="en-US" b="1" dirty="0" smtClean="0">
                <a:solidFill>
                  <a:srgbClr val="33CCFF"/>
                </a:solidFill>
              </a:rPr>
              <a:t>lithography</a:t>
            </a:r>
            <a:r>
              <a:rPr lang="en-US" dirty="0" smtClean="0"/>
              <a:t>”</a:t>
            </a:r>
          </a:p>
          <a:p>
            <a:pPr lvl="1"/>
            <a:endParaRPr lang="en-US" dirty="0" smtClean="0"/>
          </a:p>
        </p:txBody>
      </p:sp>
      <p:sp>
        <p:nvSpPr>
          <p:cNvPr id="7" name="Rounded Rectangle 6">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pic>
        <p:nvPicPr>
          <p:cNvPr id="12" name="Picture 11"/>
          <p:cNvPicPr/>
          <p:nvPr/>
        </p:nvPicPr>
        <p:blipFill>
          <a:blip r:embed="rId4" cstate="print"/>
          <a:srcRect l="6200" t="29085" r="40616" b="13072"/>
          <a:stretch>
            <a:fillRect/>
          </a:stretch>
        </p:blipFill>
        <p:spPr bwMode="auto">
          <a:xfrm>
            <a:off x="2438400" y="838200"/>
            <a:ext cx="3175413" cy="2517569"/>
          </a:xfrm>
          <a:prstGeom prst="rect">
            <a:avLst/>
          </a:prstGeom>
          <a:noFill/>
          <a:ln w="9525">
            <a:noFill/>
            <a:miter lim="800000"/>
            <a:headEnd/>
            <a:tailEnd/>
          </a:ln>
        </p:spPr>
      </p:pic>
      <p:sp>
        <p:nvSpPr>
          <p:cNvPr id="8" name="TextBox 7"/>
          <p:cNvSpPr txBox="1"/>
          <p:nvPr/>
        </p:nvSpPr>
        <p:spPr>
          <a:xfrm>
            <a:off x="5638800" y="1752600"/>
            <a:ext cx="1905000" cy="1354217"/>
          </a:xfrm>
          <a:prstGeom prst="rect">
            <a:avLst/>
          </a:prstGeom>
          <a:noFill/>
        </p:spPr>
        <p:txBody>
          <a:bodyPr wrap="square" rtlCol="0">
            <a:spAutoFit/>
          </a:bodyPr>
          <a:lstStyle/>
          <a:p>
            <a:r>
              <a:rPr lang="en-US" sz="1600" b="1" u="sng" dirty="0" smtClean="0">
                <a:solidFill>
                  <a:srgbClr val="33CCFF"/>
                </a:solidFill>
              </a:rPr>
              <a:t>lithograph:</a:t>
            </a:r>
            <a:r>
              <a:rPr lang="en-US" sz="1600" b="1" dirty="0" smtClean="0">
                <a:solidFill>
                  <a:srgbClr val="33CCFF"/>
                </a:solidFill>
              </a:rPr>
              <a:t> </a:t>
            </a:r>
            <a:r>
              <a:rPr lang="en-US" sz="1600" dirty="0" smtClean="0"/>
              <a:t>printing from a stone or metal plate, or other smooth surface</a:t>
            </a:r>
          </a:p>
          <a:p>
            <a:endParaRPr lang="en-US" dirty="0"/>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smtClean="0"/>
              <a:t>tri</a:t>
            </a:r>
            <a:r>
              <a:rPr lang="en-US" dirty="0"/>
              <a:t/>
            </a:r>
            <a:br>
              <a:rPr lang="en-US" dirty="0"/>
            </a:b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u="sng" dirty="0" smtClean="0"/>
              <a:t>Definition</a:t>
            </a:r>
            <a:r>
              <a:rPr lang="en-US" dirty="0" smtClean="0"/>
              <a:t>:  </a:t>
            </a:r>
          </a:p>
          <a:p>
            <a:pPr lvl="1"/>
            <a:r>
              <a:rPr lang="en-US" dirty="0" smtClean="0"/>
              <a:t>three</a:t>
            </a:r>
          </a:p>
          <a:p>
            <a:r>
              <a:rPr lang="en-US" i="1" u="sng" dirty="0" smtClean="0"/>
              <a:t>Example</a:t>
            </a:r>
            <a:r>
              <a:rPr lang="en-US" i="1" dirty="0" smtClean="0"/>
              <a:t>:  “A </a:t>
            </a:r>
            <a:r>
              <a:rPr lang="en-US" b="1" i="1" u="sng" dirty="0" smtClean="0">
                <a:solidFill>
                  <a:srgbClr val="33CCFF"/>
                </a:solidFill>
              </a:rPr>
              <a:t>tri</a:t>
            </a:r>
            <a:r>
              <a:rPr lang="en-US" b="1" i="1" u="sng" dirty="0" smtClean="0"/>
              <a:t>cycle</a:t>
            </a:r>
            <a:r>
              <a:rPr lang="en-US" i="1" dirty="0" smtClean="0"/>
              <a:t>, is a vehicle with three wheels and which is operated by foot pedals. </a:t>
            </a:r>
          </a:p>
          <a:p>
            <a:pPr lvl="1">
              <a:buNone/>
            </a:pPr>
            <a:endParaRPr lang="en-US" i="1" dirty="0" smtClean="0"/>
          </a:p>
          <a:p>
            <a:pPr lvl="1"/>
            <a:endParaRPr lang="en-US" dirty="0" smtClean="0"/>
          </a:p>
          <a:p>
            <a:pPr lvl="1">
              <a:buNone/>
            </a:pPr>
            <a:endParaRPr lang="en-US" dirty="0" smtClean="0"/>
          </a:p>
        </p:txBody>
      </p:sp>
      <p:sp>
        <p:nvSpPr>
          <p:cNvPr id="5" name="Rounded Rectangle 4">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smtClean="0"/>
              <a:t>tri </a:t>
            </a:r>
            <a:r>
              <a:rPr lang="en-US" dirty="0"/>
              <a:t/>
            </a:r>
            <a:br>
              <a:rPr lang="en-US" dirty="0"/>
            </a:br>
            <a:endParaRPr lang="en-US" dirty="0">
              <a:solidFill>
                <a:schemeClr val="tx2"/>
              </a:solidFill>
            </a:endParaRPr>
          </a:p>
        </p:txBody>
      </p:sp>
      <p:sp>
        <p:nvSpPr>
          <p:cNvPr id="3" name="Text Placeholder 2"/>
          <p:cNvSpPr>
            <a:spLocks noGrp="1"/>
          </p:cNvSpPr>
          <p:nvPr>
            <p:ph type="body" sz="quarter" idx="10"/>
          </p:nvPr>
        </p:nvSpPr>
        <p:spPr>
          <a:xfrm>
            <a:off x="152400" y="2286000"/>
            <a:ext cx="8763000" cy="4343400"/>
          </a:xfrm>
        </p:spPr>
        <p:txBody>
          <a:bodyPr>
            <a:normAutofit fontScale="70000" lnSpcReduction="20000"/>
          </a:bodyPr>
          <a:lstStyle/>
          <a:p>
            <a:endParaRPr lang="en-US" dirty="0" smtClean="0"/>
          </a:p>
          <a:p>
            <a:endParaRPr lang="en-US" dirty="0" smtClean="0"/>
          </a:p>
          <a:p>
            <a:pPr>
              <a:buNone/>
            </a:pPr>
            <a:endParaRPr lang="en-US" dirty="0" smtClean="0"/>
          </a:p>
          <a:p>
            <a:r>
              <a:rPr lang="en-US" b="1" u="sng" dirty="0" smtClean="0"/>
              <a:t>Examples:</a:t>
            </a:r>
            <a:r>
              <a:rPr lang="en-US" dirty="0" smtClean="0"/>
              <a:t>  </a:t>
            </a:r>
          </a:p>
          <a:p>
            <a:pPr lvl="1"/>
            <a:r>
              <a:rPr lang="en-US" b="1" dirty="0" smtClean="0">
                <a:solidFill>
                  <a:srgbClr val="33CCFF"/>
                </a:solidFill>
              </a:rPr>
              <a:t>Triangle</a:t>
            </a:r>
          </a:p>
          <a:p>
            <a:pPr lvl="2"/>
            <a:r>
              <a:rPr lang="en-US" dirty="0" smtClean="0"/>
              <a:t>A 3-sided polygon sometimes; Every </a:t>
            </a:r>
            <a:r>
              <a:rPr lang="en-US" b="1" dirty="0" smtClean="0"/>
              <a:t>triangle</a:t>
            </a:r>
            <a:r>
              <a:rPr lang="en-US" dirty="0" smtClean="0"/>
              <a:t> has three sides and three angles </a:t>
            </a:r>
          </a:p>
          <a:p>
            <a:pPr lvl="1"/>
            <a:r>
              <a:rPr lang="en-US" b="1" dirty="0" smtClean="0">
                <a:solidFill>
                  <a:srgbClr val="33CCFF"/>
                </a:solidFill>
              </a:rPr>
              <a:t>Triple</a:t>
            </a:r>
          </a:p>
          <a:p>
            <a:pPr lvl="2"/>
            <a:r>
              <a:rPr lang="en-US" dirty="0" smtClean="0"/>
              <a:t>consisting of or involving three parts, things, or people </a:t>
            </a:r>
          </a:p>
          <a:p>
            <a:pPr lvl="1"/>
            <a:r>
              <a:rPr lang="en-US" b="1" dirty="0" smtClean="0">
                <a:solidFill>
                  <a:srgbClr val="33CCFF"/>
                </a:solidFill>
              </a:rPr>
              <a:t>Trilogy</a:t>
            </a:r>
          </a:p>
          <a:p>
            <a:pPr lvl="2"/>
            <a:r>
              <a:rPr lang="en-US" dirty="0" smtClean="0"/>
              <a:t>a set of three works of art that are connected, and that can be seen either as a single work or as three individual works. They are commonly found in literature, film, or video games. </a:t>
            </a:r>
          </a:p>
          <a:p>
            <a:pPr lvl="1"/>
            <a:r>
              <a:rPr lang="en-US" b="1" dirty="0" smtClean="0">
                <a:solidFill>
                  <a:srgbClr val="33CCFF"/>
                </a:solidFill>
              </a:rPr>
              <a:t>Trimester</a:t>
            </a:r>
          </a:p>
          <a:p>
            <a:pPr lvl="2"/>
            <a:r>
              <a:rPr lang="en-US" dirty="0" smtClean="0"/>
              <a:t>A time period made up of three months  (often used when referring to pregnancy)</a:t>
            </a:r>
          </a:p>
          <a:p>
            <a:pPr lvl="1"/>
            <a:r>
              <a:rPr lang="en-US" b="1" dirty="0" smtClean="0">
                <a:solidFill>
                  <a:srgbClr val="33CCFF"/>
                </a:solidFill>
              </a:rPr>
              <a:t>Trident</a:t>
            </a:r>
          </a:p>
          <a:p>
            <a:pPr lvl="2"/>
            <a:r>
              <a:rPr lang="en-US" dirty="0" smtClean="0"/>
              <a:t>A three-pronged spear - It is used for spear fishing and historically used as a weapon</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5638800" y="1219200"/>
            <a:ext cx="1905000" cy="1600438"/>
          </a:xfrm>
          <a:prstGeom prst="rect">
            <a:avLst/>
          </a:prstGeom>
          <a:noFill/>
        </p:spPr>
        <p:txBody>
          <a:bodyPr wrap="square" rtlCol="0">
            <a:spAutoFit/>
          </a:bodyPr>
          <a:lstStyle/>
          <a:p>
            <a:r>
              <a:rPr lang="en-US" sz="1600" b="1" u="sng" dirty="0" smtClean="0">
                <a:solidFill>
                  <a:srgbClr val="33CCFF"/>
                </a:solidFill>
              </a:rPr>
              <a:t>tricycle:</a:t>
            </a:r>
            <a:r>
              <a:rPr lang="en-US" sz="1600" b="1" dirty="0" smtClean="0">
                <a:solidFill>
                  <a:srgbClr val="33CCFF"/>
                </a:solidFill>
              </a:rPr>
              <a:t> </a:t>
            </a:r>
            <a:r>
              <a:rPr lang="en-US" sz="1600" dirty="0" smtClean="0"/>
              <a:t>a three-wheeled vehicle that a person rides by pushing on foot pedals</a:t>
            </a:r>
          </a:p>
          <a:p>
            <a:endParaRPr lang="en-US" dirty="0"/>
          </a:p>
        </p:txBody>
      </p:sp>
      <p:pic>
        <p:nvPicPr>
          <p:cNvPr id="1026" name="Picture 2"/>
          <p:cNvPicPr>
            <a:picLocks noChangeAspect="1" noChangeArrowheads="1"/>
          </p:cNvPicPr>
          <p:nvPr/>
        </p:nvPicPr>
        <p:blipFill>
          <a:blip r:embed="rId4" cstate="print"/>
          <a:srcRect l="3750" t="25781" r="39375" b="15625"/>
          <a:stretch>
            <a:fillRect/>
          </a:stretch>
        </p:blipFill>
        <p:spPr bwMode="auto">
          <a:xfrm>
            <a:off x="2514600" y="685800"/>
            <a:ext cx="3051048" cy="25146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horizontal)">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blinds(horizontal)">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blinds(horizontal)">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blinds(horizontal)">
                                      <p:cBhvr>
                                        <p:cTn id="42" dur="500"/>
                                        <p:tgtEl>
                                          <p:spTgt spid="3">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blinds(horizontal)">
                                      <p:cBhvr>
                                        <p:cTn id="47" dur="500"/>
                                        <p:tgtEl>
                                          <p:spTgt spid="3">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blinds(horizontal)">
                                      <p:cBhvr>
                                        <p:cTn id="5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tri</a:t>
            </a:r>
            <a:endParaRPr lang="en-US" dirty="0">
              <a:solidFill>
                <a:schemeClr val="tx2"/>
              </a:solidFill>
            </a:endParaRPr>
          </a:p>
        </p:txBody>
      </p:sp>
      <p:sp>
        <p:nvSpPr>
          <p:cNvPr id="3" name="Text Placeholder 2"/>
          <p:cNvSpPr>
            <a:spLocks noGrp="1"/>
          </p:cNvSpPr>
          <p:nvPr>
            <p:ph type="body" sz="quarter" idx="10"/>
          </p:nvPr>
        </p:nvSpPr>
        <p:spPr>
          <a:xfrm>
            <a:off x="228600" y="1905000"/>
            <a:ext cx="8534400" cy="4648200"/>
          </a:xfrm>
        </p:spPr>
        <p:txBody>
          <a:bodyPr>
            <a:normAutofit fontScale="77500" lnSpcReduction="20000"/>
          </a:bodyPr>
          <a:lstStyle/>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r>
              <a:rPr lang="en-US" b="1" u="sng" dirty="0" smtClean="0"/>
              <a:t>Positive/Negative Questions: </a:t>
            </a:r>
            <a:r>
              <a:rPr lang="en-US" dirty="0" smtClean="0"/>
              <a:t> Answer “</a:t>
            </a:r>
            <a:r>
              <a:rPr lang="en-US" b="1" dirty="0" smtClean="0">
                <a:solidFill>
                  <a:srgbClr val="33CCFF"/>
                </a:solidFill>
              </a:rPr>
              <a:t>Yes</a:t>
            </a:r>
            <a:r>
              <a:rPr lang="en-US" dirty="0" smtClean="0"/>
              <a:t>” or “</a:t>
            </a:r>
            <a:r>
              <a:rPr lang="en-US" b="1" dirty="0" smtClean="0">
                <a:solidFill>
                  <a:srgbClr val="33CCFF"/>
                </a:solidFill>
              </a:rPr>
              <a:t>No</a:t>
            </a:r>
            <a:r>
              <a:rPr lang="en-US" dirty="0" smtClean="0"/>
              <a:t>”</a:t>
            </a:r>
          </a:p>
          <a:p>
            <a:pPr lvl="1"/>
            <a:r>
              <a:rPr lang="en-US" b="1" dirty="0" err="1" smtClean="0">
                <a:solidFill>
                  <a:srgbClr val="33CCFF"/>
                </a:solidFill>
              </a:rPr>
              <a:t>Triannual</a:t>
            </a:r>
            <a:endParaRPr lang="en-US" b="1" dirty="0" smtClean="0">
              <a:solidFill>
                <a:srgbClr val="33CCFF"/>
              </a:solidFill>
            </a:endParaRPr>
          </a:p>
          <a:p>
            <a:pPr lvl="2"/>
            <a:r>
              <a:rPr lang="en-US" dirty="0" smtClean="0"/>
              <a:t>Something which happens three times per year.</a:t>
            </a:r>
          </a:p>
          <a:p>
            <a:pPr lvl="1"/>
            <a:r>
              <a:rPr lang="en-US" b="1" dirty="0" smtClean="0">
                <a:solidFill>
                  <a:srgbClr val="33CCFF"/>
                </a:solidFill>
              </a:rPr>
              <a:t>Tilt</a:t>
            </a:r>
          </a:p>
          <a:p>
            <a:pPr lvl="1"/>
            <a:r>
              <a:rPr lang="en-US" b="1" dirty="0" err="1" smtClean="0">
                <a:solidFill>
                  <a:srgbClr val="33CCFF"/>
                </a:solidFill>
              </a:rPr>
              <a:t>Trimodular</a:t>
            </a:r>
            <a:endParaRPr lang="en-US" b="1" dirty="0" smtClean="0">
              <a:solidFill>
                <a:srgbClr val="33CCFF"/>
              </a:solidFill>
            </a:endParaRPr>
          </a:p>
          <a:p>
            <a:pPr lvl="2"/>
            <a:r>
              <a:rPr lang="en-US" dirty="0" smtClean="0"/>
              <a:t>Having three modes of operation</a:t>
            </a:r>
          </a:p>
          <a:p>
            <a:pPr lvl="1"/>
            <a:r>
              <a:rPr lang="en-US" b="1" dirty="0" smtClean="0">
                <a:solidFill>
                  <a:srgbClr val="33CCFF"/>
                </a:solidFill>
              </a:rPr>
              <a:t>Tip</a:t>
            </a:r>
          </a:p>
          <a:p>
            <a:pPr lvl="1"/>
            <a:r>
              <a:rPr lang="en-US" b="1" dirty="0" smtClean="0">
                <a:solidFill>
                  <a:srgbClr val="33CCFF"/>
                </a:solidFill>
              </a:rPr>
              <a:t>Tricolor</a:t>
            </a:r>
          </a:p>
          <a:p>
            <a:pPr lvl="2"/>
            <a:r>
              <a:rPr lang="en-US" dirty="0" smtClean="0"/>
              <a:t>Having three colors</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5638800" y="1752600"/>
            <a:ext cx="1905000" cy="1600438"/>
          </a:xfrm>
          <a:prstGeom prst="rect">
            <a:avLst/>
          </a:prstGeom>
          <a:noFill/>
        </p:spPr>
        <p:txBody>
          <a:bodyPr wrap="square" rtlCol="0">
            <a:spAutoFit/>
          </a:bodyPr>
          <a:lstStyle/>
          <a:p>
            <a:r>
              <a:rPr lang="en-US" sz="1600" b="1" u="sng" dirty="0" smtClean="0">
                <a:solidFill>
                  <a:srgbClr val="33CCFF"/>
                </a:solidFill>
              </a:rPr>
              <a:t>tricycle:</a:t>
            </a:r>
            <a:r>
              <a:rPr lang="en-US" sz="1600" b="1" dirty="0" smtClean="0">
                <a:solidFill>
                  <a:srgbClr val="33CCFF"/>
                </a:solidFill>
              </a:rPr>
              <a:t> </a:t>
            </a:r>
            <a:r>
              <a:rPr lang="en-US" sz="1600" dirty="0" smtClean="0"/>
              <a:t>a three-wheeled vehicle that a person rides by pushing on foot pedals</a:t>
            </a:r>
          </a:p>
          <a:p>
            <a:endParaRPr lang="en-US" dirty="0"/>
          </a:p>
        </p:txBody>
      </p:sp>
      <p:pic>
        <p:nvPicPr>
          <p:cNvPr id="10" name="Picture 2"/>
          <p:cNvPicPr>
            <a:picLocks noChangeAspect="1" noChangeArrowheads="1"/>
          </p:cNvPicPr>
          <p:nvPr/>
        </p:nvPicPr>
        <p:blipFill>
          <a:blip r:embed="rId4" cstate="print"/>
          <a:srcRect l="3750" t="25781" r="39375" b="15625"/>
          <a:stretch>
            <a:fillRect/>
          </a:stretch>
        </p:blipFill>
        <p:spPr bwMode="auto">
          <a:xfrm>
            <a:off x="2514600" y="762000"/>
            <a:ext cx="3051048" cy="25146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blinds(horizontal)">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blinds(horizontal)">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blinds(horizontal)">
                                      <p:cBhvr>
                                        <p:cTn id="22" dur="500"/>
                                        <p:tgtEl>
                                          <p:spTgt spid="3">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blinds(horizontal)">
                                      <p:cBhvr>
                                        <p:cTn id="27" dur="500"/>
                                        <p:tgtEl>
                                          <p:spTgt spid="3">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blinds(horizontal)">
                                      <p:cBhvr>
                                        <p:cTn id="32" dur="500"/>
                                        <p:tgtEl>
                                          <p:spTgt spid="3">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blinds(horizontal)">
                                      <p:cBhvr>
                                        <p:cTn id="37" dur="500"/>
                                        <p:tgtEl>
                                          <p:spTgt spid="3">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blinds(horizontal)">
                                      <p:cBhvr>
                                        <p:cTn id="42" dur="500"/>
                                        <p:tgtEl>
                                          <p:spTgt spid="3">
                                            <p:txEl>
                                              <p:pRg st="13" end="1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animEffect transition="in" filter="blinds(horizontal)">
                                      <p:cBhvr>
                                        <p:cTn id="4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smtClean="0"/>
              <a:t>-</a:t>
            </a:r>
            <a:r>
              <a:rPr lang="en-US" dirty="0" err="1" smtClean="0"/>
              <a:t>ologist</a:t>
            </a:r>
            <a:r>
              <a:rPr lang="en-US" dirty="0" smtClean="0"/>
              <a:t/>
            </a:r>
            <a:br>
              <a:rPr lang="en-US" dirty="0" smtClean="0"/>
            </a:b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u="sng" dirty="0" smtClean="0"/>
              <a:t>Definition</a:t>
            </a:r>
            <a:r>
              <a:rPr lang="en-US" dirty="0" smtClean="0"/>
              <a:t>:  </a:t>
            </a:r>
          </a:p>
          <a:p>
            <a:pPr lvl="1"/>
            <a:r>
              <a:rPr lang="en-US" dirty="0" smtClean="0"/>
              <a:t>A person who studies.</a:t>
            </a:r>
          </a:p>
          <a:p>
            <a:r>
              <a:rPr lang="en-US" i="1" u="sng" dirty="0" smtClean="0"/>
              <a:t>Example</a:t>
            </a:r>
            <a:r>
              <a:rPr lang="en-US" i="1" dirty="0" smtClean="0"/>
              <a:t>:  “Bi</a:t>
            </a:r>
            <a:r>
              <a:rPr lang="en-US" b="1" i="1" u="sng" dirty="0" smtClean="0">
                <a:solidFill>
                  <a:srgbClr val="00B0F0"/>
                </a:solidFill>
              </a:rPr>
              <a:t>ologist</a:t>
            </a:r>
            <a:r>
              <a:rPr lang="en-US" i="1" dirty="0" smtClean="0"/>
              <a:t>s study the earth and living systems .”</a:t>
            </a:r>
            <a:endParaRPr lang="en-US" dirty="0" smtClean="0"/>
          </a:p>
          <a:p>
            <a:pPr lvl="1">
              <a:buNone/>
            </a:pPr>
            <a:endParaRPr lang="en-US" dirty="0" smtClean="0"/>
          </a:p>
        </p:txBody>
      </p:sp>
      <p:sp>
        <p:nvSpPr>
          <p:cNvPr id="6" name="Rounded Rectangle 5">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tri</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648200"/>
          </a:xfrm>
        </p:spPr>
        <p:txBody>
          <a:bodyPr>
            <a:normAutofit/>
          </a:bodyPr>
          <a:lstStyle/>
          <a:p>
            <a:endParaRPr lang="en-US" dirty="0" smtClean="0"/>
          </a:p>
          <a:p>
            <a:endParaRPr lang="en-US" dirty="0" smtClean="0"/>
          </a:p>
          <a:p>
            <a:endParaRPr lang="en-US" dirty="0" smtClean="0"/>
          </a:p>
          <a:p>
            <a:r>
              <a:rPr lang="en-US" b="1" dirty="0" smtClean="0"/>
              <a:t>Think </a:t>
            </a:r>
            <a:r>
              <a:rPr lang="en-US" b="1" dirty="0" smtClean="0"/>
              <a:t>of 3 Words using “</a:t>
            </a:r>
            <a:r>
              <a:rPr lang="en-US" b="1" u="sng" dirty="0" smtClean="0">
                <a:solidFill>
                  <a:srgbClr val="33CCFF"/>
                </a:solidFill>
              </a:rPr>
              <a:t>tri</a:t>
            </a:r>
            <a:r>
              <a:rPr lang="en-US" b="1" dirty="0" smtClean="0"/>
              <a:t>”</a:t>
            </a:r>
            <a:endParaRPr lang="en-US" dirty="0" smtClean="0"/>
          </a:p>
          <a:p>
            <a:pPr lvl="1"/>
            <a:r>
              <a:rPr lang="en-US" dirty="0" smtClean="0"/>
              <a:t>Example: “</a:t>
            </a:r>
            <a:r>
              <a:rPr lang="en-US" b="1" dirty="0" smtClean="0">
                <a:solidFill>
                  <a:srgbClr val="33CCFF"/>
                </a:solidFill>
              </a:rPr>
              <a:t>trilogy</a:t>
            </a:r>
            <a:r>
              <a:rPr lang="en-US" dirty="0" smtClean="0"/>
              <a:t>”</a:t>
            </a:r>
          </a:p>
          <a:p>
            <a:pPr lvl="1"/>
            <a:endParaRPr lang="en-US" dirty="0" smtClean="0"/>
          </a:p>
        </p:txBody>
      </p:sp>
      <p:sp>
        <p:nvSpPr>
          <p:cNvPr id="7" name="Rounded Rectangle 6">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5638800" y="1752600"/>
            <a:ext cx="1905000" cy="1600438"/>
          </a:xfrm>
          <a:prstGeom prst="rect">
            <a:avLst/>
          </a:prstGeom>
          <a:noFill/>
        </p:spPr>
        <p:txBody>
          <a:bodyPr wrap="square" rtlCol="0">
            <a:spAutoFit/>
          </a:bodyPr>
          <a:lstStyle/>
          <a:p>
            <a:r>
              <a:rPr lang="en-US" sz="1600" b="1" u="sng" dirty="0" smtClean="0">
                <a:solidFill>
                  <a:srgbClr val="33CCFF"/>
                </a:solidFill>
              </a:rPr>
              <a:t>tricycle:</a:t>
            </a:r>
            <a:r>
              <a:rPr lang="en-US" sz="1600" b="1" dirty="0" smtClean="0">
                <a:solidFill>
                  <a:srgbClr val="33CCFF"/>
                </a:solidFill>
              </a:rPr>
              <a:t> </a:t>
            </a:r>
            <a:r>
              <a:rPr lang="en-US" sz="1600" dirty="0" smtClean="0"/>
              <a:t>a three-wheeled vehicle that a person rides by pushing on foot pedals</a:t>
            </a:r>
          </a:p>
          <a:p>
            <a:endParaRPr lang="en-US" dirty="0"/>
          </a:p>
        </p:txBody>
      </p:sp>
      <p:pic>
        <p:nvPicPr>
          <p:cNvPr id="10" name="Picture 2"/>
          <p:cNvPicPr>
            <a:picLocks noChangeAspect="1" noChangeArrowheads="1"/>
          </p:cNvPicPr>
          <p:nvPr/>
        </p:nvPicPr>
        <p:blipFill>
          <a:blip r:embed="rId4" cstate="print"/>
          <a:srcRect l="3750" t="25781" r="39375" b="15625"/>
          <a:stretch>
            <a:fillRect/>
          </a:stretch>
        </p:blipFill>
        <p:spPr bwMode="auto">
          <a:xfrm>
            <a:off x="2514600" y="762000"/>
            <a:ext cx="3051048" cy="2514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smtClean="0"/>
              <a:t>sub</a:t>
            </a:r>
            <a:r>
              <a:rPr lang="en-US" dirty="0"/>
              <a:t/>
            </a:r>
            <a:br>
              <a:rPr lang="en-US" dirty="0"/>
            </a:b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u="sng" dirty="0" smtClean="0"/>
              <a:t>Definition</a:t>
            </a:r>
            <a:r>
              <a:rPr lang="en-US" dirty="0" smtClean="0"/>
              <a:t>:  </a:t>
            </a:r>
          </a:p>
          <a:p>
            <a:pPr lvl="1"/>
            <a:r>
              <a:rPr lang="en-US" dirty="0" smtClean="0"/>
              <a:t>Under; below</a:t>
            </a:r>
          </a:p>
          <a:p>
            <a:r>
              <a:rPr lang="en-US" i="1" u="sng" dirty="0" smtClean="0"/>
              <a:t>Example</a:t>
            </a:r>
            <a:r>
              <a:rPr lang="en-US" i="1" dirty="0" smtClean="0"/>
              <a:t>:  “A </a:t>
            </a:r>
            <a:r>
              <a:rPr lang="en-US" b="1" i="1" u="sng" dirty="0" smtClean="0">
                <a:solidFill>
                  <a:srgbClr val="33CCFF"/>
                </a:solidFill>
              </a:rPr>
              <a:t>sub</a:t>
            </a:r>
            <a:r>
              <a:rPr lang="en-US" b="1" i="1" u="sng" dirty="0" smtClean="0"/>
              <a:t>marine</a:t>
            </a:r>
            <a:r>
              <a:rPr lang="en-US" i="1" dirty="0" smtClean="0"/>
              <a:t> is a type of ship which can be used to travel underwater. </a:t>
            </a:r>
          </a:p>
          <a:p>
            <a:pPr lvl="1">
              <a:buNone/>
            </a:pPr>
            <a:endParaRPr lang="en-US" i="1" dirty="0" smtClean="0"/>
          </a:p>
          <a:p>
            <a:pPr lvl="1"/>
            <a:endParaRPr lang="en-US" dirty="0" smtClean="0"/>
          </a:p>
          <a:p>
            <a:pPr lvl="1">
              <a:buNone/>
            </a:pPr>
            <a:endParaRPr lang="en-US" dirty="0" smtClean="0"/>
          </a:p>
        </p:txBody>
      </p:sp>
      <p:sp>
        <p:nvSpPr>
          <p:cNvPr id="5" name="Rounded Rectangle 4">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smtClean="0"/>
              <a:t>sub </a:t>
            </a:r>
            <a:r>
              <a:rPr lang="en-US" dirty="0"/>
              <a:t/>
            </a:r>
            <a:br>
              <a:rPr lang="en-US" dirty="0"/>
            </a:br>
            <a:endParaRPr lang="en-US" dirty="0">
              <a:solidFill>
                <a:schemeClr val="tx2"/>
              </a:solidFill>
            </a:endParaRPr>
          </a:p>
        </p:txBody>
      </p:sp>
      <p:sp>
        <p:nvSpPr>
          <p:cNvPr id="3" name="Text Placeholder 2"/>
          <p:cNvSpPr>
            <a:spLocks noGrp="1"/>
          </p:cNvSpPr>
          <p:nvPr>
            <p:ph type="body" sz="quarter" idx="10"/>
          </p:nvPr>
        </p:nvSpPr>
        <p:spPr>
          <a:xfrm>
            <a:off x="152400" y="2286000"/>
            <a:ext cx="8763000" cy="4343400"/>
          </a:xfrm>
        </p:spPr>
        <p:txBody>
          <a:bodyPr>
            <a:normAutofit fontScale="70000" lnSpcReduction="20000"/>
          </a:bodyPr>
          <a:lstStyle/>
          <a:p>
            <a:endParaRPr lang="en-US" dirty="0" smtClean="0"/>
          </a:p>
          <a:p>
            <a:endParaRPr lang="en-US" dirty="0" smtClean="0"/>
          </a:p>
          <a:p>
            <a:endParaRPr lang="en-US" dirty="0" smtClean="0"/>
          </a:p>
          <a:p>
            <a:pPr>
              <a:buNone/>
            </a:pPr>
            <a:endParaRPr lang="en-US" dirty="0" smtClean="0"/>
          </a:p>
          <a:p>
            <a:r>
              <a:rPr lang="en-US" b="1" u="sng" dirty="0" smtClean="0"/>
              <a:t>Examples:</a:t>
            </a:r>
            <a:r>
              <a:rPr lang="en-US" dirty="0" smtClean="0"/>
              <a:t>  </a:t>
            </a:r>
          </a:p>
          <a:p>
            <a:pPr lvl="1"/>
            <a:r>
              <a:rPr lang="en-US" b="1" dirty="0" smtClean="0">
                <a:solidFill>
                  <a:srgbClr val="33CCFF"/>
                </a:solidFill>
              </a:rPr>
              <a:t>submit</a:t>
            </a:r>
          </a:p>
          <a:p>
            <a:pPr lvl="2"/>
            <a:r>
              <a:rPr lang="en-US" dirty="0" smtClean="0"/>
              <a:t>to give over or yield to the power or authority of another </a:t>
            </a:r>
          </a:p>
          <a:p>
            <a:pPr lvl="1"/>
            <a:r>
              <a:rPr lang="en-US" b="1" dirty="0" smtClean="0">
                <a:solidFill>
                  <a:srgbClr val="33CCFF"/>
                </a:solidFill>
              </a:rPr>
              <a:t>Submersible</a:t>
            </a:r>
          </a:p>
          <a:p>
            <a:pPr lvl="2"/>
            <a:r>
              <a:rPr lang="en-US" dirty="0" smtClean="0"/>
              <a:t>designed to be completely submerged or to operate while submerged </a:t>
            </a:r>
          </a:p>
          <a:p>
            <a:pPr lvl="1"/>
            <a:r>
              <a:rPr lang="en-US" b="1" dirty="0" smtClean="0">
                <a:solidFill>
                  <a:srgbClr val="33CCFF"/>
                </a:solidFill>
              </a:rPr>
              <a:t>Subatomic</a:t>
            </a:r>
          </a:p>
          <a:p>
            <a:pPr lvl="2"/>
            <a:r>
              <a:rPr lang="en-US" dirty="0" smtClean="0"/>
              <a:t>smaller than or occurring within an atom. </a:t>
            </a:r>
          </a:p>
          <a:p>
            <a:pPr lvl="1"/>
            <a:r>
              <a:rPr lang="en-US" b="1" dirty="0" smtClean="0">
                <a:solidFill>
                  <a:srgbClr val="33CCFF"/>
                </a:solidFill>
              </a:rPr>
              <a:t>Subterranean</a:t>
            </a:r>
          </a:p>
          <a:p>
            <a:pPr lvl="2"/>
            <a:r>
              <a:rPr lang="en-US" dirty="0" smtClean="0"/>
              <a:t>existing, situated, or operating below the surface of the earth; underground </a:t>
            </a:r>
          </a:p>
          <a:p>
            <a:pPr lvl="1"/>
            <a:r>
              <a:rPr lang="en-US" b="1" dirty="0" smtClean="0">
                <a:solidFill>
                  <a:srgbClr val="33CCFF"/>
                </a:solidFill>
              </a:rPr>
              <a:t>Subconscious</a:t>
            </a:r>
          </a:p>
          <a:p>
            <a:pPr lvl="2"/>
            <a:r>
              <a:rPr lang="en-US" dirty="0" smtClean="0"/>
              <a:t>of or concerning the part of the mind of which one is not fully aware but which influences one's actions and feelings.</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5638800" y="1676400"/>
            <a:ext cx="2057400" cy="1600438"/>
          </a:xfrm>
          <a:prstGeom prst="rect">
            <a:avLst/>
          </a:prstGeom>
          <a:noFill/>
        </p:spPr>
        <p:txBody>
          <a:bodyPr wrap="square" rtlCol="0">
            <a:spAutoFit/>
          </a:bodyPr>
          <a:lstStyle/>
          <a:p>
            <a:r>
              <a:rPr lang="en-US" sz="1600" b="1" u="sng" dirty="0" smtClean="0">
                <a:solidFill>
                  <a:srgbClr val="33CCFF"/>
                </a:solidFill>
              </a:rPr>
              <a:t>submarine:</a:t>
            </a:r>
            <a:r>
              <a:rPr lang="en-US" sz="1600" b="1" dirty="0" smtClean="0">
                <a:solidFill>
                  <a:srgbClr val="33CCFF"/>
                </a:solidFill>
              </a:rPr>
              <a:t> </a:t>
            </a:r>
            <a:r>
              <a:rPr lang="en-US" sz="1600" dirty="0" smtClean="0"/>
              <a:t>A </a:t>
            </a:r>
            <a:r>
              <a:rPr lang="en-US" sz="1600" b="1" dirty="0" smtClean="0"/>
              <a:t>submarine</a:t>
            </a:r>
            <a:r>
              <a:rPr lang="en-US" sz="1600" dirty="0" smtClean="0"/>
              <a:t> is a watercraft capable of independent operation underwater</a:t>
            </a:r>
          </a:p>
          <a:p>
            <a:endParaRPr lang="en-US" dirty="0"/>
          </a:p>
        </p:txBody>
      </p:sp>
      <p:pic>
        <p:nvPicPr>
          <p:cNvPr id="7" name="Picture 6" descr="C:\Documents and Settings\jgalvan\Local Settings\Temporary Internet Files\Content.IE5\HIZVHV5U\MP900400007[1].jpg"/>
          <p:cNvPicPr/>
          <p:nvPr/>
        </p:nvPicPr>
        <p:blipFill>
          <a:blip r:embed="rId4" cstate="print"/>
          <a:stretch>
            <a:fillRect/>
          </a:stretch>
        </p:blipFill>
        <p:spPr bwMode="auto">
          <a:xfrm>
            <a:off x="2057400" y="838200"/>
            <a:ext cx="3342005" cy="2371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linds(horizontal)">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blinds(horizontal)">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blinds(horizontal)">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blinds(horizontal)">
                                      <p:cBhvr>
                                        <p:cTn id="37" dur="500"/>
                                        <p:tgtEl>
                                          <p:spTgt spid="3">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blinds(horizontal)">
                                      <p:cBhvr>
                                        <p:cTn id="42" dur="500"/>
                                        <p:tgtEl>
                                          <p:spTgt spid="3">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Effect transition="in" filter="blinds(horizontal)">
                                      <p:cBhvr>
                                        <p:cTn id="47" dur="500"/>
                                        <p:tgtEl>
                                          <p:spTgt spid="3">
                                            <p:txEl>
                                              <p:pRg st="13" end="1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14" end="14"/>
                                            </p:txEl>
                                          </p:spTgt>
                                        </p:tgtEl>
                                        <p:attrNameLst>
                                          <p:attrName>style.visibility</p:attrName>
                                        </p:attrNameLst>
                                      </p:cBhvr>
                                      <p:to>
                                        <p:strVal val="visible"/>
                                      </p:to>
                                    </p:set>
                                    <p:animEffect transition="in" filter="blinds(horizontal)">
                                      <p:cBhvr>
                                        <p:cTn id="52"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sub</a:t>
            </a:r>
            <a:endParaRPr lang="en-US" dirty="0">
              <a:solidFill>
                <a:schemeClr val="tx2"/>
              </a:solidFill>
            </a:endParaRPr>
          </a:p>
        </p:txBody>
      </p:sp>
      <p:sp>
        <p:nvSpPr>
          <p:cNvPr id="3" name="Text Placeholder 2"/>
          <p:cNvSpPr>
            <a:spLocks noGrp="1"/>
          </p:cNvSpPr>
          <p:nvPr>
            <p:ph type="body" sz="quarter" idx="10"/>
          </p:nvPr>
        </p:nvSpPr>
        <p:spPr>
          <a:xfrm>
            <a:off x="228600" y="1905000"/>
            <a:ext cx="8534400" cy="4648200"/>
          </a:xfrm>
        </p:spPr>
        <p:txBody>
          <a:bodyPr>
            <a:normAutofit fontScale="70000" lnSpcReduction="20000"/>
          </a:bodyPr>
          <a:lstStyle/>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r>
              <a:rPr lang="en-US" b="1" u="sng" dirty="0" smtClean="0"/>
              <a:t>Positive/Negative Questions: </a:t>
            </a:r>
            <a:r>
              <a:rPr lang="en-US" dirty="0" smtClean="0"/>
              <a:t> Answer “</a:t>
            </a:r>
            <a:r>
              <a:rPr lang="en-US" b="1" dirty="0" smtClean="0">
                <a:solidFill>
                  <a:srgbClr val="33CCFF"/>
                </a:solidFill>
              </a:rPr>
              <a:t>Yes</a:t>
            </a:r>
            <a:r>
              <a:rPr lang="en-US" dirty="0" smtClean="0"/>
              <a:t>” or “</a:t>
            </a:r>
            <a:r>
              <a:rPr lang="en-US" b="1" dirty="0" smtClean="0">
                <a:solidFill>
                  <a:srgbClr val="33CCFF"/>
                </a:solidFill>
              </a:rPr>
              <a:t>No</a:t>
            </a:r>
            <a:r>
              <a:rPr lang="en-US" dirty="0" smtClean="0"/>
              <a:t>”</a:t>
            </a:r>
          </a:p>
          <a:p>
            <a:pPr lvl="1"/>
            <a:r>
              <a:rPr lang="en-US" b="1" dirty="0" smtClean="0">
                <a:solidFill>
                  <a:srgbClr val="33CCFF"/>
                </a:solidFill>
              </a:rPr>
              <a:t>Subcutaneous</a:t>
            </a:r>
          </a:p>
          <a:p>
            <a:pPr lvl="2"/>
            <a:r>
              <a:rPr lang="en-US" dirty="0" smtClean="0"/>
              <a:t>situated or applied under the skin </a:t>
            </a:r>
          </a:p>
          <a:p>
            <a:pPr lvl="1"/>
            <a:r>
              <a:rPr lang="en-US" b="1" dirty="0" err="1" smtClean="0">
                <a:solidFill>
                  <a:srgbClr val="33CCFF"/>
                </a:solidFill>
              </a:rPr>
              <a:t>Scrumptous</a:t>
            </a:r>
            <a:endParaRPr lang="en-US" b="1" dirty="0" smtClean="0">
              <a:solidFill>
                <a:srgbClr val="33CCFF"/>
              </a:solidFill>
            </a:endParaRPr>
          </a:p>
          <a:p>
            <a:pPr lvl="1"/>
            <a:r>
              <a:rPr lang="en-US" b="1" dirty="0" smtClean="0">
                <a:solidFill>
                  <a:srgbClr val="33CCFF"/>
                </a:solidFill>
              </a:rPr>
              <a:t>Subaltern</a:t>
            </a:r>
          </a:p>
          <a:p>
            <a:pPr lvl="2"/>
            <a:r>
              <a:rPr lang="en-US" dirty="0" smtClean="0"/>
              <a:t>of lower status </a:t>
            </a:r>
          </a:p>
          <a:p>
            <a:pPr lvl="1"/>
            <a:r>
              <a:rPr lang="en-US" b="1" dirty="0" smtClean="0">
                <a:solidFill>
                  <a:srgbClr val="33CCFF"/>
                </a:solidFill>
              </a:rPr>
              <a:t>Sunspot</a:t>
            </a:r>
          </a:p>
          <a:p>
            <a:pPr lvl="1"/>
            <a:r>
              <a:rPr lang="en-US" b="1" dirty="0" smtClean="0">
                <a:solidFill>
                  <a:srgbClr val="33CCFF"/>
                </a:solidFill>
              </a:rPr>
              <a:t>Submachine gun</a:t>
            </a:r>
          </a:p>
          <a:p>
            <a:pPr lvl="2"/>
            <a:r>
              <a:rPr lang="en-US" dirty="0" smtClean="0"/>
              <a:t>An air-cooled, magazine-fed, automatic carbine designed to fire pistol cartridges. The term "submachine gun" was coined by John T. Thompson, the inventor of the Thompson submachine gun.; developed during World War I .</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5638800" y="1676400"/>
            <a:ext cx="2057400" cy="1600438"/>
          </a:xfrm>
          <a:prstGeom prst="rect">
            <a:avLst/>
          </a:prstGeom>
          <a:noFill/>
        </p:spPr>
        <p:txBody>
          <a:bodyPr wrap="square" rtlCol="0">
            <a:spAutoFit/>
          </a:bodyPr>
          <a:lstStyle/>
          <a:p>
            <a:r>
              <a:rPr lang="en-US" sz="1600" b="1" u="sng" dirty="0" smtClean="0">
                <a:solidFill>
                  <a:srgbClr val="33CCFF"/>
                </a:solidFill>
              </a:rPr>
              <a:t>submarine:</a:t>
            </a:r>
            <a:r>
              <a:rPr lang="en-US" sz="1600" b="1" dirty="0" smtClean="0">
                <a:solidFill>
                  <a:srgbClr val="33CCFF"/>
                </a:solidFill>
              </a:rPr>
              <a:t> </a:t>
            </a:r>
            <a:r>
              <a:rPr lang="en-US" sz="1600" dirty="0" smtClean="0"/>
              <a:t>A </a:t>
            </a:r>
            <a:r>
              <a:rPr lang="en-US" sz="1600" b="1" dirty="0" smtClean="0"/>
              <a:t>submarine</a:t>
            </a:r>
            <a:r>
              <a:rPr lang="en-US" sz="1600" dirty="0" smtClean="0"/>
              <a:t> is a watercraft capable of independent operation underwater</a:t>
            </a:r>
          </a:p>
          <a:p>
            <a:endParaRPr lang="en-US" dirty="0"/>
          </a:p>
        </p:txBody>
      </p:sp>
      <p:pic>
        <p:nvPicPr>
          <p:cNvPr id="10" name="Picture 9" descr="C:\Documents and Settings\jgalvan\Local Settings\Temporary Internet Files\Content.IE5\HIZVHV5U\MP900400007[1].jpg"/>
          <p:cNvPicPr/>
          <p:nvPr/>
        </p:nvPicPr>
        <p:blipFill>
          <a:blip r:embed="rId4" cstate="print"/>
          <a:stretch>
            <a:fillRect/>
          </a:stretch>
        </p:blipFill>
        <p:spPr bwMode="auto">
          <a:xfrm>
            <a:off x="2057400" y="838200"/>
            <a:ext cx="3342005" cy="2371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blinds(horizontal)">
                                      <p:cBhvr>
                                        <p:cTn id="7" dur="500"/>
                                        <p:tgtEl>
                                          <p:spTgt spid="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blinds(horizontal)">
                                      <p:cBhvr>
                                        <p:cTn id="12" dur="500"/>
                                        <p:tgtEl>
                                          <p:spTgt spid="3">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blinds(horizontal)">
                                      <p:cBhvr>
                                        <p:cTn id="17" dur="500"/>
                                        <p:tgtEl>
                                          <p:spTgt spid="3">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blinds(horizontal)">
                                      <p:cBhvr>
                                        <p:cTn id="22" dur="500"/>
                                        <p:tgtEl>
                                          <p:spTgt spid="3">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blinds(horizontal)">
                                      <p:cBhvr>
                                        <p:cTn id="27" dur="500"/>
                                        <p:tgtEl>
                                          <p:spTgt spid="3">
                                            <p:txEl>
                                              <p:pRg st="11" end="1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12" end="12"/>
                                            </p:txEl>
                                          </p:spTgt>
                                        </p:tgtEl>
                                        <p:attrNameLst>
                                          <p:attrName>style.visibility</p:attrName>
                                        </p:attrNameLst>
                                      </p:cBhvr>
                                      <p:to>
                                        <p:strVal val="visible"/>
                                      </p:to>
                                    </p:set>
                                    <p:animEffect transition="in" filter="blinds(horizontal)">
                                      <p:cBhvr>
                                        <p:cTn id="32" dur="500"/>
                                        <p:tgtEl>
                                          <p:spTgt spid="3">
                                            <p:txEl>
                                              <p:pRg st="12" end="1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Effect transition="in" filter="blinds(horizontal)">
                                      <p:cBhvr>
                                        <p:cTn id="37" dur="500"/>
                                        <p:tgtEl>
                                          <p:spTgt spid="3">
                                            <p:txEl>
                                              <p:pRg st="13" end="1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4" end="14"/>
                                            </p:txEl>
                                          </p:spTgt>
                                        </p:tgtEl>
                                        <p:attrNameLst>
                                          <p:attrName>style.visibility</p:attrName>
                                        </p:attrNameLst>
                                      </p:cBhvr>
                                      <p:to>
                                        <p:strVal val="visible"/>
                                      </p:to>
                                    </p:set>
                                    <p:animEffect transition="in" filter="blinds(horizontal)">
                                      <p:cBhvr>
                                        <p:cTn id="42"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sub</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648200"/>
          </a:xfrm>
        </p:spPr>
        <p:txBody>
          <a:bodyPr>
            <a:normAutofit/>
          </a:bodyPr>
          <a:lstStyle/>
          <a:p>
            <a:endParaRPr lang="en-US" dirty="0" smtClean="0"/>
          </a:p>
          <a:p>
            <a:endParaRPr lang="en-US" dirty="0" smtClean="0"/>
          </a:p>
          <a:p>
            <a:endParaRPr lang="en-US" dirty="0" smtClean="0"/>
          </a:p>
          <a:p>
            <a:r>
              <a:rPr lang="en-US" b="1" dirty="0" smtClean="0"/>
              <a:t>Think </a:t>
            </a:r>
            <a:r>
              <a:rPr lang="en-US" b="1" dirty="0" smtClean="0"/>
              <a:t>of 3 Words using “</a:t>
            </a:r>
            <a:r>
              <a:rPr lang="en-US" b="1" u="sng" dirty="0" smtClean="0">
                <a:solidFill>
                  <a:srgbClr val="33CCFF"/>
                </a:solidFill>
              </a:rPr>
              <a:t>sub</a:t>
            </a:r>
            <a:r>
              <a:rPr lang="en-US" b="1" dirty="0" smtClean="0"/>
              <a:t>”</a:t>
            </a:r>
            <a:endParaRPr lang="en-US" dirty="0" smtClean="0"/>
          </a:p>
          <a:p>
            <a:pPr lvl="1"/>
            <a:r>
              <a:rPr lang="en-US" dirty="0" smtClean="0"/>
              <a:t>Example: “</a:t>
            </a:r>
            <a:r>
              <a:rPr lang="en-US" b="1" dirty="0" smtClean="0">
                <a:solidFill>
                  <a:srgbClr val="33CCFF"/>
                </a:solidFill>
              </a:rPr>
              <a:t>submarine</a:t>
            </a:r>
            <a:r>
              <a:rPr lang="en-US" dirty="0" smtClean="0"/>
              <a:t>”</a:t>
            </a:r>
          </a:p>
          <a:p>
            <a:pPr lvl="1"/>
            <a:endParaRPr lang="en-US" dirty="0" smtClean="0"/>
          </a:p>
        </p:txBody>
      </p:sp>
      <p:sp>
        <p:nvSpPr>
          <p:cNvPr id="7" name="Rounded Rectangle 6">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5638800" y="1676400"/>
            <a:ext cx="2057400" cy="1600438"/>
          </a:xfrm>
          <a:prstGeom prst="rect">
            <a:avLst/>
          </a:prstGeom>
          <a:noFill/>
        </p:spPr>
        <p:txBody>
          <a:bodyPr wrap="square" rtlCol="0">
            <a:spAutoFit/>
          </a:bodyPr>
          <a:lstStyle/>
          <a:p>
            <a:r>
              <a:rPr lang="en-US" sz="1600" b="1" u="sng" dirty="0" smtClean="0">
                <a:solidFill>
                  <a:srgbClr val="33CCFF"/>
                </a:solidFill>
              </a:rPr>
              <a:t>submarine:</a:t>
            </a:r>
            <a:r>
              <a:rPr lang="en-US" sz="1600" b="1" dirty="0" smtClean="0">
                <a:solidFill>
                  <a:srgbClr val="33CCFF"/>
                </a:solidFill>
              </a:rPr>
              <a:t> </a:t>
            </a:r>
            <a:r>
              <a:rPr lang="en-US" sz="1600" dirty="0" smtClean="0"/>
              <a:t>A </a:t>
            </a:r>
            <a:r>
              <a:rPr lang="en-US" sz="1600" b="1" dirty="0" smtClean="0"/>
              <a:t>submarine</a:t>
            </a:r>
            <a:r>
              <a:rPr lang="en-US" sz="1600" dirty="0" smtClean="0"/>
              <a:t> is a watercraft capable of independent operation underwater</a:t>
            </a:r>
          </a:p>
          <a:p>
            <a:endParaRPr lang="en-US" dirty="0"/>
          </a:p>
        </p:txBody>
      </p:sp>
      <p:pic>
        <p:nvPicPr>
          <p:cNvPr id="10" name="Picture 9" descr="C:\Documents and Settings\jgalvan\Local Settings\Temporary Internet Files\Content.IE5\HIZVHV5U\MP900400007[1].jpg"/>
          <p:cNvPicPr/>
          <p:nvPr/>
        </p:nvPicPr>
        <p:blipFill>
          <a:blip r:embed="rId4" cstate="print"/>
          <a:stretch>
            <a:fillRect/>
          </a:stretch>
        </p:blipFill>
        <p:spPr bwMode="auto">
          <a:xfrm>
            <a:off x="2057400" y="838200"/>
            <a:ext cx="3342005" cy="2371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smtClean="0"/>
              <a:t>micro</a:t>
            </a:r>
            <a:r>
              <a:rPr lang="en-US" dirty="0"/>
              <a:t/>
            </a:r>
            <a:br>
              <a:rPr lang="en-US" dirty="0"/>
            </a:b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u="sng" dirty="0" smtClean="0"/>
              <a:t>Definition</a:t>
            </a:r>
            <a:r>
              <a:rPr lang="en-US" dirty="0" smtClean="0"/>
              <a:t>:  </a:t>
            </a:r>
          </a:p>
          <a:p>
            <a:pPr lvl="1"/>
            <a:r>
              <a:rPr lang="en-US" dirty="0" smtClean="0"/>
              <a:t>Very small</a:t>
            </a:r>
          </a:p>
          <a:p>
            <a:r>
              <a:rPr lang="en-US" i="1" u="sng" dirty="0" smtClean="0"/>
              <a:t>Example</a:t>
            </a:r>
            <a:r>
              <a:rPr lang="en-US" i="1" dirty="0" smtClean="0"/>
              <a:t>:  “In </a:t>
            </a:r>
            <a:r>
              <a:rPr lang="en-US" b="1" i="1" u="sng" dirty="0" smtClean="0">
                <a:solidFill>
                  <a:srgbClr val="33CCFF"/>
                </a:solidFill>
              </a:rPr>
              <a:t>micro</a:t>
            </a:r>
            <a:r>
              <a:rPr lang="en-US" b="1" i="1" u="sng" dirty="0" smtClean="0"/>
              <a:t>biology</a:t>
            </a:r>
            <a:r>
              <a:rPr lang="en-US" i="1" dirty="0" smtClean="0"/>
              <a:t>, we study microscopic organisms, those being unicellular (single cell), </a:t>
            </a:r>
            <a:r>
              <a:rPr lang="en-US" i="1" dirty="0" err="1" smtClean="0"/>
              <a:t>multicellular</a:t>
            </a:r>
            <a:r>
              <a:rPr lang="en-US" i="1" dirty="0" smtClean="0"/>
              <a:t> (cell colony), or </a:t>
            </a:r>
            <a:r>
              <a:rPr lang="en-US" i="1" dirty="0" err="1" smtClean="0"/>
              <a:t>acellular</a:t>
            </a:r>
            <a:r>
              <a:rPr lang="en-US" i="1" dirty="0" smtClean="0"/>
              <a:t> (lacking cells). </a:t>
            </a:r>
          </a:p>
          <a:p>
            <a:pPr lvl="1">
              <a:buNone/>
            </a:pPr>
            <a:endParaRPr lang="en-US" i="1" dirty="0" smtClean="0"/>
          </a:p>
          <a:p>
            <a:pPr lvl="1"/>
            <a:endParaRPr lang="en-US" dirty="0" smtClean="0"/>
          </a:p>
          <a:p>
            <a:pPr lvl="1">
              <a:buNone/>
            </a:pPr>
            <a:endParaRPr lang="en-US" dirty="0" smtClean="0"/>
          </a:p>
        </p:txBody>
      </p:sp>
      <p:sp>
        <p:nvSpPr>
          <p:cNvPr id="5" name="Rounded Rectangle 4">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smtClean="0"/>
              <a:t>micro </a:t>
            </a:r>
            <a:r>
              <a:rPr lang="en-US" dirty="0"/>
              <a:t/>
            </a:r>
            <a:br>
              <a:rPr lang="en-US" dirty="0"/>
            </a:br>
            <a:endParaRPr lang="en-US" dirty="0">
              <a:solidFill>
                <a:schemeClr val="tx2"/>
              </a:solidFill>
            </a:endParaRPr>
          </a:p>
        </p:txBody>
      </p:sp>
      <p:sp>
        <p:nvSpPr>
          <p:cNvPr id="3" name="Text Placeholder 2"/>
          <p:cNvSpPr>
            <a:spLocks noGrp="1"/>
          </p:cNvSpPr>
          <p:nvPr>
            <p:ph type="body" sz="quarter" idx="10"/>
          </p:nvPr>
        </p:nvSpPr>
        <p:spPr>
          <a:xfrm>
            <a:off x="152400" y="2286000"/>
            <a:ext cx="8763000" cy="4343400"/>
          </a:xfrm>
        </p:spPr>
        <p:txBody>
          <a:bodyPr>
            <a:normAutofit fontScale="62500" lnSpcReduction="20000"/>
          </a:bodyPr>
          <a:lstStyle/>
          <a:p>
            <a:endParaRPr lang="en-US" dirty="0" smtClean="0"/>
          </a:p>
          <a:p>
            <a:endParaRPr lang="en-US" dirty="0" smtClean="0"/>
          </a:p>
          <a:p>
            <a:endParaRPr lang="en-US" dirty="0" smtClean="0"/>
          </a:p>
          <a:p>
            <a:pPr>
              <a:buNone/>
            </a:pPr>
            <a:endParaRPr lang="en-US" dirty="0" smtClean="0"/>
          </a:p>
          <a:p>
            <a:r>
              <a:rPr lang="en-US" b="1" u="sng" dirty="0" smtClean="0"/>
              <a:t>Examples:</a:t>
            </a:r>
            <a:r>
              <a:rPr lang="en-US" dirty="0" smtClean="0"/>
              <a:t>  </a:t>
            </a:r>
          </a:p>
          <a:p>
            <a:pPr lvl="1"/>
            <a:r>
              <a:rPr lang="en-US" b="1" dirty="0" smtClean="0">
                <a:solidFill>
                  <a:srgbClr val="33CCFF"/>
                </a:solidFill>
              </a:rPr>
              <a:t>Microscope</a:t>
            </a:r>
          </a:p>
          <a:p>
            <a:pPr lvl="2"/>
            <a:r>
              <a:rPr lang="en-US" dirty="0" smtClean="0"/>
              <a:t>An instrument used to see objects that are too small for the naked eye</a:t>
            </a:r>
          </a:p>
          <a:p>
            <a:pPr lvl="1"/>
            <a:r>
              <a:rPr lang="en-US" b="1" dirty="0" smtClean="0">
                <a:solidFill>
                  <a:srgbClr val="33CCFF"/>
                </a:solidFill>
              </a:rPr>
              <a:t>Microphone</a:t>
            </a:r>
          </a:p>
          <a:p>
            <a:pPr lvl="2"/>
            <a:r>
              <a:rPr lang="en-US" dirty="0" smtClean="0"/>
              <a:t>n instrument for converting sound waves into electrical energy variations, which may then be amplified, transmitted, or recorded </a:t>
            </a:r>
          </a:p>
          <a:p>
            <a:pPr lvl="1"/>
            <a:r>
              <a:rPr lang="en-US" b="1" dirty="0" smtClean="0">
                <a:solidFill>
                  <a:srgbClr val="33CCFF"/>
                </a:solidFill>
              </a:rPr>
              <a:t>Microscopic</a:t>
            </a:r>
          </a:p>
          <a:p>
            <a:pPr lvl="2"/>
            <a:r>
              <a:rPr lang="en-US" dirty="0" smtClean="0"/>
              <a:t>so small as to be visible only with a microscope. </a:t>
            </a:r>
          </a:p>
          <a:p>
            <a:pPr lvl="1"/>
            <a:r>
              <a:rPr lang="en-US" b="1" dirty="0" smtClean="0">
                <a:solidFill>
                  <a:srgbClr val="33CCFF"/>
                </a:solidFill>
              </a:rPr>
              <a:t>Microbe</a:t>
            </a:r>
          </a:p>
          <a:p>
            <a:pPr lvl="2"/>
            <a:r>
              <a:rPr lang="en-US" dirty="0" smtClean="0"/>
              <a:t>any living organism that spends its life at a size too tiny to be seen with the naked eye, like bacteria and </a:t>
            </a:r>
            <a:r>
              <a:rPr lang="en-US" dirty="0" err="1" smtClean="0"/>
              <a:t>archaebacteria</a:t>
            </a:r>
            <a:r>
              <a:rPr lang="en-US" dirty="0" smtClean="0"/>
              <a:t>, </a:t>
            </a:r>
            <a:r>
              <a:rPr lang="en-US" dirty="0" err="1" smtClean="0"/>
              <a:t>protists</a:t>
            </a:r>
            <a:r>
              <a:rPr lang="en-US" dirty="0" smtClean="0"/>
              <a:t>, some fungi and even some very tiny animals.</a:t>
            </a:r>
          </a:p>
          <a:p>
            <a:pPr lvl="1"/>
            <a:r>
              <a:rPr lang="en-US" b="1" dirty="0" smtClean="0">
                <a:solidFill>
                  <a:srgbClr val="33CCFF"/>
                </a:solidFill>
              </a:rPr>
              <a:t>Microchip</a:t>
            </a:r>
          </a:p>
          <a:p>
            <a:pPr lvl="2"/>
            <a:r>
              <a:rPr lang="en-US" dirty="0" smtClean="0"/>
              <a:t>a group of tiny electronic circuits that work together on a very small piece of hard material (such as silicon)</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5638800" y="1752600"/>
            <a:ext cx="1905000" cy="1354217"/>
          </a:xfrm>
          <a:prstGeom prst="rect">
            <a:avLst/>
          </a:prstGeom>
          <a:noFill/>
        </p:spPr>
        <p:txBody>
          <a:bodyPr wrap="square" rtlCol="0">
            <a:spAutoFit/>
          </a:bodyPr>
          <a:lstStyle/>
          <a:p>
            <a:r>
              <a:rPr lang="en-US" sz="1600" b="1" u="sng" dirty="0" smtClean="0">
                <a:solidFill>
                  <a:srgbClr val="33CCFF"/>
                </a:solidFill>
              </a:rPr>
              <a:t>microbiology:</a:t>
            </a:r>
            <a:r>
              <a:rPr lang="en-US" sz="1600" b="1" dirty="0" smtClean="0">
                <a:solidFill>
                  <a:srgbClr val="33CCFF"/>
                </a:solidFill>
              </a:rPr>
              <a:t> </a:t>
            </a:r>
            <a:r>
              <a:rPr lang="en-US" sz="1600" dirty="0" smtClean="0"/>
              <a:t>the study of study microscopic organisms</a:t>
            </a:r>
          </a:p>
          <a:p>
            <a:endParaRPr lang="en-US" dirty="0"/>
          </a:p>
        </p:txBody>
      </p:sp>
      <p:pic>
        <p:nvPicPr>
          <p:cNvPr id="7" name="Picture 6" descr="C:\Documents and Settings\jgalvan\Local Settings\Temporary Internet Files\Content.IE5\MF1ATGSC\dglxasset[1].jpg"/>
          <p:cNvPicPr/>
          <p:nvPr/>
        </p:nvPicPr>
        <p:blipFill>
          <a:blip r:embed="rId4" cstate="print"/>
          <a:srcRect r="8003"/>
          <a:stretch>
            <a:fillRect/>
          </a:stretch>
        </p:blipFill>
        <p:spPr bwMode="auto">
          <a:xfrm>
            <a:off x="2133600" y="1066800"/>
            <a:ext cx="3409950" cy="2047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linds(horizontal)">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blinds(horizontal)">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blinds(horizontal)">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blinds(horizontal)">
                                      <p:cBhvr>
                                        <p:cTn id="37" dur="500"/>
                                        <p:tgtEl>
                                          <p:spTgt spid="3">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blinds(horizontal)">
                                      <p:cBhvr>
                                        <p:cTn id="42" dur="500"/>
                                        <p:tgtEl>
                                          <p:spTgt spid="3">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Effect transition="in" filter="blinds(horizontal)">
                                      <p:cBhvr>
                                        <p:cTn id="47" dur="500"/>
                                        <p:tgtEl>
                                          <p:spTgt spid="3">
                                            <p:txEl>
                                              <p:pRg st="13" end="1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14" end="14"/>
                                            </p:txEl>
                                          </p:spTgt>
                                        </p:tgtEl>
                                        <p:attrNameLst>
                                          <p:attrName>style.visibility</p:attrName>
                                        </p:attrNameLst>
                                      </p:cBhvr>
                                      <p:to>
                                        <p:strVal val="visible"/>
                                      </p:to>
                                    </p:set>
                                    <p:animEffect transition="in" filter="blinds(horizontal)">
                                      <p:cBhvr>
                                        <p:cTn id="52"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micro</a:t>
            </a:r>
            <a:endParaRPr lang="en-US" dirty="0">
              <a:solidFill>
                <a:schemeClr val="tx2"/>
              </a:solidFill>
            </a:endParaRPr>
          </a:p>
        </p:txBody>
      </p:sp>
      <p:sp>
        <p:nvSpPr>
          <p:cNvPr id="3" name="Text Placeholder 2"/>
          <p:cNvSpPr>
            <a:spLocks noGrp="1"/>
          </p:cNvSpPr>
          <p:nvPr>
            <p:ph type="body" sz="quarter" idx="10"/>
          </p:nvPr>
        </p:nvSpPr>
        <p:spPr>
          <a:xfrm>
            <a:off x="228600" y="1905000"/>
            <a:ext cx="8534400" cy="4648200"/>
          </a:xfrm>
        </p:spPr>
        <p:txBody>
          <a:bodyPr>
            <a:normAutofit fontScale="62500" lnSpcReduction="20000"/>
          </a:bodyPr>
          <a:lstStyle/>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r>
              <a:rPr lang="en-US" b="1" u="sng" dirty="0" smtClean="0"/>
              <a:t>Positive/Negative Questions: </a:t>
            </a:r>
            <a:r>
              <a:rPr lang="en-US" dirty="0" smtClean="0"/>
              <a:t> Answer “</a:t>
            </a:r>
            <a:r>
              <a:rPr lang="en-US" b="1" dirty="0" smtClean="0">
                <a:solidFill>
                  <a:srgbClr val="33CCFF"/>
                </a:solidFill>
              </a:rPr>
              <a:t>Yes</a:t>
            </a:r>
            <a:r>
              <a:rPr lang="en-US" dirty="0" smtClean="0"/>
              <a:t>” or “</a:t>
            </a:r>
            <a:r>
              <a:rPr lang="en-US" b="1" dirty="0" smtClean="0">
                <a:solidFill>
                  <a:srgbClr val="33CCFF"/>
                </a:solidFill>
              </a:rPr>
              <a:t>No</a:t>
            </a:r>
            <a:r>
              <a:rPr lang="en-US" dirty="0" smtClean="0"/>
              <a:t>”</a:t>
            </a:r>
          </a:p>
          <a:p>
            <a:pPr lvl="1"/>
            <a:r>
              <a:rPr lang="en-US" b="1" dirty="0" smtClean="0">
                <a:solidFill>
                  <a:srgbClr val="33CCFF"/>
                </a:solidFill>
              </a:rPr>
              <a:t>Microeconomics</a:t>
            </a:r>
          </a:p>
          <a:p>
            <a:pPr lvl="2"/>
            <a:r>
              <a:rPr lang="en-US" dirty="0" smtClean="0"/>
              <a:t>The field of economics that deals with small-scale economic activities such as those of an individual or company </a:t>
            </a:r>
          </a:p>
          <a:p>
            <a:pPr lvl="1"/>
            <a:r>
              <a:rPr lang="en-US" b="1" dirty="0" smtClean="0">
                <a:solidFill>
                  <a:srgbClr val="33CCFF"/>
                </a:solidFill>
              </a:rPr>
              <a:t>Macroeconomics</a:t>
            </a:r>
          </a:p>
          <a:p>
            <a:pPr lvl="1"/>
            <a:r>
              <a:rPr lang="en-US" b="1" dirty="0" smtClean="0">
                <a:solidFill>
                  <a:srgbClr val="33CCFF"/>
                </a:solidFill>
              </a:rPr>
              <a:t>Microfiber</a:t>
            </a:r>
          </a:p>
          <a:p>
            <a:pPr lvl="2"/>
            <a:r>
              <a:rPr lang="en-US" dirty="0" smtClean="0"/>
              <a:t>Very fine synthetic fiber; cloth made of such fiber</a:t>
            </a:r>
          </a:p>
          <a:p>
            <a:pPr lvl="1"/>
            <a:r>
              <a:rPr lang="en-US" b="1" dirty="0" smtClean="0">
                <a:solidFill>
                  <a:srgbClr val="33CCFF"/>
                </a:solidFill>
              </a:rPr>
              <a:t>Market</a:t>
            </a:r>
          </a:p>
          <a:p>
            <a:pPr lvl="1"/>
            <a:r>
              <a:rPr lang="en-US" b="1" dirty="0" smtClean="0">
                <a:solidFill>
                  <a:srgbClr val="33CCFF"/>
                </a:solidFill>
              </a:rPr>
              <a:t>Microwave</a:t>
            </a:r>
          </a:p>
          <a:p>
            <a:pPr lvl="2"/>
            <a:r>
              <a:rPr lang="en-US" dirty="0" smtClean="0"/>
              <a:t>An electromagnetic wave with wavelength between that of infrared light and radio waves</a:t>
            </a:r>
          </a:p>
          <a:p>
            <a:pPr lvl="1"/>
            <a:r>
              <a:rPr lang="en-US" b="1" dirty="0" smtClean="0">
                <a:solidFill>
                  <a:srgbClr val="33CCFF"/>
                </a:solidFill>
              </a:rPr>
              <a:t>Microwave Oven</a:t>
            </a:r>
          </a:p>
          <a:p>
            <a:pPr lvl="2"/>
            <a:r>
              <a:rPr lang="en-US" dirty="0" smtClean="0"/>
              <a:t>An oven that uses microwave energy to heat food or other items placed within it. </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5638800" y="1752600"/>
            <a:ext cx="1905000" cy="1354217"/>
          </a:xfrm>
          <a:prstGeom prst="rect">
            <a:avLst/>
          </a:prstGeom>
          <a:noFill/>
        </p:spPr>
        <p:txBody>
          <a:bodyPr wrap="square" rtlCol="0">
            <a:spAutoFit/>
          </a:bodyPr>
          <a:lstStyle/>
          <a:p>
            <a:r>
              <a:rPr lang="en-US" sz="1600" b="1" u="sng" dirty="0" smtClean="0">
                <a:solidFill>
                  <a:srgbClr val="33CCFF"/>
                </a:solidFill>
              </a:rPr>
              <a:t>microbiology:</a:t>
            </a:r>
            <a:r>
              <a:rPr lang="en-US" sz="1600" b="1" dirty="0" smtClean="0">
                <a:solidFill>
                  <a:srgbClr val="33CCFF"/>
                </a:solidFill>
              </a:rPr>
              <a:t> </a:t>
            </a:r>
            <a:r>
              <a:rPr lang="en-US" sz="1600" dirty="0" smtClean="0"/>
              <a:t>the study of study microscopic organisms</a:t>
            </a:r>
          </a:p>
          <a:p>
            <a:endParaRPr lang="en-US" dirty="0"/>
          </a:p>
        </p:txBody>
      </p:sp>
      <p:pic>
        <p:nvPicPr>
          <p:cNvPr id="10" name="Picture 9" descr="C:\Documents and Settings\jgalvan\Local Settings\Temporary Internet Files\Content.IE5\MF1ATGSC\dglxasset[1].jpg"/>
          <p:cNvPicPr/>
          <p:nvPr/>
        </p:nvPicPr>
        <p:blipFill>
          <a:blip r:embed="rId4" cstate="print"/>
          <a:srcRect r="8003"/>
          <a:stretch>
            <a:fillRect/>
          </a:stretch>
        </p:blipFill>
        <p:spPr bwMode="auto">
          <a:xfrm>
            <a:off x="2133600" y="1066800"/>
            <a:ext cx="3409950" cy="2047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blinds(horizontal)">
                                      <p:cBhvr>
                                        <p:cTn id="7" dur="500"/>
                                        <p:tgtEl>
                                          <p:spTgt spid="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blinds(horizontal)">
                                      <p:cBhvr>
                                        <p:cTn id="12" dur="500"/>
                                        <p:tgtEl>
                                          <p:spTgt spid="3">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blinds(horizontal)">
                                      <p:cBhvr>
                                        <p:cTn id="17" dur="500"/>
                                        <p:tgtEl>
                                          <p:spTgt spid="3">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blinds(horizontal)">
                                      <p:cBhvr>
                                        <p:cTn id="22" dur="500"/>
                                        <p:tgtEl>
                                          <p:spTgt spid="3">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blinds(horizontal)">
                                      <p:cBhvr>
                                        <p:cTn id="27" dur="500"/>
                                        <p:tgtEl>
                                          <p:spTgt spid="3">
                                            <p:txEl>
                                              <p:pRg st="11" end="1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12" end="12"/>
                                            </p:txEl>
                                          </p:spTgt>
                                        </p:tgtEl>
                                        <p:attrNameLst>
                                          <p:attrName>style.visibility</p:attrName>
                                        </p:attrNameLst>
                                      </p:cBhvr>
                                      <p:to>
                                        <p:strVal val="visible"/>
                                      </p:to>
                                    </p:set>
                                    <p:animEffect transition="in" filter="blinds(horizontal)">
                                      <p:cBhvr>
                                        <p:cTn id="32" dur="500"/>
                                        <p:tgtEl>
                                          <p:spTgt spid="3">
                                            <p:txEl>
                                              <p:pRg st="12" end="1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Effect transition="in" filter="blinds(horizontal)">
                                      <p:cBhvr>
                                        <p:cTn id="37" dur="500"/>
                                        <p:tgtEl>
                                          <p:spTgt spid="3">
                                            <p:txEl>
                                              <p:pRg st="13" end="1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4" end="14"/>
                                            </p:txEl>
                                          </p:spTgt>
                                        </p:tgtEl>
                                        <p:attrNameLst>
                                          <p:attrName>style.visibility</p:attrName>
                                        </p:attrNameLst>
                                      </p:cBhvr>
                                      <p:to>
                                        <p:strVal val="visible"/>
                                      </p:to>
                                    </p:set>
                                    <p:animEffect transition="in" filter="blinds(horizontal)">
                                      <p:cBhvr>
                                        <p:cTn id="42" dur="500"/>
                                        <p:tgtEl>
                                          <p:spTgt spid="3">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animEffect transition="in" filter="blinds(horizontal)">
                                      <p:cBhvr>
                                        <p:cTn id="47" dur="500"/>
                                        <p:tgtEl>
                                          <p:spTgt spid="3">
                                            <p:txEl>
                                              <p:pRg st="15" end="1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16" end="16"/>
                                            </p:txEl>
                                          </p:spTgt>
                                        </p:tgtEl>
                                        <p:attrNameLst>
                                          <p:attrName>style.visibility</p:attrName>
                                        </p:attrNameLst>
                                      </p:cBhvr>
                                      <p:to>
                                        <p:strVal val="visible"/>
                                      </p:to>
                                    </p:set>
                                    <p:animEffect transition="in" filter="blinds(horizontal)">
                                      <p:cBhvr>
                                        <p:cTn id="52"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micro</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648200"/>
          </a:xfrm>
        </p:spPr>
        <p:txBody>
          <a:bodyPr>
            <a:normAutofit/>
          </a:bodyPr>
          <a:lstStyle/>
          <a:p>
            <a:endParaRPr lang="en-US" dirty="0" smtClean="0"/>
          </a:p>
          <a:p>
            <a:endParaRPr lang="en-US" dirty="0" smtClean="0"/>
          </a:p>
          <a:p>
            <a:endParaRPr lang="en-US" dirty="0" smtClean="0"/>
          </a:p>
          <a:p>
            <a:r>
              <a:rPr lang="en-US" b="1" dirty="0" smtClean="0"/>
              <a:t>Think </a:t>
            </a:r>
            <a:r>
              <a:rPr lang="en-US" b="1" dirty="0" smtClean="0"/>
              <a:t>of 3 Words using “</a:t>
            </a:r>
            <a:r>
              <a:rPr lang="en-US" b="1" u="sng" dirty="0" smtClean="0">
                <a:solidFill>
                  <a:srgbClr val="33CCFF"/>
                </a:solidFill>
              </a:rPr>
              <a:t>micro</a:t>
            </a:r>
            <a:r>
              <a:rPr lang="en-US" b="1" dirty="0" smtClean="0"/>
              <a:t>”</a:t>
            </a:r>
            <a:endParaRPr lang="en-US" dirty="0" smtClean="0"/>
          </a:p>
          <a:p>
            <a:pPr lvl="1"/>
            <a:r>
              <a:rPr lang="en-US" dirty="0" smtClean="0"/>
              <a:t>Example: “</a:t>
            </a:r>
            <a:r>
              <a:rPr lang="en-US" b="1" dirty="0" smtClean="0">
                <a:solidFill>
                  <a:srgbClr val="33CCFF"/>
                </a:solidFill>
              </a:rPr>
              <a:t>microbiology</a:t>
            </a:r>
            <a:r>
              <a:rPr lang="en-US" dirty="0" smtClean="0"/>
              <a:t>”</a:t>
            </a:r>
          </a:p>
          <a:p>
            <a:pPr lvl="1"/>
            <a:endParaRPr lang="en-US" dirty="0" smtClean="0"/>
          </a:p>
        </p:txBody>
      </p:sp>
      <p:sp>
        <p:nvSpPr>
          <p:cNvPr id="7" name="Rounded Rectangle 6">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5638800" y="1752600"/>
            <a:ext cx="1905000" cy="1354217"/>
          </a:xfrm>
          <a:prstGeom prst="rect">
            <a:avLst/>
          </a:prstGeom>
          <a:noFill/>
        </p:spPr>
        <p:txBody>
          <a:bodyPr wrap="square" rtlCol="0">
            <a:spAutoFit/>
          </a:bodyPr>
          <a:lstStyle/>
          <a:p>
            <a:r>
              <a:rPr lang="en-US" sz="1600" b="1" u="sng" dirty="0" smtClean="0">
                <a:solidFill>
                  <a:srgbClr val="33CCFF"/>
                </a:solidFill>
              </a:rPr>
              <a:t>microbiology:</a:t>
            </a:r>
            <a:r>
              <a:rPr lang="en-US" sz="1600" b="1" dirty="0" smtClean="0">
                <a:solidFill>
                  <a:srgbClr val="33CCFF"/>
                </a:solidFill>
              </a:rPr>
              <a:t> </a:t>
            </a:r>
            <a:r>
              <a:rPr lang="en-US" sz="1600" dirty="0" smtClean="0"/>
              <a:t>the study of study microscopic organisms</a:t>
            </a:r>
          </a:p>
          <a:p>
            <a:endParaRPr lang="en-US" dirty="0"/>
          </a:p>
        </p:txBody>
      </p:sp>
      <p:pic>
        <p:nvPicPr>
          <p:cNvPr id="10" name="Picture 9" descr="C:\Documents and Settings\jgalvan\Local Settings\Temporary Internet Files\Content.IE5\MF1ATGSC\dglxasset[1].jpg"/>
          <p:cNvPicPr/>
          <p:nvPr/>
        </p:nvPicPr>
        <p:blipFill>
          <a:blip r:embed="rId4" cstate="print"/>
          <a:srcRect r="8003"/>
          <a:stretch>
            <a:fillRect/>
          </a:stretch>
        </p:blipFill>
        <p:spPr bwMode="auto">
          <a:xfrm>
            <a:off x="2133600" y="1066800"/>
            <a:ext cx="3409950" cy="2047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err="1" smtClean="0"/>
              <a:t>Hema</a:t>
            </a:r>
            <a:r>
              <a:rPr lang="en-US" dirty="0" smtClean="0"/>
              <a:t>/</a:t>
            </a:r>
            <a:r>
              <a:rPr lang="en-US" dirty="0" err="1" smtClean="0"/>
              <a:t>Hemo</a:t>
            </a:r>
            <a:r>
              <a:rPr lang="en-US" dirty="0"/>
              <a:t/>
            </a:r>
            <a:br>
              <a:rPr lang="en-US" dirty="0"/>
            </a:b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u="sng" dirty="0" smtClean="0"/>
              <a:t>Definition</a:t>
            </a:r>
            <a:r>
              <a:rPr lang="en-US" dirty="0" smtClean="0"/>
              <a:t>:  </a:t>
            </a:r>
          </a:p>
          <a:p>
            <a:pPr lvl="1"/>
            <a:r>
              <a:rPr lang="en-US" dirty="0" smtClean="0"/>
              <a:t>(referring to) blood</a:t>
            </a:r>
          </a:p>
          <a:p>
            <a:r>
              <a:rPr lang="en-US" i="1" u="sng" dirty="0" smtClean="0"/>
              <a:t>Example</a:t>
            </a:r>
            <a:r>
              <a:rPr lang="en-US" i="1" dirty="0" smtClean="0"/>
              <a:t>:  “</a:t>
            </a:r>
            <a:r>
              <a:rPr lang="en-US" b="1" u="sng" dirty="0" smtClean="0">
                <a:solidFill>
                  <a:srgbClr val="33CCFF"/>
                </a:solidFill>
              </a:rPr>
              <a:t>Hemo</a:t>
            </a:r>
            <a:r>
              <a:rPr lang="en-US" b="1" u="sng" dirty="0" smtClean="0"/>
              <a:t>globin</a:t>
            </a:r>
            <a:r>
              <a:rPr lang="en-US" dirty="0" smtClean="0"/>
              <a:t> is the protein molecule in red blood cells that carries oxygen from the lungs to the body</a:t>
            </a:r>
          </a:p>
          <a:p>
            <a:pPr lvl="1">
              <a:buNone/>
            </a:pPr>
            <a:endParaRPr lang="en-US" i="1" dirty="0" smtClean="0"/>
          </a:p>
          <a:p>
            <a:pPr lvl="1"/>
            <a:endParaRPr lang="en-US" dirty="0" smtClean="0"/>
          </a:p>
          <a:p>
            <a:pPr lvl="1">
              <a:buNone/>
            </a:pPr>
            <a:endParaRPr lang="en-US" dirty="0" smtClean="0"/>
          </a:p>
        </p:txBody>
      </p:sp>
      <p:sp>
        <p:nvSpPr>
          <p:cNvPr id="5" name="Rounded Rectangle 4">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smtClean="0"/>
              <a:t>-</a:t>
            </a:r>
            <a:r>
              <a:rPr lang="en-US" dirty="0" err="1" smtClean="0"/>
              <a:t>ologist</a:t>
            </a:r>
            <a:r>
              <a:rPr lang="en-US" dirty="0" smtClean="0"/>
              <a:t/>
            </a:r>
            <a:br>
              <a:rPr lang="en-US" dirty="0" smtClean="0"/>
            </a:br>
            <a:endParaRPr lang="en-US" dirty="0">
              <a:solidFill>
                <a:schemeClr val="tx2"/>
              </a:solidFill>
            </a:endParaRPr>
          </a:p>
        </p:txBody>
      </p:sp>
      <p:sp>
        <p:nvSpPr>
          <p:cNvPr id="3" name="Text Placeholder 2"/>
          <p:cNvSpPr>
            <a:spLocks noGrp="1"/>
          </p:cNvSpPr>
          <p:nvPr>
            <p:ph type="body" sz="quarter" idx="10"/>
          </p:nvPr>
        </p:nvSpPr>
        <p:spPr>
          <a:xfrm>
            <a:off x="228600" y="1371600"/>
            <a:ext cx="8534400" cy="5257800"/>
          </a:xfrm>
        </p:spPr>
        <p:txBody>
          <a:bodyPr>
            <a:normAutofit fontScale="77500" lnSpcReduction="20000"/>
          </a:bodyPr>
          <a:lstStyle/>
          <a:p>
            <a:endParaRPr lang="en-US" dirty="0" smtClean="0"/>
          </a:p>
          <a:p>
            <a:endParaRPr lang="en-US" dirty="0" smtClean="0"/>
          </a:p>
          <a:p>
            <a:endParaRPr lang="en-US" dirty="0" smtClean="0"/>
          </a:p>
          <a:p>
            <a:pPr>
              <a:buNone/>
            </a:pPr>
            <a:endParaRPr lang="en-US" dirty="0" smtClean="0"/>
          </a:p>
          <a:p>
            <a:pPr>
              <a:buNone/>
            </a:pPr>
            <a:endParaRPr lang="en-US" dirty="0" smtClean="0"/>
          </a:p>
          <a:p>
            <a:r>
              <a:rPr lang="en-US" b="1" u="sng" dirty="0" smtClean="0"/>
              <a:t>Examples:</a:t>
            </a:r>
          </a:p>
          <a:p>
            <a:pPr lvl="1"/>
            <a:r>
              <a:rPr lang="en-US" b="1" dirty="0" smtClean="0">
                <a:solidFill>
                  <a:srgbClr val="33CCFF"/>
                </a:solidFill>
              </a:rPr>
              <a:t>Paleontologist </a:t>
            </a:r>
          </a:p>
          <a:p>
            <a:pPr lvl="2"/>
            <a:r>
              <a:rPr lang="en-US" dirty="0" smtClean="0"/>
              <a:t>a scientist who studies dinosaurs</a:t>
            </a:r>
          </a:p>
          <a:p>
            <a:pPr lvl="1"/>
            <a:r>
              <a:rPr lang="en-US" b="1" dirty="0" smtClean="0">
                <a:solidFill>
                  <a:srgbClr val="33CCFF"/>
                </a:solidFill>
              </a:rPr>
              <a:t>Archaeologist </a:t>
            </a:r>
          </a:p>
          <a:p>
            <a:pPr lvl="2"/>
            <a:r>
              <a:rPr lang="en-US" dirty="0" smtClean="0"/>
              <a:t>A person who studies prehistoric people and their cultures</a:t>
            </a:r>
          </a:p>
          <a:p>
            <a:pPr lvl="1"/>
            <a:r>
              <a:rPr lang="en-US" b="1" dirty="0" smtClean="0">
                <a:solidFill>
                  <a:srgbClr val="33CCFF"/>
                </a:solidFill>
              </a:rPr>
              <a:t>Zoologist</a:t>
            </a:r>
          </a:p>
          <a:p>
            <a:pPr lvl="2"/>
            <a:r>
              <a:rPr lang="en-US" dirty="0" smtClean="0"/>
              <a:t>Life scientists who study animals in laboratories or in their natural habitats</a:t>
            </a:r>
          </a:p>
          <a:p>
            <a:pPr lvl="1"/>
            <a:r>
              <a:rPr lang="en-US" b="1" dirty="0" smtClean="0">
                <a:solidFill>
                  <a:srgbClr val="33CCFF"/>
                </a:solidFill>
              </a:rPr>
              <a:t>Cardiologist </a:t>
            </a:r>
          </a:p>
          <a:p>
            <a:pPr lvl="2"/>
            <a:r>
              <a:rPr lang="en-US" dirty="0" smtClean="0"/>
              <a:t>doctors specializing in diagnosing or treating diseases of the heart</a:t>
            </a:r>
          </a:p>
          <a:p>
            <a:pPr lvl="1"/>
            <a:r>
              <a:rPr lang="en-US" b="1" dirty="0" smtClean="0">
                <a:solidFill>
                  <a:srgbClr val="33CCFF"/>
                </a:solidFill>
              </a:rPr>
              <a:t>Criminologist</a:t>
            </a:r>
          </a:p>
          <a:p>
            <a:pPr lvl="2"/>
            <a:r>
              <a:rPr lang="en-US" dirty="0" smtClean="0"/>
              <a:t>People who study the nature, management, causes, consequences, control, and prevention of criminal behavior in individuals or in society</a:t>
            </a:r>
          </a:p>
        </p:txBody>
      </p:sp>
      <p:sp>
        <p:nvSpPr>
          <p:cNvPr id="5" name="TextBox 4"/>
          <p:cNvSpPr txBox="1"/>
          <p:nvPr/>
        </p:nvSpPr>
        <p:spPr>
          <a:xfrm>
            <a:off x="5791200" y="1524000"/>
            <a:ext cx="2667000" cy="1477328"/>
          </a:xfrm>
          <a:prstGeom prst="rect">
            <a:avLst/>
          </a:prstGeom>
          <a:noFill/>
        </p:spPr>
        <p:txBody>
          <a:bodyPr wrap="square" rtlCol="0">
            <a:spAutoFit/>
          </a:bodyPr>
          <a:lstStyle/>
          <a:p>
            <a:r>
              <a:rPr lang="en-US" b="1" dirty="0" smtClean="0"/>
              <a:t>“A person must study for several years to become a </a:t>
            </a:r>
            <a:r>
              <a:rPr lang="en-US" b="1" u="sng" dirty="0" smtClean="0"/>
              <a:t>paleont</a:t>
            </a:r>
            <a:r>
              <a:rPr lang="en-US" b="1" u="sng" dirty="0" smtClean="0">
                <a:solidFill>
                  <a:srgbClr val="00B0F0"/>
                </a:solidFill>
              </a:rPr>
              <a:t>ologist</a:t>
            </a:r>
            <a:r>
              <a:rPr lang="en-US" b="1" dirty="0" smtClean="0">
                <a:solidFill>
                  <a:srgbClr val="00B0F0"/>
                </a:solidFill>
              </a:rPr>
              <a:t>.”(scientist who studies dinosaurs)</a:t>
            </a:r>
            <a:endParaRPr lang="en-US" u="sng" dirty="0" smtClean="0"/>
          </a:p>
          <a:p>
            <a:endParaRPr lang="en-US" dirty="0"/>
          </a:p>
        </p:txBody>
      </p:sp>
      <p:sp>
        <p:nvSpPr>
          <p:cNvPr id="9" name="Rounded Rectangle 8">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pic>
        <p:nvPicPr>
          <p:cNvPr id="8" name="Picture 7" descr="C:\Documents and Settings\jgalvan\Local Settings\Temporary Internet Files\Content.IE5\HIZVHV5U\MP900399745[1].jpg"/>
          <p:cNvPicPr/>
          <p:nvPr/>
        </p:nvPicPr>
        <p:blipFill>
          <a:blip r:embed="rId4" cstate="print"/>
          <a:srcRect/>
          <a:stretch>
            <a:fillRect/>
          </a:stretch>
        </p:blipFill>
        <p:spPr bwMode="auto">
          <a:xfrm>
            <a:off x="2667000" y="1066800"/>
            <a:ext cx="2971800" cy="19812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blinds(horizontal)">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blinds(horizontal)">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blinds(horizontal)">
                                      <p:cBhvr>
                                        <p:cTn id="22" dur="500"/>
                                        <p:tgtEl>
                                          <p:spTgt spid="3">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blinds(horizontal)">
                                      <p:cBhvr>
                                        <p:cTn id="27" dur="500"/>
                                        <p:tgtEl>
                                          <p:spTgt spid="3">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blinds(horizontal)">
                                      <p:cBhvr>
                                        <p:cTn id="32" dur="500"/>
                                        <p:tgtEl>
                                          <p:spTgt spid="3">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blinds(horizontal)">
                                      <p:cBhvr>
                                        <p:cTn id="37" dur="500"/>
                                        <p:tgtEl>
                                          <p:spTgt spid="3">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blinds(horizontal)">
                                      <p:cBhvr>
                                        <p:cTn id="42" dur="500"/>
                                        <p:tgtEl>
                                          <p:spTgt spid="3">
                                            <p:txEl>
                                              <p:pRg st="13" end="1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animEffect transition="in" filter="blinds(horizontal)">
                                      <p:cBhvr>
                                        <p:cTn id="47" dur="500"/>
                                        <p:tgtEl>
                                          <p:spTgt spid="3">
                                            <p:txEl>
                                              <p:pRg st="14" end="1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15" end="15"/>
                                            </p:txEl>
                                          </p:spTgt>
                                        </p:tgtEl>
                                        <p:attrNameLst>
                                          <p:attrName>style.visibility</p:attrName>
                                        </p:attrNameLst>
                                      </p:cBhvr>
                                      <p:to>
                                        <p:strVal val="visible"/>
                                      </p:to>
                                    </p:set>
                                    <p:animEffect transition="in" filter="blinds(horizontal)">
                                      <p:cBhvr>
                                        <p:cTn id="52"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err="1" smtClean="0"/>
              <a:t>Hema</a:t>
            </a:r>
            <a:r>
              <a:rPr lang="en-US" dirty="0" smtClean="0"/>
              <a:t>/</a:t>
            </a:r>
            <a:r>
              <a:rPr lang="en-US" dirty="0" err="1" smtClean="0"/>
              <a:t>hemo</a:t>
            </a:r>
            <a:r>
              <a:rPr lang="en-US" dirty="0" smtClean="0"/>
              <a:t> </a:t>
            </a:r>
            <a:r>
              <a:rPr lang="en-US" dirty="0"/>
              <a:t/>
            </a:r>
            <a:br>
              <a:rPr lang="en-US" dirty="0"/>
            </a:br>
            <a:endParaRPr lang="en-US" dirty="0">
              <a:solidFill>
                <a:schemeClr val="tx2"/>
              </a:solidFill>
            </a:endParaRPr>
          </a:p>
        </p:txBody>
      </p:sp>
      <p:sp>
        <p:nvSpPr>
          <p:cNvPr id="3" name="Text Placeholder 2"/>
          <p:cNvSpPr>
            <a:spLocks noGrp="1"/>
          </p:cNvSpPr>
          <p:nvPr>
            <p:ph type="body" sz="quarter" idx="10"/>
          </p:nvPr>
        </p:nvSpPr>
        <p:spPr>
          <a:xfrm>
            <a:off x="152400" y="2286000"/>
            <a:ext cx="8763000" cy="4343400"/>
          </a:xfrm>
        </p:spPr>
        <p:txBody>
          <a:bodyPr>
            <a:normAutofit fontScale="70000" lnSpcReduction="20000"/>
          </a:bodyPr>
          <a:lstStyle/>
          <a:p>
            <a:endParaRPr lang="en-US" dirty="0" smtClean="0"/>
          </a:p>
          <a:p>
            <a:endParaRPr lang="en-US" dirty="0" smtClean="0"/>
          </a:p>
          <a:p>
            <a:endParaRPr lang="en-US" dirty="0" smtClean="0"/>
          </a:p>
          <a:p>
            <a:r>
              <a:rPr lang="en-US" b="1" u="sng" dirty="0" smtClean="0"/>
              <a:t>Examples:</a:t>
            </a:r>
            <a:r>
              <a:rPr lang="en-US" dirty="0" smtClean="0"/>
              <a:t>  </a:t>
            </a:r>
          </a:p>
          <a:p>
            <a:pPr lvl="1"/>
            <a:r>
              <a:rPr lang="en-US" b="1" dirty="0" smtClean="0">
                <a:solidFill>
                  <a:srgbClr val="33CCFF"/>
                </a:solidFill>
              </a:rPr>
              <a:t>Hemophilia</a:t>
            </a:r>
          </a:p>
          <a:p>
            <a:pPr lvl="2"/>
            <a:r>
              <a:rPr lang="en-US" dirty="0" smtClean="0"/>
              <a:t>a group of hereditary genetic disorders that impair the body's ability to control blood clotting, which is used to stop bleeding when a blood vessel is broken</a:t>
            </a:r>
          </a:p>
          <a:p>
            <a:pPr lvl="1"/>
            <a:r>
              <a:rPr lang="en-US" b="1" dirty="0" smtClean="0">
                <a:solidFill>
                  <a:srgbClr val="33CCFF"/>
                </a:solidFill>
              </a:rPr>
              <a:t>Hematoma</a:t>
            </a:r>
          </a:p>
          <a:p>
            <a:pPr lvl="2"/>
            <a:r>
              <a:rPr lang="en-US" dirty="0" smtClean="0"/>
              <a:t>a localized collection of blood outside the blood vessels,[1] usually in liquid form within the tissue </a:t>
            </a:r>
          </a:p>
          <a:p>
            <a:pPr lvl="1"/>
            <a:r>
              <a:rPr lang="en-US" b="1" dirty="0" smtClean="0">
                <a:solidFill>
                  <a:srgbClr val="33CCFF"/>
                </a:solidFill>
              </a:rPr>
              <a:t>Hemorrhage</a:t>
            </a:r>
          </a:p>
          <a:p>
            <a:pPr lvl="2"/>
            <a:r>
              <a:rPr lang="en-US" dirty="0" smtClean="0"/>
              <a:t>an escape of blood from a ruptured blood vessel, especially when profuse. </a:t>
            </a:r>
          </a:p>
          <a:p>
            <a:pPr lvl="1"/>
            <a:r>
              <a:rPr lang="en-US" b="1" dirty="0" smtClean="0">
                <a:solidFill>
                  <a:srgbClr val="33CCFF"/>
                </a:solidFill>
              </a:rPr>
              <a:t>Hemostat</a:t>
            </a:r>
          </a:p>
          <a:p>
            <a:pPr lvl="2"/>
            <a:r>
              <a:rPr lang="en-US" dirty="0" smtClean="0"/>
              <a:t>a surgical tool used in many surgical procedures to control bleeding </a:t>
            </a:r>
          </a:p>
          <a:p>
            <a:pPr lvl="1"/>
            <a:r>
              <a:rPr lang="en-US" b="1" dirty="0" err="1" smtClean="0">
                <a:solidFill>
                  <a:srgbClr val="33CCFF"/>
                </a:solidFill>
              </a:rPr>
              <a:t>Hemochrome</a:t>
            </a:r>
            <a:endParaRPr lang="en-US" b="1" dirty="0" smtClean="0">
              <a:solidFill>
                <a:srgbClr val="33CCFF"/>
              </a:solidFill>
            </a:endParaRPr>
          </a:p>
          <a:p>
            <a:pPr lvl="2"/>
            <a:r>
              <a:rPr lang="en-US" dirty="0" smtClean="0"/>
              <a:t>The red coloring matter of the blood; an oxygen containing component of the blood</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5715000" y="1219200"/>
            <a:ext cx="1905000" cy="1846659"/>
          </a:xfrm>
          <a:prstGeom prst="rect">
            <a:avLst/>
          </a:prstGeom>
          <a:noFill/>
        </p:spPr>
        <p:txBody>
          <a:bodyPr wrap="square" rtlCol="0">
            <a:spAutoFit/>
          </a:bodyPr>
          <a:lstStyle/>
          <a:p>
            <a:r>
              <a:rPr lang="en-US" sz="1600" b="1" u="sng" dirty="0" smtClean="0">
                <a:solidFill>
                  <a:srgbClr val="33CCFF"/>
                </a:solidFill>
              </a:rPr>
              <a:t>hemoglobin:</a:t>
            </a:r>
            <a:r>
              <a:rPr lang="en-US" sz="1600" b="1" dirty="0" smtClean="0">
                <a:solidFill>
                  <a:srgbClr val="33CCFF"/>
                </a:solidFill>
              </a:rPr>
              <a:t> </a:t>
            </a:r>
            <a:r>
              <a:rPr lang="en-US" sz="1600" dirty="0" smtClean="0"/>
              <a:t>the protein molecule in red blood cells that carries oxygen from the lungs to the body</a:t>
            </a:r>
          </a:p>
          <a:p>
            <a:endParaRPr lang="en-US" dirty="0"/>
          </a:p>
        </p:txBody>
      </p:sp>
      <p:pic>
        <p:nvPicPr>
          <p:cNvPr id="7" name="Picture 6" descr="C:\Documents and Settings\jgalvan\Local Settings\Temporary Internet Files\Content.IE5\WZ78V2TG\dglxasset[1].aspx"/>
          <p:cNvPicPr/>
          <p:nvPr/>
        </p:nvPicPr>
        <p:blipFill>
          <a:blip r:embed="rId4" cstate="print"/>
          <a:srcRect/>
          <a:stretch>
            <a:fillRect/>
          </a:stretch>
        </p:blipFill>
        <p:spPr bwMode="auto">
          <a:xfrm>
            <a:off x="2057400" y="1066800"/>
            <a:ext cx="3457575" cy="2047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horizontal)">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blinds(horizontal)">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blinds(horizontal)">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blinds(horizontal)">
                                      <p:cBhvr>
                                        <p:cTn id="42" dur="500"/>
                                        <p:tgtEl>
                                          <p:spTgt spid="3">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blinds(horizontal)">
                                      <p:cBhvr>
                                        <p:cTn id="47" dur="500"/>
                                        <p:tgtEl>
                                          <p:spTgt spid="3">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blinds(horizontal)">
                                      <p:cBhvr>
                                        <p:cTn id="5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smtClean="0"/>
              <a:t>Hema</a:t>
            </a:r>
            <a:r>
              <a:rPr lang="en-US" dirty="0" smtClean="0"/>
              <a:t>/</a:t>
            </a:r>
            <a:r>
              <a:rPr lang="en-US" dirty="0" err="1" smtClean="0"/>
              <a:t>hemo</a:t>
            </a:r>
            <a:endParaRPr lang="en-US" dirty="0">
              <a:solidFill>
                <a:schemeClr val="tx2"/>
              </a:solidFill>
            </a:endParaRPr>
          </a:p>
        </p:txBody>
      </p:sp>
      <p:sp>
        <p:nvSpPr>
          <p:cNvPr id="3" name="Text Placeholder 2"/>
          <p:cNvSpPr>
            <a:spLocks noGrp="1"/>
          </p:cNvSpPr>
          <p:nvPr>
            <p:ph type="body" sz="quarter" idx="10"/>
          </p:nvPr>
        </p:nvSpPr>
        <p:spPr>
          <a:xfrm>
            <a:off x="228600" y="1905000"/>
            <a:ext cx="8534400" cy="4648200"/>
          </a:xfrm>
        </p:spPr>
        <p:txBody>
          <a:bodyPr>
            <a:normAutofit fontScale="77500" lnSpcReduction="20000"/>
          </a:bodyPr>
          <a:lstStyle/>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r>
              <a:rPr lang="en-US" b="1" u="sng" dirty="0" smtClean="0"/>
              <a:t>Positive/Negative Questions: </a:t>
            </a:r>
            <a:r>
              <a:rPr lang="en-US" dirty="0" smtClean="0"/>
              <a:t> Answer “</a:t>
            </a:r>
            <a:r>
              <a:rPr lang="en-US" b="1" dirty="0" smtClean="0">
                <a:solidFill>
                  <a:srgbClr val="33CCFF"/>
                </a:solidFill>
              </a:rPr>
              <a:t>Yes</a:t>
            </a:r>
            <a:r>
              <a:rPr lang="en-US" dirty="0" smtClean="0"/>
              <a:t>” or “</a:t>
            </a:r>
            <a:r>
              <a:rPr lang="en-US" b="1" dirty="0" smtClean="0">
                <a:solidFill>
                  <a:srgbClr val="33CCFF"/>
                </a:solidFill>
              </a:rPr>
              <a:t>No</a:t>
            </a:r>
            <a:r>
              <a:rPr lang="en-US" dirty="0" smtClean="0"/>
              <a:t>”</a:t>
            </a:r>
          </a:p>
          <a:p>
            <a:pPr lvl="1"/>
            <a:r>
              <a:rPr lang="en-US" b="1" dirty="0" err="1" smtClean="0">
                <a:solidFill>
                  <a:srgbClr val="33CCFF"/>
                </a:solidFill>
              </a:rPr>
              <a:t>Hematose</a:t>
            </a:r>
            <a:endParaRPr lang="en-US" b="1" dirty="0" smtClean="0">
              <a:solidFill>
                <a:srgbClr val="33CCFF"/>
              </a:solidFill>
            </a:endParaRPr>
          </a:p>
          <a:p>
            <a:pPr lvl="2"/>
            <a:r>
              <a:rPr lang="en-US" dirty="0" smtClean="0"/>
              <a:t>Bloody; full of blood</a:t>
            </a:r>
          </a:p>
          <a:p>
            <a:pPr lvl="1"/>
            <a:r>
              <a:rPr lang="en-US" b="1" dirty="0" smtClean="0">
                <a:solidFill>
                  <a:srgbClr val="33CCFF"/>
                </a:solidFill>
              </a:rPr>
              <a:t>Honorable</a:t>
            </a:r>
          </a:p>
          <a:p>
            <a:pPr lvl="1"/>
            <a:r>
              <a:rPr lang="en-US" b="1" dirty="0" err="1" smtClean="0">
                <a:solidFill>
                  <a:srgbClr val="33CCFF"/>
                </a:solidFill>
              </a:rPr>
              <a:t>Hematoxic</a:t>
            </a:r>
            <a:endParaRPr lang="en-US" b="1" dirty="0" smtClean="0">
              <a:solidFill>
                <a:srgbClr val="33CCFF"/>
              </a:solidFill>
            </a:endParaRPr>
          </a:p>
          <a:p>
            <a:pPr lvl="2"/>
            <a:r>
              <a:rPr lang="en-US" dirty="0" smtClean="0"/>
              <a:t>Causing blood-poisoning</a:t>
            </a:r>
          </a:p>
          <a:p>
            <a:pPr lvl="1"/>
            <a:r>
              <a:rPr lang="en-US" b="1" dirty="0" smtClean="0">
                <a:solidFill>
                  <a:srgbClr val="33CCFF"/>
                </a:solidFill>
              </a:rPr>
              <a:t>Homeland</a:t>
            </a:r>
          </a:p>
          <a:p>
            <a:pPr lvl="1"/>
            <a:r>
              <a:rPr lang="en-US" b="1" dirty="0" err="1" smtClean="0">
                <a:solidFill>
                  <a:srgbClr val="33CCFF"/>
                </a:solidFill>
              </a:rPr>
              <a:t>Hemospasia</a:t>
            </a:r>
            <a:endParaRPr lang="en-US" b="1" dirty="0" smtClean="0">
              <a:solidFill>
                <a:srgbClr val="33CCFF"/>
              </a:solidFill>
            </a:endParaRPr>
          </a:p>
          <a:p>
            <a:pPr lvl="2"/>
            <a:r>
              <a:rPr lang="en-US" dirty="0" smtClean="0"/>
              <a:t>Draining of blood. </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5715000" y="1219200"/>
            <a:ext cx="1905000" cy="1846659"/>
          </a:xfrm>
          <a:prstGeom prst="rect">
            <a:avLst/>
          </a:prstGeom>
          <a:noFill/>
        </p:spPr>
        <p:txBody>
          <a:bodyPr wrap="square" rtlCol="0">
            <a:spAutoFit/>
          </a:bodyPr>
          <a:lstStyle/>
          <a:p>
            <a:r>
              <a:rPr lang="en-US" sz="1600" b="1" u="sng" dirty="0" smtClean="0">
                <a:solidFill>
                  <a:srgbClr val="33CCFF"/>
                </a:solidFill>
              </a:rPr>
              <a:t>hemoglobin:</a:t>
            </a:r>
            <a:r>
              <a:rPr lang="en-US" sz="1600" b="1" dirty="0" smtClean="0">
                <a:solidFill>
                  <a:srgbClr val="33CCFF"/>
                </a:solidFill>
              </a:rPr>
              <a:t> </a:t>
            </a:r>
            <a:r>
              <a:rPr lang="en-US" sz="1600" dirty="0" smtClean="0"/>
              <a:t>the protein molecule in red blood cells that carries oxygen from the lungs to the body</a:t>
            </a:r>
          </a:p>
          <a:p>
            <a:endParaRPr lang="en-US" dirty="0"/>
          </a:p>
        </p:txBody>
      </p:sp>
      <p:pic>
        <p:nvPicPr>
          <p:cNvPr id="10" name="Picture 9" descr="C:\Documents and Settings\jgalvan\Local Settings\Temporary Internet Files\Content.IE5\WZ78V2TG\dglxasset[1].aspx"/>
          <p:cNvPicPr/>
          <p:nvPr/>
        </p:nvPicPr>
        <p:blipFill>
          <a:blip r:embed="rId4" cstate="print"/>
          <a:srcRect/>
          <a:stretch>
            <a:fillRect/>
          </a:stretch>
        </p:blipFill>
        <p:spPr bwMode="auto">
          <a:xfrm>
            <a:off x="2057400" y="1066800"/>
            <a:ext cx="3457575" cy="2047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blinds(horizontal)">
                                      <p:cBhvr>
                                        <p:cTn id="7" dur="500"/>
                                        <p:tgtEl>
                                          <p:spTgt spid="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blinds(horizontal)">
                                      <p:cBhvr>
                                        <p:cTn id="12" dur="500"/>
                                        <p:tgtEl>
                                          <p:spTgt spid="3">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blinds(horizontal)">
                                      <p:cBhvr>
                                        <p:cTn id="17" dur="500"/>
                                        <p:tgtEl>
                                          <p:spTgt spid="3">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blinds(horizontal)">
                                      <p:cBhvr>
                                        <p:cTn id="22" dur="500"/>
                                        <p:tgtEl>
                                          <p:spTgt spid="3">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blinds(horizontal)">
                                      <p:cBhvr>
                                        <p:cTn id="27" dur="500"/>
                                        <p:tgtEl>
                                          <p:spTgt spid="3">
                                            <p:txEl>
                                              <p:pRg st="11" end="1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12" end="12"/>
                                            </p:txEl>
                                          </p:spTgt>
                                        </p:tgtEl>
                                        <p:attrNameLst>
                                          <p:attrName>style.visibility</p:attrName>
                                        </p:attrNameLst>
                                      </p:cBhvr>
                                      <p:to>
                                        <p:strVal val="visible"/>
                                      </p:to>
                                    </p:set>
                                    <p:animEffect transition="in" filter="blinds(horizontal)">
                                      <p:cBhvr>
                                        <p:cTn id="32" dur="500"/>
                                        <p:tgtEl>
                                          <p:spTgt spid="3">
                                            <p:txEl>
                                              <p:pRg st="12" end="1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Effect transition="in" filter="blinds(horizontal)">
                                      <p:cBhvr>
                                        <p:cTn id="37" dur="500"/>
                                        <p:tgtEl>
                                          <p:spTgt spid="3">
                                            <p:txEl>
                                              <p:pRg st="13" end="1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4" end="14"/>
                                            </p:txEl>
                                          </p:spTgt>
                                        </p:tgtEl>
                                        <p:attrNameLst>
                                          <p:attrName>style.visibility</p:attrName>
                                        </p:attrNameLst>
                                      </p:cBhvr>
                                      <p:to>
                                        <p:strVal val="visible"/>
                                      </p:to>
                                    </p:set>
                                    <p:animEffect transition="in" filter="blinds(horizontal)">
                                      <p:cBhvr>
                                        <p:cTn id="42"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smtClean="0"/>
              <a:t>Hema</a:t>
            </a:r>
            <a:r>
              <a:rPr lang="en-US" dirty="0" smtClean="0"/>
              <a:t>/</a:t>
            </a:r>
            <a:r>
              <a:rPr lang="en-US" dirty="0" err="1" smtClean="0"/>
              <a:t>hemo</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648200"/>
          </a:xfrm>
        </p:spPr>
        <p:txBody>
          <a:bodyPr>
            <a:normAutofit/>
          </a:bodyPr>
          <a:lstStyle/>
          <a:p>
            <a:endParaRPr lang="en-US" dirty="0" smtClean="0"/>
          </a:p>
          <a:p>
            <a:endParaRPr lang="en-US" dirty="0" smtClean="0"/>
          </a:p>
          <a:p>
            <a:endParaRPr lang="en-US" dirty="0" smtClean="0"/>
          </a:p>
          <a:p>
            <a:r>
              <a:rPr lang="en-US" b="1" dirty="0" smtClean="0"/>
              <a:t>Think </a:t>
            </a:r>
            <a:r>
              <a:rPr lang="en-US" b="1" dirty="0" smtClean="0"/>
              <a:t>of 3 Words using “</a:t>
            </a:r>
            <a:r>
              <a:rPr lang="en-US" b="1" u="sng" dirty="0" err="1" smtClean="0">
                <a:solidFill>
                  <a:srgbClr val="33CCFF"/>
                </a:solidFill>
              </a:rPr>
              <a:t>hemo</a:t>
            </a:r>
            <a:r>
              <a:rPr lang="en-US" b="1" dirty="0" smtClean="0">
                <a:solidFill>
                  <a:srgbClr val="33CCFF"/>
                </a:solidFill>
              </a:rPr>
              <a:t> or </a:t>
            </a:r>
            <a:r>
              <a:rPr lang="en-US" b="1" u="sng" dirty="0" err="1" smtClean="0">
                <a:solidFill>
                  <a:srgbClr val="33CCFF"/>
                </a:solidFill>
              </a:rPr>
              <a:t>hema</a:t>
            </a:r>
            <a:r>
              <a:rPr lang="en-US" b="1" dirty="0" smtClean="0"/>
              <a:t>”</a:t>
            </a:r>
            <a:endParaRPr lang="en-US" dirty="0" smtClean="0"/>
          </a:p>
          <a:p>
            <a:pPr lvl="1"/>
            <a:r>
              <a:rPr lang="en-US" dirty="0" smtClean="0"/>
              <a:t>Example: “</a:t>
            </a:r>
            <a:r>
              <a:rPr lang="en-US" b="1" dirty="0" smtClean="0">
                <a:solidFill>
                  <a:srgbClr val="33CCFF"/>
                </a:solidFill>
              </a:rPr>
              <a:t>hemoglobin</a:t>
            </a:r>
            <a:r>
              <a:rPr lang="en-US" dirty="0" smtClean="0"/>
              <a:t>”</a:t>
            </a:r>
          </a:p>
          <a:p>
            <a:pPr lvl="1"/>
            <a:endParaRPr lang="en-US" dirty="0" smtClean="0"/>
          </a:p>
        </p:txBody>
      </p:sp>
      <p:sp>
        <p:nvSpPr>
          <p:cNvPr id="7" name="Rounded Rectangle 6">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5715000" y="1219200"/>
            <a:ext cx="1905000" cy="1846659"/>
          </a:xfrm>
          <a:prstGeom prst="rect">
            <a:avLst/>
          </a:prstGeom>
          <a:noFill/>
        </p:spPr>
        <p:txBody>
          <a:bodyPr wrap="square" rtlCol="0">
            <a:spAutoFit/>
          </a:bodyPr>
          <a:lstStyle/>
          <a:p>
            <a:r>
              <a:rPr lang="en-US" sz="1600" b="1" u="sng" dirty="0" smtClean="0">
                <a:solidFill>
                  <a:srgbClr val="33CCFF"/>
                </a:solidFill>
              </a:rPr>
              <a:t>hemoglobin:</a:t>
            </a:r>
            <a:r>
              <a:rPr lang="en-US" sz="1600" b="1" dirty="0" smtClean="0">
                <a:solidFill>
                  <a:srgbClr val="33CCFF"/>
                </a:solidFill>
              </a:rPr>
              <a:t> </a:t>
            </a:r>
            <a:r>
              <a:rPr lang="en-US" sz="1600" dirty="0" smtClean="0"/>
              <a:t>the protein molecule in red blood cells that carries oxygen from the lungs to the body</a:t>
            </a:r>
          </a:p>
          <a:p>
            <a:endParaRPr lang="en-US" dirty="0"/>
          </a:p>
        </p:txBody>
      </p:sp>
      <p:pic>
        <p:nvPicPr>
          <p:cNvPr id="10" name="Picture 9" descr="C:\Documents and Settings\jgalvan\Local Settings\Temporary Internet Files\Content.IE5\WZ78V2TG\dglxasset[1].aspx"/>
          <p:cNvPicPr/>
          <p:nvPr/>
        </p:nvPicPr>
        <p:blipFill>
          <a:blip r:embed="rId4" cstate="print"/>
          <a:srcRect/>
          <a:stretch>
            <a:fillRect/>
          </a:stretch>
        </p:blipFill>
        <p:spPr bwMode="auto">
          <a:xfrm>
            <a:off x="2057400" y="1066800"/>
            <a:ext cx="3457575" cy="2047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err="1" smtClean="0"/>
              <a:t>vore</a:t>
            </a:r>
            <a:r>
              <a:rPr lang="en-US" dirty="0"/>
              <a:t/>
            </a:r>
            <a:br>
              <a:rPr lang="en-US" dirty="0"/>
            </a:b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u="sng" dirty="0" smtClean="0"/>
              <a:t>Definition</a:t>
            </a:r>
            <a:r>
              <a:rPr lang="en-US" dirty="0" smtClean="0"/>
              <a:t>:  </a:t>
            </a:r>
          </a:p>
          <a:p>
            <a:pPr lvl="1"/>
            <a:r>
              <a:rPr lang="en-US" dirty="0" smtClean="0"/>
              <a:t>To devour, eat</a:t>
            </a:r>
          </a:p>
          <a:p>
            <a:r>
              <a:rPr lang="en-US" i="1" u="sng" dirty="0" smtClean="0"/>
              <a:t>Example</a:t>
            </a:r>
            <a:r>
              <a:rPr lang="en-US" i="1" dirty="0" smtClean="0"/>
              <a:t>:  “An o</a:t>
            </a:r>
            <a:r>
              <a:rPr lang="en-US" b="1" i="1" u="sng" dirty="0" smtClean="0"/>
              <a:t>mni</a:t>
            </a:r>
            <a:r>
              <a:rPr lang="en-US" b="1" i="1" u="sng" dirty="0" smtClean="0">
                <a:solidFill>
                  <a:srgbClr val="33CCFF"/>
                </a:solidFill>
              </a:rPr>
              <a:t>vore</a:t>
            </a:r>
            <a:r>
              <a:rPr lang="en-US" i="1" dirty="0" smtClean="0"/>
              <a:t> is an animal, such as a human, that eats food of both plant and animal origin.</a:t>
            </a:r>
          </a:p>
          <a:p>
            <a:pPr lvl="1">
              <a:buNone/>
            </a:pPr>
            <a:endParaRPr lang="en-US" i="1" dirty="0" smtClean="0"/>
          </a:p>
          <a:p>
            <a:pPr lvl="1"/>
            <a:endParaRPr lang="en-US" dirty="0" smtClean="0"/>
          </a:p>
          <a:p>
            <a:pPr lvl="1">
              <a:buNone/>
            </a:pPr>
            <a:endParaRPr lang="en-US" dirty="0" smtClean="0"/>
          </a:p>
        </p:txBody>
      </p:sp>
      <p:sp>
        <p:nvSpPr>
          <p:cNvPr id="5" name="Rounded Rectangle 4">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err="1" smtClean="0"/>
              <a:t>vore</a:t>
            </a:r>
            <a:r>
              <a:rPr lang="en-US" dirty="0"/>
              <a:t/>
            </a:r>
            <a:br>
              <a:rPr lang="en-US" dirty="0"/>
            </a:br>
            <a:endParaRPr lang="en-US" dirty="0">
              <a:solidFill>
                <a:schemeClr val="tx2"/>
              </a:solidFill>
            </a:endParaRPr>
          </a:p>
        </p:txBody>
      </p:sp>
      <p:sp>
        <p:nvSpPr>
          <p:cNvPr id="3" name="Text Placeholder 2"/>
          <p:cNvSpPr>
            <a:spLocks noGrp="1"/>
          </p:cNvSpPr>
          <p:nvPr>
            <p:ph type="body" sz="quarter" idx="10"/>
          </p:nvPr>
        </p:nvSpPr>
        <p:spPr>
          <a:xfrm>
            <a:off x="152400" y="2209800"/>
            <a:ext cx="8763000" cy="4343400"/>
          </a:xfrm>
        </p:spPr>
        <p:txBody>
          <a:bodyPr>
            <a:normAutofit fontScale="92500" lnSpcReduction="20000"/>
          </a:bodyPr>
          <a:lstStyle/>
          <a:p>
            <a:endParaRPr lang="en-US" dirty="0" smtClean="0"/>
          </a:p>
          <a:p>
            <a:endParaRPr lang="en-US" dirty="0" smtClean="0"/>
          </a:p>
          <a:p>
            <a:endParaRPr lang="en-US" dirty="0" smtClean="0"/>
          </a:p>
          <a:p>
            <a:r>
              <a:rPr lang="en-US" b="1" u="sng" dirty="0" smtClean="0"/>
              <a:t>Examples</a:t>
            </a:r>
            <a:r>
              <a:rPr lang="en-US" b="1" u="sng" dirty="0" smtClean="0"/>
              <a:t>:</a:t>
            </a:r>
            <a:r>
              <a:rPr lang="en-US" dirty="0" smtClean="0"/>
              <a:t>  </a:t>
            </a:r>
          </a:p>
          <a:p>
            <a:pPr lvl="1"/>
            <a:r>
              <a:rPr lang="en-US" b="1" dirty="0" smtClean="0">
                <a:solidFill>
                  <a:srgbClr val="33CCFF"/>
                </a:solidFill>
              </a:rPr>
              <a:t>Carnivore	</a:t>
            </a:r>
          </a:p>
          <a:p>
            <a:pPr lvl="2"/>
            <a:r>
              <a:rPr lang="en-US" dirty="0" smtClean="0"/>
              <a:t>an animal that feeds on flesh</a:t>
            </a:r>
          </a:p>
          <a:p>
            <a:pPr lvl="1"/>
            <a:r>
              <a:rPr lang="en-US" b="1" dirty="0" smtClean="0">
                <a:solidFill>
                  <a:srgbClr val="33CCFF"/>
                </a:solidFill>
              </a:rPr>
              <a:t>Herbivore</a:t>
            </a:r>
          </a:p>
          <a:p>
            <a:pPr lvl="2"/>
            <a:r>
              <a:rPr lang="en-US" dirty="0" smtClean="0"/>
              <a:t>An animal that gets its energy from eating plants, and only plants </a:t>
            </a:r>
          </a:p>
          <a:p>
            <a:pPr lvl="1"/>
            <a:r>
              <a:rPr lang="en-US" b="1" dirty="0" smtClean="0">
                <a:solidFill>
                  <a:srgbClr val="33CCFF"/>
                </a:solidFill>
              </a:rPr>
              <a:t>Voracious</a:t>
            </a:r>
          </a:p>
          <a:p>
            <a:pPr lvl="2"/>
            <a:r>
              <a:rPr lang="en-US" dirty="0" smtClean="0"/>
              <a:t>wanting or devouring great quantities of food.</a:t>
            </a:r>
          </a:p>
          <a:p>
            <a:pPr lvl="1"/>
            <a:r>
              <a:rPr lang="en-US" b="1" dirty="0" err="1" smtClean="0">
                <a:solidFill>
                  <a:srgbClr val="33CCFF"/>
                </a:solidFill>
              </a:rPr>
              <a:t>Electrovore</a:t>
            </a:r>
            <a:endParaRPr lang="en-US" b="1" dirty="0" smtClean="0">
              <a:solidFill>
                <a:srgbClr val="33CCFF"/>
              </a:solidFill>
            </a:endParaRPr>
          </a:p>
          <a:p>
            <a:pPr lvl="2"/>
            <a:r>
              <a:rPr lang="en-US" dirty="0" smtClean="0"/>
              <a:t>(science fiction) An organism or entity which feeds on electricity.</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5791200" y="1752600"/>
            <a:ext cx="1905000" cy="1354217"/>
          </a:xfrm>
          <a:prstGeom prst="rect">
            <a:avLst/>
          </a:prstGeom>
          <a:noFill/>
        </p:spPr>
        <p:txBody>
          <a:bodyPr wrap="square" rtlCol="0">
            <a:spAutoFit/>
          </a:bodyPr>
          <a:lstStyle/>
          <a:p>
            <a:r>
              <a:rPr lang="en-US" sz="1600" b="1" u="sng" dirty="0" smtClean="0">
                <a:solidFill>
                  <a:srgbClr val="33CCFF"/>
                </a:solidFill>
              </a:rPr>
              <a:t>omnivore:</a:t>
            </a:r>
            <a:r>
              <a:rPr lang="en-US" sz="1600" b="1" dirty="0" smtClean="0">
                <a:solidFill>
                  <a:srgbClr val="33CCFF"/>
                </a:solidFill>
              </a:rPr>
              <a:t> </a:t>
            </a:r>
            <a:r>
              <a:rPr lang="en-US" sz="1600" dirty="0" smtClean="0"/>
              <a:t>an animal that eats food of both plant and animal origin</a:t>
            </a:r>
          </a:p>
          <a:p>
            <a:endParaRPr lang="en-US" dirty="0"/>
          </a:p>
        </p:txBody>
      </p:sp>
      <p:pic>
        <p:nvPicPr>
          <p:cNvPr id="10" name="Picture 9" descr="C:\Documents and Settings\jgalvan\Local Settings\Temporary Internet Files\Content.IE5\MF1ATGSC\MP900422284[1].jpg"/>
          <p:cNvPicPr/>
          <p:nvPr/>
        </p:nvPicPr>
        <p:blipFill>
          <a:blip r:embed="rId4" cstate="print"/>
          <a:srcRect/>
          <a:stretch>
            <a:fillRect/>
          </a:stretch>
        </p:blipFill>
        <p:spPr bwMode="auto">
          <a:xfrm>
            <a:off x="2971800" y="838200"/>
            <a:ext cx="2743200" cy="24384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horizontal)">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blinds(horizontal)">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blinds(horizontal)">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blinds(horizontal)">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smtClean="0"/>
              <a:t>vore</a:t>
            </a:r>
            <a:endParaRPr lang="en-US" dirty="0">
              <a:solidFill>
                <a:schemeClr val="tx2"/>
              </a:solidFill>
            </a:endParaRPr>
          </a:p>
        </p:txBody>
      </p:sp>
      <p:sp>
        <p:nvSpPr>
          <p:cNvPr id="3" name="Text Placeholder 2"/>
          <p:cNvSpPr>
            <a:spLocks noGrp="1"/>
          </p:cNvSpPr>
          <p:nvPr>
            <p:ph type="body" sz="quarter" idx="10"/>
          </p:nvPr>
        </p:nvSpPr>
        <p:spPr>
          <a:xfrm>
            <a:off x="228600" y="1905000"/>
            <a:ext cx="8534400" cy="4648200"/>
          </a:xfrm>
        </p:spPr>
        <p:txBody>
          <a:bodyPr>
            <a:normAutofit fontScale="85000" lnSpcReduction="20000"/>
          </a:bodyPr>
          <a:lstStyle/>
          <a:p>
            <a:endParaRPr lang="en-US" dirty="0" smtClean="0"/>
          </a:p>
          <a:p>
            <a:endParaRPr lang="en-US" dirty="0" smtClean="0"/>
          </a:p>
          <a:p>
            <a:endParaRPr lang="en-US" dirty="0" smtClean="0"/>
          </a:p>
          <a:p>
            <a:endParaRPr lang="en-US" dirty="0" smtClean="0"/>
          </a:p>
          <a:p>
            <a:r>
              <a:rPr lang="en-US" b="1" u="sng" dirty="0" smtClean="0"/>
              <a:t>Positive/Negative </a:t>
            </a:r>
            <a:r>
              <a:rPr lang="en-US" b="1" u="sng" dirty="0" smtClean="0"/>
              <a:t>Questions: </a:t>
            </a:r>
            <a:r>
              <a:rPr lang="en-US" dirty="0" smtClean="0"/>
              <a:t> Answer “</a:t>
            </a:r>
            <a:r>
              <a:rPr lang="en-US" b="1" dirty="0" smtClean="0">
                <a:solidFill>
                  <a:srgbClr val="33CCFF"/>
                </a:solidFill>
              </a:rPr>
              <a:t>Yes</a:t>
            </a:r>
            <a:r>
              <a:rPr lang="en-US" dirty="0" smtClean="0"/>
              <a:t>” or “</a:t>
            </a:r>
            <a:r>
              <a:rPr lang="en-US" b="1" dirty="0" smtClean="0">
                <a:solidFill>
                  <a:srgbClr val="33CCFF"/>
                </a:solidFill>
              </a:rPr>
              <a:t>No</a:t>
            </a:r>
            <a:r>
              <a:rPr lang="en-US" dirty="0" smtClean="0"/>
              <a:t>”</a:t>
            </a:r>
          </a:p>
          <a:p>
            <a:pPr lvl="1"/>
            <a:r>
              <a:rPr lang="en-US" b="1" dirty="0" smtClean="0">
                <a:solidFill>
                  <a:srgbClr val="33CCFF"/>
                </a:solidFill>
              </a:rPr>
              <a:t>Carnivore</a:t>
            </a:r>
          </a:p>
          <a:p>
            <a:pPr lvl="2"/>
            <a:r>
              <a:rPr lang="en-US" dirty="0" smtClean="0"/>
              <a:t>an animal that feeds on flesh</a:t>
            </a:r>
          </a:p>
          <a:p>
            <a:pPr lvl="1"/>
            <a:r>
              <a:rPr lang="en-US" b="1" dirty="0" smtClean="0">
                <a:solidFill>
                  <a:srgbClr val="33CCFF"/>
                </a:solidFill>
              </a:rPr>
              <a:t>Voices</a:t>
            </a:r>
          </a:p>
          <a:p>
            <a:pPr lvl="1"/>
            <a:r>
              <a:rPr lang="en-US" b="1" dirty="0" smtClean="0">
                <a:solidFill>
                  <a:srgbClr val="33CCFF"/>
                </a:solidFill>
              </a:rPr>
              <a:t>Herbivore</a:t>
            </a:r>
          </a:p>
          <a:p>
            <a:pPr lvl="2"/>
            <a:r>
              <a:rPr lang="en-US" dirty="0" smtClean="0"/>
              <a:t>An animal that gets its energy from eating plants, and only plants</a:t>
            </a:r>
          </a:p>
          <a:p>
            <a:pPr lvl="1"/>
            <a:r>
              <a:rPr lang="en-US" b="1" dirty="0" smtClean="0">
                <a:solidFill>
                  <a:srgbClr val="33CCFF"/>
                </a:solidFill>
              </a:rPr>
              <a:t>Vault</a:t>
            </a:r>
          </a:p>
          <a:p>
            <a:pPr lvl="1"/>
            <a:r>
              <a:rPr lang="en-US" b="1" dirty="0" smtClean="0">
                <a:solidFill>
                  <a:srgbClr val="33CCFF"/>
                </a:solidFill>
              </a:rPr>
              <a:t>Omnivore</a:t>
            </a:r>
          </a:p>
          <a:p>
            <a:pPr lvl="2"/>
            <a:r>
              <a:rPr lang="en-US" dirty="0" smtClean="0"/>
              <a:t>an animal that eats food of both plant and animal origin </a:t>
            </a:r>
          </a:p>
          <a:p>
            <a:pPr lvl="1"/>
            <a:r>
              <a:rPr lang="en-US" b="1" dirty="0" smtClean="0">
                <a:solidFill>
                  <a:srgbClr val="33CCFF"/>
                </a:solidFill>
              </a:rPr>
              <a:t>Oval</a:t>
            </a:r>
            <a:endParaRPr lang="en-US" dirty="0" smtClean="0"/>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7" name="TextBox 6"/>
          <p:cNvSpPr txBox="1"/>
          <p:nvPr/>
        </p:nvSpPr>
        <p:spPr>
          <a:xfrm>
            <a:off x="5791200" y="1752600"/>
            <a:ext cx="1905000" cy="1354217"/>
          </a:xfrm>
          <a:prstGeom prst="rect">
            <a:avLst/>
          </a:prstGeom>
          <a:noFill/>
        </p:spPr>
        <p:txBody>
          <a:bodyPr wrap="square" rtlCol="0">
            <a:spAutoFit/>
          </a:bodyPr>
          <a:lstStyle/>
          <a:p>
            <a:r>
              <a:rPr lang="en-US" sz="1600" b="1" u="sng" dirty="0" smtClean="0">
                <a:solidFill>
                  <a:srgbClr val="33CCFF"/>
                </a:solidFill>
              </a:rPr>
              <a:t>omnivore:</a:t>
            </a:r>
            <a:r>
              <a:rPr lang="en-US" sz="1600" b="1" dirty="0" smtClean="0">
                <a:solidFill>
                  <a:srgbClr val="33CCFF"/>
                </a:solidFill>
              </a:rPr>
              <a:t> </a:t>
            </a:r>
            <a:r>
              <a:rPr lang="en-US" sz="1600" dirty="0" smtClean="0"/>
              <a:t>an animal that eats food of both plant and animal origin</a:t>
            </a:r>
          </a:p>
          <a:p>
            <a:endParaRPr lang="en-US" dirty="0"/>
          </a:p>
        </p:txBody>
      </p:sp>
      <p:pic>
        <p:nvPicPr>
          <p:cNvPr id="11" name="Picture 10" descr="C:\Documents and Settings\jgalvan\Local Settings\Temporary Internet Files\Content.IE5\MF1ATGSC\MP900422284[1].jpg"/>
          <p:cNvPicPr/>
          <p:nvPr/>
        </p:nvPicPr>
        <p:blipFill>
          <a:blip r:embed="rId4" cstate="print"/>
          <a:srcRect/>
          <a:stretch>
            <a:fillRect/>
          </a:stretch>
        </p:blipFill>
        <p:spPr bwMode="auto">
          <a:xfrm>
            <a:off x="2971800" y="762000"/>
            <a:ext cx="2743200" cy="24384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linds(horizontal)">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blinds(horizontal)">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blinds(horizontal)">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blinds(horizontal)">
                                      <p:cBhvr>
                                        <p:cTn id="37" dur="500"/>
                                        <p:tgtEl>
                                          <p:spTgt spid="3">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blinds(horizontal)">
                                      <p:cBhvr>
                                        <p:cTn id="42" dur="500"/>
                                        <p:tgtEl>
                                          <p:spTgt spid="3">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Effect transition="in" filter="blinds(horizontal)">
                                      <p:cBhvr>
                                        <p:cTn id="4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smtClean="0"/>
              <a:t>vore</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648200"/>
          </a:xfrm>
        </p:spPr>
        <p:txBody>
          <a:bodyPr>
            <a:normAutofit/>
          </a:bodyPr>
          <a:lstStyle/>
          <a:p>
            <a:endParaRPr lang="en-US" dirty="0" smtClean="0"/>
          </a:p>
          <a:p>
            <a:endParaRPr lang="en-US" dirty="0" smtClean="0"/>
          </a:p>
          <a:p>
            <a:endParaRPr lang="en-US" dirty="0" smtClean="0"/>
          </a:p>
          <a:p>
            <a:r>
              <a:rPr lang="en-US" b="1" dirty="0" smtClean="0"/>
              <a:t>Think </a:t>
            </a:r>
            <a:r>
              <a:rPr lang="en-US" b="1" dirty="0" smtClean="0"/>
              <a:t>of 3 Words using “</a:t>
            </a:r>
            <a:r>
              <a:rPr lang="en-US" b="1" u="sng" dirty="0" err="1" smtClean="0">
                <a:solidFill>
                  <a:srgbClr val="33CCFF"/>
                </a:solidFill>
              </a:rPr>
              <a:t>vore</a:t>
            </a:r>
            <a:r>
              <a:rPr lang="en-US" b="1" dirty="0" smtClean="0"/>
              <a:t>”</a:t>
            </a:r>
            <a:endParaRPr lang="en-US" dirty="0" smtClean="0"/>
          </a:p>
          <a:p>
            <a:pPr lvl="1"/>
            <a:r>
              <a:rPr lang="en-US" dirty="0" smtClean="0"/>
              <a:t>Example: “</a:t>
            </a:r>
            <a:r>
              <a:rPr lang="en-US" b="1" dirty="0" smtClean="0">
                <a:solidFill>
                  <a:srgbClr val="33CCFF"/>
                </a:solidFill>
              </a:rPr>
              <a:t>omnivore</a:t>
            </a:r>
            <a:r>
              <a:rPr lang="en-US" dirty="0" smtClean="0"/>
              <a:t>”</a:t>
            </a:r>
          </a:p>
          <a:p>
            <a:pPr lvl="1"/>
            <a:endParaRPr lang="en-US" dirty="0" smtClean="0"/>
          </a:p>
        </p:txBody>
      </p:sp>
      <p:sp>
        <p:nvSpPr>
          <p:cNvPr id="7" name="Rounded Rectangle 6">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8" name="TextBox 7"/>
          <p:cNvSpPr txBox="1"/>
          <p:nvPr/>
        </p:nvSpPr>
        <p:spPr>
          <a:xfrm>
            <a:off x="5791200" y="1752600"/>
            <a:ext cx="1905000" cy="1354217"/>
          </a:xfrm>
          <a:prstGeom prst="rect">
            <a:avLst/>
          </a:prstGeom>
          <a:noFill/>
        </p:spPr>
        <p:txBody>
          <a:bodyPr wrap="square" rtlCol="0">
            <a:spAutoFit/>
          </a:bodyPr>
          <a:lstStyle/>
          <a:p>
            <a:r>
              <a:rPr lang="en-US" sz="1600" b="1" u="sng" dirty="0" smtClean="0">
                <a:solidFill>
                  <a:srgbClr val="33CCFF"/>
                </a:solidFill>
              </a:rPr>
              <a:t>omnivore:</a:t>
            </a:r>
            <a:r>
              <a:rPr lang="en-US" sz="1600" b="1" dirty="0" smtClean="0">
                <a:solidFill>
                  <a:srgbClr val="33CCFF"/>
                </a:solidFill>
              </a:rPr>
              <a:t> </a:t>
            </a:r>
            <a:r>
              <a:rPr lang="en-US" sz="1600" dirty="0" smtClean="0"/>
              <a:t>an animal that eats food of both plant and animal origin</a:t>
            </a:r>
          </a:p>
          <a:p>
            <a:endParaRPr lang="en-US" dirty="0"/>
          </a:p>
        </p:txBody>
      </p:sp>
      <p:pic>
        <p:nvPicPr>
          <p:cNvPr id="11" name="Picture 10" descr="C:\Documents and Settings\jgalvan\Local Settings\Temporary Internet Files\Content.IE5\MF1ATGSC\MP900422284[1].jpg"/>
          <p:cNvPicPr/>
          <p:nvPr/>
        </p:nvPicPr>
        <p:blipFill>
          <a:blip r:embed="rId4" cstate="print"/>
          <a:srcRect/>
          <a:stretch>
            <a:fillRect/>
          </a:stretch>
        </p:blipFill>
        <p:spPr bwMode="auto">
          <a:xfrm>
            <a:off x="2971800" y="838200"/>
            <a:ext cx="2743200" cy="2438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smtClean="0"/>
              <a:t>Hydro/</a:t>
            </a:r>
            <a:r>
              <a:rPr lang="en-US" dirty="0" err="1" smtClean="0"/>
              <a:t>Hydr</a:t>
            </a:r>
            <a:r>
              <a:rPr lang="en-US" dirty="0"/>
              <a:t/>
            </a:r>
            <a:br>
              <a:rPr lang="en-US" dirty="0"/>
            </a:b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u="sng" dirty="0" smtClean="0"/>
              <a:t>Definition</a:t>
            </a:r>
            <a:r>
              <a:rPr lang="en-US" dirty="0" smtClean="0"/>
              <a:t>:  </a:t>
            </a:r>
          </a:p>
          <a:p>
            <a:pPr lvl="1"/>
            <a:r>
              <a:rPr lang="en-US" b="1" dirty="0" smtClean="0"/>
              <a:t>Water; combined with hydrogen</a:t>
            </a:r>
            <a:endParaRPr lang="en-US" dirty="0" smtClean="0"/>
          </a:p>
          <a:p>
            <a:r>
              <a:rPr lang="en-US" i="1" u="sng" dirty="0" smtClean="0"/>
              <a:t>Example</a:t>
            </a:r>
            <a:r>
              <a:rPr lang="en-US" i="1" dirty="0" smtClean="0"/>
              <a:t>:  “</a:t>
            </a:r>
            <a:r>
              <a:rPr lang="en-US" b="1" i="1" u="sng" dirty="0" smtClean="0">
                <a:solidFill>
                  <a:srgbClr val="33CCFF"/>
                </a:solidFill>
              </a:rPr>
              <a:t>Hydro</a:t>
            </a:r>
            <a:r>
              <a:rPr lang="en-US" b="1" i="1" u="sng" dirty="0" smtClean="0"/>
              <a:t>electricity</a:t>
            </a:r>
            <a:r>
              <a:rPr lang="en-US" i="1" dirty="0" smtClean="0"/>
              <a:t> is the term referring to electricity generated by hydropower; the production of electrical power through the use of the gravitational force of falling or flowing water.”</a:t>
            </a:r>
          </a:p>
          <a:p>
            <a:pPr lvl="1">
              <a:buNone/>
            </a:pPr>
            <a:endParaRPr lang="en-US" i="1" dirty="0" smtClean="0"/>
          </a:p>
          <a:p>
            <a:pPr lvl="1"/>
            <a:endParaRPr lang="en-US" dirty="0" smtClean="0"/>
          </a:p>
          <a:p>
            <a:pPr lvl="1">
              <a:buNone/>
            </a:pPr>
            <a:endParaRPr lang="en-US" dirty="0" smtClean="0"/>
          </a:p>
        </p:txBody>
      </p:sp>
      <p:sp>
        <p:nvSpPr>
          <p:cNvPr id="5" name="Rounded Rectangle 4">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smtClean="0"/>
              <a:t>Hydro/</a:t>
            </a:r>
            <a:r>
              <a:rPr lang="en-US" dirty="0" err="1" smtClean="0"/>
              <a:t>Hydr</a:t>
            </a:r>
            <a:r>
              <a:rPr lang="en-US" dirty="0"/>
              <a:t/>
            </a:r>
            <a:br>
              <a:rPr lang="en-US" dirty="0"/>
            </a:br>
            <a:endParaRPr lang="en-US" dirty="0">
              <a:solidFill>
                <a:schemeClr val="tx2"/>
              </a:solidFill>
            </a:endParaRPr>
          </a:p>
        </p:txBody>
      </p:sp>
      <p:sp>
        <p:nvSpPr>
          <p:cNvPr id="3" name="Text Placeholder 2"/>
          <p:cNvSpPr>
            <a:spLocks noGrp="1"/>
          </p:cNvSpPr>
          <p:nvPr>
            <p:ph type="body" sz="quarter" idx="10"/>
          </p:nvPr>
        </p:nvSpPr>
        <p:spPr>
          <a:xfrm>
            <a:off x="152400" y="2286000"/>
            <a:ext cx="8763000" cy="4343400"/>
          </a:xfrm>
        </p:spPr>
        <p:txBody>
          <a:bodyPr>
            <a:normAutofit fontScale="85000" lnSpcReduction="20000"/>
          </a:bodyPr>
          <a:lstStyle/>
          <a:p>
            <a:endParaRPr lang="en-US" dirty="0" smtClean="0"/>
          </a:p>
          <a:p>
            <a:endParaRPr lang="en-US" dirty="0" smtClean="0"/>
          </a:p>
          <a:p>
            <a:r>
              <a:rPr lang="en-US" b="1" u="sng" dirty="0" smtClean="0"/>
              <a:t>Examples:</a:t>
            </a:r>
            <a:r>
              <a:rPr lang="en-US" dirty="0" smtClean="0"/>
              <a:t>  </a:t>
            </a:r>
          </a:p>
          <a:p>
            <a:pPr lvl="1"/>
            <a:r>
              <a:rPr lang="en-US" b="1" dirty="0" smtClean="0">
                <a:solidFill>
                  <a:srgbClr val="33CCFF"/>
                </a:solidFill>
              </a:rPr>
              <a:t>Hydrant</a:t>
            </a:r>
          </a:p>
          <a:p>
            <a:pPr lvl="2"/>
            <a:r>
              <a:rPr lang="en-US" dirty="0" smtClean="0"/>
              <a:t>an upright water pipe, especially one in a street, with a nozzle to which a fire hose can be attached</a:t>
            </a:r>
          </a:p>
          <a:p>
            <a:pPr lvl="1"/>
            <a:r>
              <a:rPr lang="en-US" b="1" dirty="0" smtClean="0">
                <a:solidFill>
                  <a:srgbClr val="33CCFF"/>
                </a:solidFill>
              </a:rPr>
              <a:t>Dehydrate</a:t>
            </a:r>
          </a:p>
          <a:p>
            <a:pPr lvl="2"/>
            <a:r>
              <a:rPr lang="en-US" dirty="0" smtClean="0"/>
              <a:t>To cause (a person or a person's body) to lose a large amount of water </a:t>
            </a:r>
          </a:p>
          <a:p>
            <a:pPr lvl="1"/>
            <a:r>
              <a:rPr lang="en-US" b="1" dirty="0" smtClean="0">
                <a:solidFill>
                  <a:srgbClr val="33CCFF"/>
                </a:solidFill>
              </a:rPr>
              <a:t>Hydraulics</a:t>
            </a:r>
          </a:p>
          <a:p>
            <a:pPr lvl="2"/>
            <a:r>
              <a:rPr lang="en-US" dirty="0" smtClean="0"/>
              <a:t>the branch of science and technology concerned with the conveyance of liquids through pipes and channels, especially as a source of mechanical force or control. </a:t>
            </a:r>
          </a:p>
          <a:p>
            <a:pPr lvl="1"/>
            <a:r>
              <a:rPr lang="en-US" b="1" dirty="0" smtClean="0">
                <a:solidFill>
                  <a:srgbClr val="33CCFF"/>
                </a:solidFill>
              </a:rPr>
              <a:t>Hydrophobia</a:t>
            </a:r>
          </a:p>
          <a:p>
            <a:pPr lvl="2"/>
            <a:r>
              <a:rPr lang="en-US" dirty="0" smtClean="0"/>
              <a:t>extreme or irrational fear of water, especially as a symptom of rabies in humans</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5638800" y="1447800"/>
            <a:ext cx="2590800" cy="1354217"/>
          </a:xfrm>
          <a:prstGeom prst="rect">
            <a:avLst/>
          </a:prstGeom>
          <a:noFill/>
        </p:spPr>
        <p:txBody>
          <a:bodyPr wrap="square" rtlCol="0">
            <a:spAutoFit/>
          </a:bodyPr>
          <a:lstStyle/>
          <a:p>
            <a:r>
              <a:rPr lang="en-US" sz="1600" b="1" u="sng" dirty="0" smtClean="0">
                <a:solidFill>
                  <a:srgbClr val="33CCFF"/>
                </a:solidFill>
              </a:rPr>
              <a:t>hydrate:</a:t>
            </a:r>
            <a:r>
              <a:rPr lang="en-US" sz="1600" b="1" dirty="0" smtClean="0">
                <a:solidFill>
                  <a:srgbClr val="33CCFF"/>
                </a:solidFill>
              </a:rPr>
              <a:t> </a:t>
            </a:r>
            <a:r>
              <a:rPr lang="en-US" sz="1600" dirty="0" smtClean="0"/>
              <a:t>To supply water to (a person, for example) in order to restore or maintain fluid balance</a:t>
            </a:r>
          </a:p>
          <a:p>
            <a:endParaRPr lang="en-US" dirty="0"/>
          </a:p>
        </p:txBody>
      </p:sp>
      <p:pic>
        <p:nvPicPr>
          <p:cNvPr id="10" name="Picture 9" descr="C:\Documents and Settings\jgalvan\Local Settings\Temporary Internet Files\Content.IE5\H45MDZ5D\MP900400105[1].jpg"/>
          <p:cNvPicPr/>
          <p:nvPr/>
        </p:nvPicPr>
        <p:blipFill>
          <a:blip r:embed="rId4" cstate="print"/>
          <a:srcRect/>
          <a:stretch>
            <a:fillRect/>
          </a:stretch>
        </p:blipFill>
        <p:spPr bwMode="auto">
          <a:xfrm>
            <a:off x="2362200" y="1066800"/>
            <a:ext cx="3209925"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linds(horizontal)">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blinds(horizontal)">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blinds(horizontal)">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a:t>Hydro/</a:t>
            </a:r>
            <a:r>
              <a:rPr lang="en-US" dirty="0" err="1"/>
              <a:t>Hydr</a:t>
            </a:r>
            <a:endParaRPr lang="en-US" dirty="0">
              <a:solidFill>
                <a:schemeClr val="tx2"/>
              </a:solidFill>
            </a:endParaRPr>
          </a:p>
        </p:txBody>
      </p:sp>
      <p:sp>
        <p:nvSpPr>
          <p:cNvPr id="3" name="Text Placeholder 2"/>
          <p:cNvSpPr>
            <a:spLocks noGrp="1"/>
          </p:cNvSpPr>
          <p:nvPr>
            <p:ph type="body" sz="quarter" idx="10"/>
          </p:nvPr>
        </p:nvSpPr>
        <p:spPr>
          <a:xfrm>
            <a:off x="228600" y="2057400"/>
            <a:ext cx="8534400" cy="4648200"/>
          </a:xfrm>
        </p:spPr>
        <p:txBody>
          <a:bodyPr>
            <a:normAutofit fontScale="85000" lnSpcReduction="20000"/>
          </a:bodyPr>
          <a:lstStyle/>
          <a:p>
            <a:endParaRPr lang="en-US" dirty="0" smtClean="0"/>
          </a:p>
          <a:p>
            <a:endParaRPr lang="en-US" dirty="0" smtClean="0"/>
          </a:p>
          <a:p>
            <a:endParaRPr lang="en-US" dirty="0" smtClean="0"/>
          </a:p>
          <a:p>
            <a:r>
              <a:rPr lang="en-US" b="1" u="sng" dirty="0" smtClean="0"/>
              <a:t>Positive/Negative </a:t>
            </a:r>
            <a:r>
              <a:rPr lang="en-US" b="1" u="sng" dirty="0" smtClean="0"/>
              <a:t>Questions: </a:t>
            </a:r>
            <a:r>
              <a:rPr lang="en-US" dirty="0" smtClean="0"/>
              <a:t> Answer “</a:t>
            </a:r>
            <a:r>
              <a:rPr lang="en-US" b="1" dirty="0" smtClean="0">
                <a:solidFill>
                  <a:srgbClr val="33CCFF"/>
                </a:solidFill>
              </a:rPr>
              <a:t>Yes</a:t>
            </a:r>
            <a:r>
              <a:rPr lang="en-US" dirty="0" smtClean="0"/>
              <a:t>” or “</a:t>
            </a:r>
            <a:r>
              <a:rPr lang="en-US" b="1" dirty="0" smtClean="0">
                <a:solidFill>
                  <a:srgbClr val="33CCFF"/>
                </a:solidFill>
              </a:rPr>
              <a:t>No</a:t>
            </a:r>
            <a:r>
              <a:rPr lang="en-US" dirty="0" smtClean="0"/>
              <a:t>”</a:t>
            </a:r>
          </a:p>
          <a:p>
            <a:pPr lvl="1"/>
            <a:r>
              <a:rPr lang="en-US" b="1" dirty="0" smtClean="0">
                <a:solidFill>
                  <a:srgbClr val="33CCFF"/>
                </a:solidFill>
              </a:rPr>
              <a:t>hydrogen</a:t>
            </a:r>
          </a:p>
          <a:p>
            <a:pPr lvl="2"/>
            <a:r>
              <a:rPr lang="en-US" dirty="0" smtClean="0"/>
              <a:t>a colorless, odorless, highly flammable gas, the chemical element of atomic number 1. </a:t>
            </a:r>
          </a:p>
          <a:p>
            <a:pPr lvl="1"/>
            <a:r>
              <a:rPr lang="en-US" b="1" dirty="0" smtClean="0">
                <a:solidFill>
                  <a:srgbClr val="33CCFF"/>
                </a:solidFill>
              </a:rPr>
              <a:t>Hyperion</a:t>
            </a:r>
          </a:p>
          <a:p>
            <a:pPr lvl="1"/>
            <a:r>
              <a:rPr lang="en-US" b="1" dirty="0" smtClean="0">
                <a:solidFill>
                  <a:srgbClr val="33CCFF"/>
                </a:solidFill>
              </a:rPr>
              <a:t>Hydroponics</a:t>
            </a:r>
          </a:p>
          <a:p>
            <a:pPr lvl="2"/>
            <a:r>
              <a:rPr lang="en-US" dirty="0" smtClean="0"/>
              <a:t>the process of growing plants in sand, gravel, or liquid, with added nutrients but without soil</a:t>
            </a:r>
          </a:p>
          <a:p>
            <a:pPr lvl="1"/>
            <a:r>
              <a:rPr lang="en-US" b="1" dirty="0" smtClean="0">
                <a:solidFill>
                  <a:srgbClr val="33CCFF"/>
                </a:solidFill>
              </a:rPr>
              <a:t>Hide</a:t>
            </a:r>
          </a:p>
          <a:p>
            <a:pPr lvl="1"/>
            <a:r>
              <a:rPr lang="en-US" b="1" dirty="0" smtClean="0">
                <a:solidFill>
                  <a:srgbClr val="33CCFF"/>
                </a:solidFill>
              </a:rPr>
              <a:t>Hydrolysis</a:t>
            </a:r>
          </a:p>
          <a:p>
            <a:pPr lvl="2"/>
            <a:r>
              <a:rPr lang="en-US" dirty="0" smtClean="0"/>
              <a:t>the chemical breakdown of a compound due to reaction with water</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7" name="TextBox 6"/>
          <p:cNvSpPr txBox="1"/>
          <p:nvPr/>
        </p:nvSpPr>
        <p:spPr>
          <a:xfrm>
            <a:off x="5638800" y="1447800"/>
            <a:ext cx="2590800" cy="1354217"/>
          </a:xfrm>
          <a:prstGeom prst="rect">
            <a:avLst/>
          </a:prstGeom>
          <a:noFill/>
        </p:spPr>
        <p:txBody>
          <a:bodyPr wrap="square" rtlCol="0">
            <a:spAutoFit/>
          </a:bodyPr>
          <a:lstStyle/>
          <a:p>
            <a:r>
              <a:rPr lang="en-US" sz="1600" b="1" u="sng" dirty="0" smtClean="0">
                <a:solidFill>
                  <a:srgbClr val="33CCFF"/>
                </a:solidFill>
              </a:rPr>
              <a:t>hydrate:</a:t>
            </a:r>
            <a:r>
              <a:rPr lang="en-US" sz="1600" b="1" dirty="0" smtClean="0">
                <a:solidFill>
                  <a:srgbClr val="33CCFF"/>
                </a:solidFill>
              </a:rPr>
              <a:t> </a:t>
            </a:r>
            <a:r>
              <a:rPr lang="en-US" sz="1600" dirty="0" smtClean="0"/>
              <a:t>To supply water to (a person, for example) in order to restore or maintain fluid balance</a:t>
            </a:r>
          </a:p>
          <a:p>
            <a:endParaRPr lang="en-US" dirty="0"/>
          </a:p>
        </p:txBody>
      </p:sp>
      <p:pic>
        <p:nvPicPr>
          <p:cNvPr id="11" name="Picture 10" descr="C:\Documents and Settings\jgalvan\Local Settings\Temporary Internet Files\Content.IE5\H45MDZ5D\MP900400105[1].jpg"/>
          <p:cNvPicPr/>
          <p:nvPr/>
        </p:nvPicPr>
        <p:blipFill>
          <a:blip r:embed="rId4" cstate="print"/>
          <a:srcRect/>
          <a:stretch>
            <a:fillRect/>
          </a:stretch>
        </p:blipFill>
        <p:spPr bwMode="auto">
          <a:xfrm>
            <a:off x="2362200" y="1066800"/>
            <a:ext cx="3209925"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horizontal)">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blinds(horizontal)">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blinds(horizontal)">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blinds(horizontal)">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smtClean="0"/>
              <a:t>-</a:t>
            </a:r>
            <a:r>
              <a:rPr lang="en-US" dirty="0" err="1" smtClean="0"/>
              <a:t>ologist</a:t>
            </a:r>
            <a:r>
              <a:rPr lang="en-US" dirty="0"/>
              <a:t/>
            </a:r>
            <a:br>
              <a:rPr lang="en-US" dirty="0"/>
            </a:br>
            <a:endParaRPr lang="en-US" dirty="0">
              <a:solidFill>
                <a:schemeClr val="tx2"/>
              </a:solidFill>
            </a:endParaRPr>
          </a:p>
        </p:txBody>
      </p:sp>
      <p:sp>
        <p:nvSpPr>
          <p:cNvPr id="3" name="Text Placeholder 2"/>
          <p:cNvSpPr>
            <a:spLocks noGrp="1"/>
          </p:cNvSpPr>
          <p:nvPr>
            <p:ph type="body" sz="quarter" idx="10"/>
          </p:nvPr>
        </p:nvSpPr>
        <p:spPr>
          <a:xfrm>
            <a:off x="228600" y="1905000"/>
            <a:ext cx="8686800" cy="4724400"/>
          </a:xfrm>
        </p:spPr>
        <p:txBody>
          <a:bodyPr>
            <a:normAutofit fontScale="92500" lnSpcReduction="10000"/>
          </a:bodyPr>
          <a:lstStyle/>
          <a:p>
            <a:endParaRPr lang="en-US" dirty="0" smtClean="0"/>
          </a:p>
          <a:p>
            <a:endParaRPr lang="en-US" dirty="0" smtClean="0"/>
          </a:p>
          <a:p>
            <a:endParaRPr lang="en-US" dirty="0" smtClean="0"/>
          </a:p>
          <a:p>
            <a:endParaRPr lang="en-US" dirty="0" smtClean="0"/>
          </a:p>
          <a:p>
            <a:r>
              <a:rPr lang="en-US" b="1" u="sng" dirty="0" smtClean="0"/>
              <a:t>Positive/Negative Questions:</a:t>
            </a:r>
            <a:r>
              <a:rPr lang="en-US" b="1" dirty="0" smtClean="0"/>
              <a:t>  </a:t>
            </a:r>
            <a:r>
              <a:rPr lang="en-US" dirty="0" smtClean="0"/>
              <a:t>Answer “</a:t>
            </a:r>
            <a:r>
              <a:rPr lang="en-US" b="1" dirty="0" smtClean="0">
                <a:solidFill>
                  <a:srgbClr val="33CCFF"/>
                </a:solidFill>
              </a:rPr>
              <a:t>yes</a:t>
            </a:r>
            <a:r>
              <a:rPr lang="en-US" dirty="0" smtClean="0"/>
              <a:t>” or “</a:t>
            </a:r>
            <a:r>
              <a:rPr lang="en-US" b="1" dirty="0" smtClean="0">
                <a:solidFill>
                  <a:srgbClr val="33CCFF"/>
                </a:solidFill>
              </a:rPr>
              <a:t>no</a:t>
            </a:r>
            <a:r>
              <a:rPr lang="en-US" dirty="0" smtClean="0"/>
              <a:t>”:</a:t>
            </a:r>
          </a:p>
          <a:p>
            <a:pPr lvl="1"/>
            <a:r>
              <a:rPr lang="en-US" sz="3400" b="1" dirty="0" smtClean="0">
                <a:solidFill>
                  <a:srgbClr val="33CCFF"/>
                </a:solidFill>
              </a:rPr>
              <a:t>Cosmologist</a:t>
            </a:r>
          </a:p>
          <a:p>
            <a:pPr lvl="1"/>
            <a:r>
              <a:rPr lang="en-US" sz="3400" b="1" dirty="0" smtClean="0">
                <a:solidFill>
                  <a:srgbClr val="33CCFF"/>
                </a:solidFill>
              </a:rPr>
              <a:t>Musicologist</a:t>
            </a:r>
          </a:p>
          <a:p>
            <a:pPr lvl="1"/>
            <a:r>
              <a:rPr lang="en-US" sz="3400" b="1" dirty="0" smtClean="0">
                <a:solidFill>
                  <a:srgbClr val="33CCFF"/>
                </a:solidFill>
              </a:rPr>
              <a:t>Astronomer</a:t>
            </a:r>
          </a:p>
          <a:p>
            <a:pPr lvl="1"/>
            <a:r>
              <a:rPr lang="en-US" sz="3400" b="1" dirty="0" smtClean="0">
                <a:solidFill>
                  <a:srgbClr val="33CCFF"/>
                </a:solidFill>
              </a:rPr>
              <a:t>Blacksmith</a:t>
            </a:r>
          </a:p>
          <a:p>
            <a:pPr lvl="1"/>
            <a:r>
              <a:rPr lang="en-US" sz="3400" b="1" dirty="0" smtClean="0">
                <a:solidFill>
                  <a:srgbClr val="33CCFF"/>
                </a:solidFill>
              </a:rPr>
              <a:t>Etymologist</a:t>
            </a:r>
          </a:p>
          <a:p>
            <a:pPr lvl="1"/>
            <a:endParaRPr lang="en-US" dirty="0" smtClean="0"/>
          </a:p>
        </p:txBody>
      </p:sp>
      <p:sp>
        <p:nvSpPr>
          <p:cNvPr id="9" name="Rounded Rectangle 8">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7" name="TextBox 6"/>
          <p:cNvSpPr txBox="1"/>
          <p:nvPr/>
        </p:nvSpPr>
        <p:spPr>
          <a:xfrm>
            <a:off x="5486400" y="1524000"/>
            <a:ext cx="2667000" cy="1477328"/>
          </a:xfrm>
          <a:prstGeom prst="rect">
            <a:avLst/>
          </a:prstGeom>
          <a:noFill/>
        </p:spPr>
        <p:txBody>
          <a:bodyPr wrap="square" rtlCol="0">
            <a:spAutoFit/>
          </a:bodyPr>
          <a:lstStyle/>
          <a:p>
            <a:r>
              <a:rPr lang="en-US" b="1" dirty="0" smtClean="0"/>
              <a:t>“A person must study for several years to become a </a:t>
            </a:r>
            <a:r>
              <a:rPr lang="en-US" b="1" u="sng" dirty="0" smtClean="0"/>
              <a:t>paleont</a:t>
            </a:r>
            <a:r>
              <a:rPr lang="en-US" b="1" u="sng" dirty="0" smtClean="0">
                <a:solidFill>
                  <a:srgbClr val="00B0F0"/>
                </a:solidFill>
              </a:rPr>
              <a:t>ologist</a:t>
            </a:r>
            <a:r>
              <a:rPr lang="en-US" b="1" dirty="0" smtClean="0">
                <a:solidFill>
                  <a:srgbClr val="00B0F0"/>
                </a:solidFill>
              </a:rPr>
              <a:t>.”(scientist who studies dinosaurs)</a:t>
            </a:r>
            <a:endParaRPr lang="en-US" u="sng" dirty="0" smtClean="0"/>
          </a:p>
          <a:p>
            <a:endParaRPr lang="en-US" dirty="0"/>
          </a:p>
        </p:txBody>
      </p:sp>
      <p:pic>
        <p:nvPicPr>
          <p:cNvPr id="11" name="Picture 10" descr="C:\Documents and Settings\jgalvan\Local Settings\Temporary Internet Files\Content.IE5\HIZVHV5U\MP900399745[1].jpg"/>
          <p:cNvPicPr/>
          <p:nvPr/>
        </p:nvPicPr>
        <p:blipFill>
          <a:blip r:embed="rId4" cstate="print"/>
          <a:srcRect/>
          <a:stretch>
            <a:fillRect/>
          </a:stretch>
        </p:blipFill>
        <p:spPr bwMode="auto">
          <a:xfrm>
            <a:off x="2362200" y="1066800"/>
            <a:ext cx="2971800" cy="19812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a:t>Hydro/</a:t>
            </a:r>
            <a:r>
              <a:rPr lang="en-US" dirty="0" err="1"/>
              <a:t>Hydr</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648200"/>
          </a:xfrm>
        </p:spPr>
        <p:txBody>
          <a:bodyPr>
            <a:normAutofit/>
          </a:bodyPr>
          <a:lstStyle/>
          <a:p>
            <a:endParaRPr lang="en-US" dirty="0" smtClean="0"/>
          </a:p>
          <a:p>
            <a:endParaRPr lang="en-US" dirty="0" smtClean="0"/>
          </a:p>
          <a:p>
            <a:endParaRPr lang="en-US" b="1" u="sng" dirty="0" smtClean="0"/>
          </a:p>
          <a:p>
            <a:r>
              <a:rPr lang="en-US" b="1" dirty="0" smtClean="0"/>
              <a:t>Think of 3 Words using “</a:t>
            </a:r>
            <a:r>
              <a:rPr lang="en-US" b="1" u="sng" dirty="0" smtClean="0">
                <a:solidFill>
                  <a:srgbClr val="33CCFF"/>
                </a:solidFill>
              </a:rPr>
              <a:t>Hydro/</a:t>
            </a:r>
            <a:r>
              <a:rPr lang="en-US" b="1" u="sng" dirty="0" err="1" smtClean="0">
                <a:solidFill>
                  <a:srgbClr val="33CCFF"/>
                </a:solidFill>
              </a:rPr>
              <a:t>Hydr</a:t>
            </a:r>
            <a:r>
              <a:rPr lang="en-US" b="1" dirty="0" smtClean="0"/>
              <a:t>”</a:t>
            </a:r>
            <a:endParaRPr lang="en-US" dirty="0" smtClean="0"/>
          </a:p>
          <a:p>
            <a:pPr lvl="1"/>
            <a:r>
              <a:rPr lang="en-US" dirty="0" smtClean="0"/>
              <a:t>Example: “</a:t>
            </a:r>
            <a:r>
              <a:rPr lang="en-US" b="1" dirty="0" smtClean="0">
                <a:solidFill>
                  <a:srgbClr val="33CCFF"/>
                </a:solidFill>
              </a:rPr>
              <a:t>Hydrate</a:t>
            </a:r>
            <a:r>
              <a:rPr lang="en-US" dirty="0" smtClean="0"/>
              <a:t>”</a:t>
            </a:r>
          </a:p>
          <a:p>
            <a:pPr lvl="1"/>
            <a:endParaRPr lang="en-US" dirty="0" smtClean="0"/>
          </a:p>
        </p:txBody>
      </p:sp>
      <p:sp>
        <p:nvSpPr>
          <p:cNvPr id="7" name="Rounded Rectangle 6">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8" name="TextBox 7"/>
          <p:cNvSpPr txBox="1"/>
          <p:nvPr/>
        </p:nvSpPr>
        <p:spPr>
          <a:xfrm>
            <a:off x="5638800" y="1447800"/>
            <a:ext cx="2590800" cy="1354217"/>
          </a:xfrm>
          <a:prstGeom prst="rect">
            <a:avLst/>
          </a:prstGeom>
          <a:noFill/>
        </p:spPr>
        <p:txBody>
          <a:bodyPr wrap="square" rtlCol="0">
            <a:spAutoFit/>
          </a:bodyPr>
          <a:lstStyle/>
          <a:p>
            <a:r>
              <a:rPr lang="en-US" sz="1600" b="1" u="sng" dirty="0" smtClean="0">
                <a:solidFill>
                  <a:srgbClr val="33CCFF"/>
                </a:solidFill>
              </a:rPr>
              <a:t>hydrate:</a:t>
            </a:r>
            <a:r>
              <a:rPr lang="en-US" sz="1600" b="1" dirty="0" smtClean="0">
                <a:solidFill>
                  <a:srgbClr val="33CCFF"/>
                </a:solidFill>
              </a:rPr>
              <a:t> </a:t>
            </a:r>
            <a:r>
              <a:rPr lang="en-US" sz="1600" dirty="0" smtClean="0"/>
              <a:t>To supply water to (a person, for example) in order to restore or maintain fluid balance</a:t>
            </a:r>
          </a:p>
          <a:p>
            <a:endParaRPr lang="en-US" dirty="0"/>
          </a:p>
        </p:txBody>
      </p:sp>
      <p:pic>
        <p:nvPicPr>
          <p:cNvPr id="11" name="Picture 10" descr="C:\Documents and Settings\jgalvan\Local Settings\Temporary Internet Files\Content.IE5\H45MDZ5D\MP900400105[1].jpg"/>
          <p:cNvPicPr/>
          <p:nvPr/>
        </p:nvPicPr>
        <p:blipFill>
          <a:blip r:embed="rId4" cstate="print"/>
          <a:srcRect/>
          <a:stretch>
            <a:fillRect/>
          </a:stretch>
        </p:blipFill>
        <p:spPr bwMode="auto">
          <a:xfrm>
            <a:off x="2133600" y="1143000"/>
            <a:ext cx="3438525"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err="1" smtClean="0"/>
              <a:t>Astro</a:t>
            </a:r>
            <a:r>
              <a:rPr lang="en-US" dirty="0"/>
              <a:t/>
            </a:r>
            <a:br>
              <a:rPr lang="en-US" dirty="0"/>
            </a:b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u="sng" dirty="0" smtClean="0"/>
              <a:t>Definition</a:t>
            </a:r>
            <a:r>
              <a:rPr lang="en-US" dirty="0" smtClean="0"/>
              <a:t>:  </a:t>
            </a:r>
          </a:p>
          <a:p>
            <a:pPr lvl="1"/>
            <a:r>
              <a:rPr lang="en-US" b="1" dirty="0" smtClean="0"/>
              <a:t>Star-shaped; (referring to) outer space</a:t>
            </a:r>
            <a:endParaRPr lang="en-US" dirty="0" smtClean="0"/>
          </a:p>
          <a:p>
            <a:r>
              <a:rPr lang="en-US" i="1" u="sng" dirty="0" smtClean="0"/>
              <a:t>Example</a:t>
            </a:r>
            <a:r>
              <a:rPr lang="en-US" i="1" dirty="0" smtClean="0"/>
              <a:t>:  “</a:t>
            </a:r>
            <a:r>
              <a:rPr lang="en-US" i="1" u="sng" dirty="0" smtClean="0">
                <a:solidFill>
                  <a:srgbClr val="33CCFF"/>
                </a:solidFill>
              </a:rPr>
              <a:t>A</a:t>
            </a:r>
            <a:r>
              <a:rPr lang="en-US" b="1" i="1" u="sng" dirty="0" smtClean="0">
                <a:solidFill>
                  <a:srgbClr val="33CCFF"/>
                </a:solidFill>
              </a:rPr>
              <a:t>stro</a:t>
            </a:r>
            <a:r>
              <a:rPr lang="en-US" b="1" i="1" u="sng" dirty="0" smtClean="0"/>
              <a:t>nomy</a:t>
            </a:r>
            <a:r>
              <a:rPr lang="en-US" i="1" dirty="0" smtClean="0"/>
              <a:t> is the branch of science that deals with celestial objects, space, and the physical universe as a whole</a:t>
            </a:r>
            <a:r>
              <a:rPr lang="en-US" dirty="0" smtClean="0"/>
              <a:t>.</a:t>
            </a:r>
          </a:p>
          <a:p>
            <a:pPr lvl="1"/>
            <a:endParaRPr lang="en-US" i="1" dirty="0" smtClean="0"/>
          </a:p>
          <a:p>
            <a:pPr lvl="1">
              <a:buNone/>
            </a:pPr>
            <a:endParaRPr lang="en-US" i="1" dirty="0" smtClean="0"/>
          </a:p>
          <a:p>
            <a:pPr lvl="1"/>
            <a:endParaRPr lang="en-US" dirty="0" smtClean="0"/>
          </a:p>
          <a:p>
            <a:pPr lvl="1">
              <a:buNone/>
            </a:pPr>
            <a:endParaRPr lang="en-US" dirty="0" smtClean="0"/>
          </a:p>
        </p:txBody>
      </p:sp>
      <p:sp>
        <p:nvSpPr>
          <p:cNvPr id="5" name="Rounded Rectangle 4">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err="1"/>
              <a:t>A</a:t>
            </a:r>
            <a:r>
              <a:rPr lang="en-US" dirty="0" err="1" smtClean="0"/>
              <a:t>stro</a:t>
            </a:r>
            <a:r>
              <a:rPr lang="en-US" dirty="0"/>
              <a:t/>
            </a:r>
            <a:br>
              <a:rPr lang="en-US" dirty="0"/>
            </a:br>
            <a:endParaRPr lang="en-US" dirty="0">
              <a:solidFill>
                <a:schemeClr val="tx2"/>
              </a:solidFill>
            </a:endParaRPr>
          </a:p>
        </p:txBody>
      </p:sp>
      <p:sp>
        <p:nvSpPr>
          <p:cNvPr id="3" name="Text Placeholder 2"/>
          <p:cNvSpPr>
            <a:spLocks noGrp="1"/>
          </p:cNvSpPr>
          <p:nvPr>
            <p:ph type="body" sz="quarter" idx="10"/>
          </p:nvPr>
        </p:nvSpPr>
        <p:spPr>
          <a:xfrm>
            <a:off x="152400" y="2286000"/>
            <a:ext cx="8763000" cy="4343400"/>
          </a:xfrm>
        </p:spPr>
        <p:txBody>
          <a:bodyPr>
            <a:normAutofit fontScale="77500" lnSpcReduction="20000"/>
          </a:bodyPr>
          <a:lstStyle/>
          <a:p>
            <a:endParaRPr lang="en-US" dirty="0" smtClean="0"/>
          </a:p>
          <a:p>
            <a:endParaRPr lang="en-US" dirty="0" smtClean="0"/>
          </a:p>
          <a:p>
            <a:endParaRPr lang="en-US" dirty="0" smtClean="0"/>
          </a:p>
          <a:p>
            <a:r>
              <a:rPr lang="en-US" b="1" u="sng" dirty="0" smtClean="0"/>
              <a:t>Examples:</a:t>
            </a:r>
            <a:r>
              <a:rPr lang="en-US" dirty="0" smtClean="0"/>
              <a:t>  </a:t>
            </a:r>
          </a:p>
          <a:p>
            <a:pPr lvl="1"/>
            <a:r>
              <a:rPr lang="en-US" b="1" dirty="0" smtClean="0">
                <a:solidFill>
                  <a:srgbClr val="33CCFF"/>
                </a:solidFill>
              </a:rPr>
              <a:t>Astronomy</a:t>
            </a:r>
          </a:p>
          <a:p>
            <a:pPr lvl="2"/>
            <a:r>
              <a:rPr lang="en-US" dirty="0" smtClean="0"/>
              <a:t>the branch of science that deals with celestial objects, space, and the physical universe as a whole</a:t>
            </a:r>
          </a:p>
          <a:p>
            <a:pPr lvl="1"/>
            <a:r>
              <a:rPr lang="en-US" b="1" dirty="0" smtClean="0">
                <a:solidFill>
                  <a:srgbClr val="33CCFF"/>
                </a:solidFill>
              </a:rPr>
              <a:t>Astrology</a:t>
            </a:r>
          </a:p>
          <a:p>
            <a:pPr lvl="2"/>
            <a:r>
              <a:rPr lang="en-US" dirty="0" smtClean="0"/>
              <a:t>the study of the movements and relative positions of celestial bodies interpreted as having an influence on human affairs and the natural world </a:t>
            </a:r>
          </a:p>
          <a:p>
            <a:pPr lvl="1"/>
            <a:r>
              <a:rPr lang="en-US" b="1" dirty="0" smtClean="0">
                <a:solidFill>
                  <a:srgbClr val="33CCFF"/>
                </a:solidFill>
              </a:rPr>
              <a:t>Astronomer</a:t>
            </a:r>
          </a:p>
          <a:p>
            <a:pPr lvl="2"/>
            <a:r>
              <a:rPr lang="en-US" dirty="0" smtClean="0"/>
              <a:t>an expert in or student of astronomy. </a:t>
            </a:r>
          </a:p>
          <a:p>
            <a:pPr lvl="1"/>
            <a:r>
              <a:rPr lang="en-US" b="1" dirty="0" smtClean="0">
                <a:solidFill>
                  <a:srgbClr val="33CCFF"/>
                </a:solidFill>
              </a:rPr>
              <a:t>Astronaut</a:t>
            </a:r>
          </a:p>
          <a:p>
            <a:pPr lvl="2"/>
            <a:r>
              <a:rPr lang="en-US" dirty="0" smtClean="0"/>
              <a:t>a person who is trained to travel in a spacecraft.</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5638800" y="1524000"/>
            <a:ext cx="2438400" cy="1600438"/>
          </a:xfrm>
          <a:prstGeom prst="rect">
            <a:avLst/>
          </a:prstGeom>
          <a:noFill/>
        </p:spPr>
        <p:txBody>
          <a:bodyPr wrap="square" rtlCol="0">
            <a:spAutoFit/>
          </a:bodyPr>
          <a:lstStyle/>
          <a:p>
            <a:r>
              <a:rPr lang="en-US" sz="1600" b="1" u="sng" dirty="0" smtClean="0">
                <a:solidFill>
                  <a:srgbClr val="33CCFF"/>
                </a:solidFill>
              </a:rPr>
              <a:t>Astronomy:</a:t>
            </a:r>
            <a:r>
              <a:rPr lang="en-US" sz="1600" b="1" dirty="0" smtClean="0">
                <a:solidFill>
                  <a:srgbClr val="33CCFF"/>
                </a:solidFill>
              </a:rPr>
              <a:t> </a:t>
            </a:r>
            <a:r>
              <a:rPr lang="en-US" sz="1600" dirty="0" smtClean="0"/>
              <a:t>the branch of science that deals with celestial objects, space, and the physical universe as a whole</a:t>
            </a:r>
          </a:p>
          <a:p>
            <a:endParaRPr lang="en-US" dirty="0"/>
          </a:p>
        </p:txBody>
      </p:sp>
      <p:pic>
        <p:nvPicPr>
          <p:cNvPr id="10" name="Picture 9" descr="astro_01.jpg"/>
          <p:cNvPicPr/>
          <p:nvPr/>
        </p:nvPicPr>
        <p:blipFill>
          <a:blip r:embed="rId4" cstate="print"/>
          <a:stretch>
            <a:fillRect/>
          </a:stretch>
        </p:blipFill>
        <p:spPr>
          <a:xfrm>
            <a:off x="2362200" y="1066800"/>
            <a:ext cx="3200400" cy="2057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horizontal)">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blinds(horizontal)">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blinds(horizontal)">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blinds(horizontal)">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smtClean="0"/>
              <a:t>Astro</a:t>
            </a:r>
            <a:endParaRPr lang="en-US" dirty="0">
              <a:solidFill>
                <a:schemeClr val="tx2"/>
              </a:solidFill>
            </a:endParaRPr>
          </a:p>
        </p:txBody>
      </p:sp>
      <p:sp>
        <p:nvSpPr>
          <p:cNvPr id="3" name="Text Placeholder 2"/>
          <p:cNvSpPr>
            <a:spLocks noGrp="1"/>
          </p:cNvSpPr>
          <p:nvPr>
            <p:ph type="body" sz="quarter" idx="10"/>
          </p:nvPr>
        </p:nvSpPr>
        <p:spPr>
          <a:xfrm>
            <a:off x="228600" y="1905000"/>
            <a:ext cx="8534400" cy="4648200"/>
          </a:xfrm>
        </p:spPr>
        <p:txBody>
          <a:bodyPr>
            <a:normAutofit fontScale="70000" lnSpcReduction="20000"/>
          </a:bodyPr>
          <a:lstStyle/>
          <a:p>
            <a:endParaRPr lang="en-US" dirty="0" smtClean="0"/>
          </a:p>
          <a:p>
            <a:endParaRPr lang="en-US" dirty="0" smtClean="0"/>
          </a:p>
          <a:p>
            <a:endParaRPr lang="en-US" dirty="0" smtClean="0"/>
          </a:p>
          <a:p>
            <a:endParaRPr lang="en-US" dirty="0" smtClean="0"/>
          </a:p>
          <a:p>
            <a:endParaRPr lang="en-US" dirty="0" smtClean="0"/>
          </a:p>
          <a:p>
            <a:r>
              <a:rPr lang="en-US" b="1" u="sng" dirty="0" smtClean="0"/>
              <a:t>Positive/Negative Questions: </a:t>
            </a:r>
            <a:r>
              <a:rPr lang="en-US" dirty="0" smtClean="0"/>
              <a:t> Answer “</a:t>
            </a:r>
            <a:r>
              <a:rPr lang="en-US" b="1" dirty="0" smtClean="0">
                <a:solidFill>
                  <a:srgbClr val="33CCFF"/>
                </a:solidFill>
              </a:rPr>
              <a:t>Yes</a:t>
            </a:r>
            <a:r>
              <a:rPr lang="en-US" dirty="0" smtClean="0"/>
              <a:t>” or “</a:t>
            </a:r>
            <a:r>
              <a:rPr lang="en-US" b="1" dirty="0" smtClean="0">
                <a:solidFill>
                  <a:srgbClr val="33CCFF"/>
                </a:solidFill>
              </a:rPr>
              <a:t>No</a:t>
            </a:r>
            <a:r>
              <a:rPr lang="en-US" dirty="0" smtClean="0"/>
              <a:t>”</a:t>
            </a:r>
          </a:p>
          <a:p>
            <a:pPr lvl="1"/>
            <a:r>
              <a:rPr lang="en-US" b="1" dirty="0" smtClean="0">
                <a:solidFill>
                  <a:srgbClr val="33CCFF"/>
                </a:solidFill>
              </a:rPr>
              <a:t>Astrophysics</a:t>
            </a:r>
          </a:p>
          <a:p>
            <a:pPr lvl="2"/>
            <a:r>
              <a:rPr lang="en-US" dirty="0" smtClean="0"/>
              <a:t>the branch of astronomy concerned with the physical nature of stars and other celestial bodies, and the application of the laws and theories of physics to the interpretation of astronomical observations .</a:t>
            </a:r>
          </a:p>
          <a:p>
            <a:pPr lvl="1"/>
            <a:r>
              <a:rPr lang="en-US" b="1" dirty="0" smtClean="0">
                <a:solidFill>
                  <a:srgbClr val="33CCFF"/>
                </a:solidFill>
              </a:rPr>
              <a:t>Assemble</a:t>
            </a:r>
          </a:p>
          <a:p>
            <a:pPr lvl="1"/>
            <a:r>
              <a:rPr lang="en-US" b="1" dirty="0" err="1" smtClean="0">
                <a:solidFill>
                  <a:srgbClr val="33CCFF"/>
                </a:solidFill>
              </a:rPr>
              <a:t>Astrochimp</a:t>
            </a:r>
            <a:endParaRPr lang="en-US" b="1" dirty="0" smtClean="0">
              <a:solidFill>
                <a:srgbClr val="33CCFF"/>
              </a:solidFill>
            </a:endParaRPr>
          </a:p>
          <a:p>
            <a:pPr lvl="2"/>
            <a:r>
              <a:rPr lang="en-US" dirty="0" smtClean="0"/>
              <a:t>A chimpanzee used in a spaceflight program.</a:t>
            </a:r>
          </a:p>
          <a:p>
            <a:pPr lvl="1"/>
            <a:r>
              <a:rPr lang="en-US" b="1" dirty="0" smtClean="0">
                <a:solidFill>
                  <a:srgbClr val="33CCFF"/>
                </a:solidFill>
              </a:rPr>
              <a:t>Asterisk</a:t>
            </a:r>
          </a:p>
          <a:p>
            <a:pPr lvl="1"/>
            <a:r>
              <a:rPr lang="en-US" b="1" dirty="0" smtClean="0">
                <a:solidFill>
                  <a:srgbClr val="33CCFF"/>
                </a:solidFill>
              </a:rPr>
              <a:t>Astronomical</a:t>
            </a:r>
          </a:p>
          <a:p>
            <a:pPr lvl="2"/>
            <a:r>
              <a:rPr lang="en-US" dirty="0" smtClean="0"/>
              <a:t>Of or relating to astronomy; (of an amount) extremely large</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7" name="TextBox 6"/>
          <p:cNvSpPr txBox="1"/>
          <p:nvPr/>
        </p:nvSpPr>
        <p:spPr>
          <a:xfrm>
            <a:off x="5638800" y="1524000"/>
            <a:ext cx="2438400" cy="1600438"/>
          </a:xfrm>
          <a:prstGeom prst="rect">
            <a:avLst/>
          </a:prstGeom>
          <a:noFill/>
        </p:spPr>
        <p:txBody>
          <a:bodyPr wrap="square" rtlCol="0">
            <a:spAutoFit/>
          </a:bodyPr>
          <a:lstStyle/>
          <a:p>
            <a:r>
              <a:rPr lang="en-US" sz="1600" b="1" u="sng" dirty="0" smtClean="0">
                <a:solidFill>
                  <a:srgbClr val="33CCFF"/>
                </a:solidFill>
              </a:rPr>
              <a:t>Astronomy:</a:t>
            </a:r>
            <a:r>
              <a:rPr lang="en-US" sz="1600" b="1" dirty="0" smtClean="0">
                <a:solidFill>
                  <a:srgbClr val="33CCFF"/>
                </a:solidFill>
              </a:rPr>
              <a:t> </a:t>
            </a:r>
            <a:r>
              <a:rPr lang="en-US" sz="1600" dirty="0" smtClean="0"/>
              <a:t>the branch of science that deals with celestial objects, space, and the physical universe as a whole</a:t>
            </a:r>
          </a:p>
          <a:p>
            <a:endParaRPr lang="en-US" dirty="0"/>
          </a:p>
        </p:txBody>
      </p:sp>
      <p:pic>
        <p:nvPicPr>
          <p:cNvPr id="11" name="Picture 10" descr="astro_01.jpg"/>
          <p:cNvPicPr/>
          <p:nvPr/>
        </p:nvPicPr>
        <p:blipFill>
          <a:blip r:embed="rId4" cstate="print"/>
          <a:stretch>
            <a:fillRect/>
          </a:stretch>
        </p:blipFill>
        <p:spPr>
          <a:xfrm>
            <a:off x="2362200" y="1066800"/>
            <a:ext cx="3200400" cy="2057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blinds(horizontal)">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blinds(horizontal)">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blinds(horizontal)">
                                      <p:cBhvr>
                                        <p:cTn id="22" dur="500"/>
                                        <p:tgtEl>
                                          <p:spTgt spid="3">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blinds(horizontal)">
                                      <p:cBhvr>
                                        <p:cTn id="27" dur="500"/>
                                        <p:tgtEl>
                                          <p:spTgt spid="3">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blinds(horizontal)">
                                      <p:cBhvr>
                                        <p:cTn id="32" dur="500"/>
                                        <p:tgtEl>
                                          <p:spTgt spid="3">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blinds(horizontal)">
                                      <p:cBhvr>
                                        <p:cTn id="37" dur="500"/>
                                        <p:tgtEl>
                                          <p:spTgt spid="3">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blinds(horizontal)">
                                      <p:cBhvr>
                                        <p:cTn id="4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smtClean="0"/>
              <a:t>Astro</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648200"/>
          </a:xfrm>
        </p:spPr>
        <p:txBody>
          <a:bodyPr>
            <a:normAutofit/>
          </a:bodyPr>
          <a:lstStyle/>
          <a:p>
            <a:endParaRPr lang="en-US" dirty="0" smtClean="0"/>
          </a:p>
          <a:p>
            <a:endParaRPr lang="en-US" dirty="0" smtClean="0"/>
          </a:p>
          <a:p>
            <a:endParaRPr lang="en-US" dirty="0" smtClean="0"/>
          </a:p>
          <a:p>
            <a:r>
              <a:rPr lang="en-US" b="1" dirty="0" smtClean="0"/>
              <a:t>Think </a:t>
            </a:r>
            <a:r>
              <a:rPr lang="en-US" b="1" dirty="0" smtClean="0"/>
              <a:t>of 3 Words using “</a:t>
            </a:r>
            <a:r>
              <a:rPr lang="en-US" b="1" u="sng" dirty="0" err="1" smtClean="0">
                <a:solidFill>
                  <a:srgbClr val="33CCFF"/>
                </a:solidFill>
              </a:rPr>
              <a:t>astro</a:t>
            </a:r>
            <a:r>
              <a:rPr lang="en-US" b="1" dirty="0" smtClean="0"/>
              <a:t>”</a:t>
            </a:r>
            <a:endParaRPr lang="en-US" dirty="0" smtClean="0"/>
          </a:p>
          <a:p>
            <a:pPr lvl="1"/>
            <a:r>
              <a:rPr lang="en-US" dirty="0" smtClean="0"/>
              <a:t>Example: “</a:t>
            </a:r>
            <a:r>
              <a:rPr lang="en-US" b="1" dirty="0" smtClean="0">
                <a:solidFill>
                  <a:srgbClr val="33CCFF"/>
                </a:solidFill>
              </a:rPr>
              <a:t>astronomy</a:t>
            </a:r>
            <a:r>
              <a:rPr lang="en-US" dirty="0" smtClean="0"/>
              <a:t>”</a:t>
            </a:r>
          </a:p>
          <a:p>
            <a:pPr lvl="1"/>
            <a:endParaRPr lang="en-US" dirty="0" smtClean="0"/>
          </a:p>
        </p:txBody>
      </p:sp>
      <p:sp>
        <p:nvSpPr>
          <p:cNvPr id="7" name="Rounded Rectangle 6">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8" name="TextBox 7"/>
          <p:cNvSpPr txBox="1"/>
          <p:nvPr/>
        </p:nvSpPr>
        <p:spPr>
          <a:xfrm>
            <a:off x="5638800" y="1524000"/>
            <a:ext cx="2438400" cy="1600438"/>
          </a:xfrm>
          <a:prstGeom prst="rect">
            <a:avLst/>
          </a:prstGeom>
          <a:noFill/>
        </p:spPr>
        <p:txBody>
          <a:bodyPr wrap="square" rtlCol="0">
            <a:spAutoFit/>
          </a:bodyPr>
          <a:lstStyle/>
          <a:p>
            <a:r>
              <a:rPr lang="en-US" sz="1600" b="1" u="sng" dirty="0" smtClean="0">
                <a:solidFill>
                  <a:srgbClr val="33CCFF"/>
                </a:solidFill>
              </a:rPr>
              <a:t>Astronomy:</a:t>
            </a:r>
            <a:r>
              <a:rPr lang="en-US" sz="1600" b="1" dirty="0" smtClean="0">
                <a:solidFill>
                  <a:srgbClr val="33CCFF"/>
                </a:solidFill>
              </a:rPr>
              <a:t> </a:t>
            </a:r>
            <a:r>
              <a:rPr lang="en-US" sz="1600" dirty="0" smtClean="0"/>
              <a:t>the branch of science that deals with celestial objects, space, and the physical universe as a whole</a:t>
            </a:r>
          </a:p>
          <a:p>
            <a:endParaRPr lang="en-US" dirty="0"/>
          </a:p>
        </p:txBody>
      </p:sp>
      <p:pic>
        <p:nvPicPr>
          <p:cNvPr id="11" name="Picture 10" descr="astro_01.jpg"/>
          <p:cNvPicPr/>
          <p:nvPr/>
        </p:nvPicPr>
        <p:blipFill>
          <a:blip r:embed="rId4" cstate="print"/>
          <a:stretch>
            <a:fillRect/>
          </a:stretch>
        </p:blipFill>
        <p:spPr>
          <a:xfrm>
            <a:off x="2209800" y="1066800"/>
            <a:ext cx="3352800" cy="2286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smtClean="0"/>
              <a:t>photo</a:t>
            </a:r>
            <a:r>
              <a:rPr lang="en-US" dirty="0"/>
              <a:t/>
            </a:r>
            <a:br>
              <a:rPr lang="en-US" dirty="0"/>
            </a:b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u="sng" dirty="0" smtClean="0"/>
              <a:t>Definition</a:t>
            </a:r>
            <a:r>
              <a:rPr lang="en-US" dirty="0" smtClean="0"/>
              <a:t>:  </a:t>
            </a:r>
          </a:p>
          <a:p>
            <a:pPr lvl="1"/>
            <a:r>
              <a:rPr lang="en-US" dirty="0" smtClean="0"/>
              <a:t>light</a:t>
            </a:r>
          </a:p>
          <a:p>
            <a:r>
              <a:rPr lang="en-US" i="1" u="sng" dirty="0" smtClean="0"/>
              <a:t>Example</a:t>
            </a:r>
            <a:r>
              <a:rPr lang="en-US" i="1" dirty="0" smtClean="0"/>
              <a:t>:  “</a:t>
            </a:r>
            <a:r>
              <a:rPr lang="en-US" b="1" i="1" u="sng" dirty="0" smtClean="0">
                <a:solidFill>
                  <a:srgbClr val="33CCFF"/>
                </a:solidFill>
              </a:rPr>
              <a:t>Photo</a:t>
            </a:r>
            <a:r>
              <a:rPr lang="en-US" b="1" i="1" u="sng" dirty="0" smtClean="0"/>
              <a:t>synthesis</a:t>
            </a:r>
            <a:r>
              <a:rPr lang="en-US" i="1" dirty="0" smtClean="0"/>
              <a:t> is the process by which green plants and some other organisms use sunlight to synthesize foods from carbon dioxide and water.</a:t>
            </a:r>
          </a:p>
          <a:p>
            <a:pPr lvl="1">
              <a:buNone/>
            </a:pPr>
            <a:endParaRPr lang="en-US" i="1" dirty="0" smtClean="0"/>
          </a:p>
          <a:p>
            <a:pPr lvl="1"/>
            <a:endParaRPr lang="en-US" dirty="0" smtClean="0"/>
          </a:p>
          <a:p>
            <a:pPr lvl="1">
              <a:buNone/>
            </a:pPr>
            <a:endParaRPr lang="en-US" dirty="0" smtClean="0"/>
          </a:p>
        </p:txBody>
      </p:sp>
      <p:sp>
        <p:nvSpPr>
          <p:cNvPr id="5" name="Rounded Rectangle 4">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smtClean="0"/>
              <a:t>photo</a:t>
            </a:r>
            <a:r>
              <a:rPr lang="en-US" dirty="0"/>
              <a:t/>
            </a:r>
            <a:br>
              <a:rPr lang="en-US" dirty="0"/>
            </a:br>
            <a:endParaRPr lang="en-US" dirty="0">
              <a:solidFill>
                <a:schemeClr val="tx2"/>
              </a:solidFill>
            </a:endParaRPr>
          </a:p>
        </p:txBody>
      </p:sp>
      <p:sp>
        <p:nvSpPr>
          <p:cNvPr id="3" name="Text Placeholder 2"/>
          <p:cNvSpPr>
            <a:spLocks noGrp="1"/>
          </p:cNvSpPr>
          <p:nvPr>
            <p:ph type="body" sz="quarter" idx="10"/>
          </p:nvPr>
        </p:nvSpPr>
        <p:spPr>
          <a:xfrm>
            <a:off x="152400" y="2286000"/>
            <a:ext cx="8763000" cy="4343400"/>
          </a:xfrm>
        </p:spPr>
        <p:txBody>
          <a:bodyPr>
            <a:normAutofit fontScale="62500" lnSpcReduction="20000"/>
          </a:bodyPr>
          <a:lstStyle/>
          <a:p>
            <a:endParaRPr lang="en-US" dirty="0" smtClean="0"/>
          </a:p>
          <a:p>
            <a:endParaRPr lang="en-US" dirty="0" smtClean="0"/>
          </a:p>
          <a:p>
            <a:endParaRPr lang="en-US" dirty="0" smtClean="0"/>
          </a:p>
          <a:p>
            <a:pPr>
              <a:buNone/>
            </a:pPr>
            <a:endParaRPr lang="en-US" dirty="0" smtClean="0"/>
          </a:p>
          <a:p>
            <a:r>
              <a:rPr lang="en-US" b="1" u="sng" dirty="0" smtClean="0"/>
              <a:t>Examples:</a:t>
            </a:r>
            <a:r>
              <a:rPr lang="en-US" dirty="0" smtClean="0"/>
              <a:t>  </a:t>
            </a:r>
          </a:p>
          <a:p>
            <a:pPr lvl="1"/>
            <a:r>
              <a:rPr lang="en-US" b="1" dirty="0" smtClean="0">
                <a:solidFill>
                  <a:srgbClr val="33CCFF"/>
                </a:solidFill>
              </a:rPr>
              <a:t>Photosynthesis</a:t>
            </a:r>
          </a:p>
          <a:p>
            <a:pPr lvl="2"/>
            <a:r>
              <a:rPr lang="en-US" dirty="0" smtClean="0"/>
              <a:t>the process by which green plants and some other organisms use sunlight to synthesize foods from carbon dioxide and water</a:t>
            </a:r>
          </a:p>
          <a:p>
            <a:pPr lvl="1"/>
            <a:r>
              <a:rPr lang="en-US" b="1" dirty="0" smtClean="0">
                <a:solidFill>
                  <a:srgbClr val="33CCFF"/>
                </a:solidFill>
              </a:rPr>
              <a:t>Photograph</a:t>
            </a:r>
          </a:p>
          <a:p>
            <a:pPr lvl="2"/>
            <a:r>
              <a:rPr lang="en-US" dirty="0" smtClean="0"/>
              <a:t>a picture made using a camera, in which an image is focused onto film or other light-sensitive material and then made visible and permanent by chemical treatment, or stored digitally </a:t>
            </a:r>
          </a:p>
          <a:p>
            <a:pPr lvl="1"/>
            <a:r>
              <a:rPr lang="en-US" b="1" dirty="0" smtClean="0">
                <a:solidFill>
                  <a:srgbClr val="33CCFF"/>
                </a:solidFill>
              </a:rPr>
              <a:t>Photochemical</a:t>
            </a:r>
          </a:p>
          <a:p>
            <a:pPr lvl="2"/>
            <a:r>
              <a:rPr lang="en-US" dirty="0" smtClean="0"/>
              <a:t> chemical reaction initiated by the absorption of energy in the form of light. </a:t>
            </a:r>
          </a:p>
          <a:p>
            <a:pPr lvl="1"/>
            <a:r>
              <a:rPr lang="en-US" b="1" dirty="0" err="1" smtClean="0">
                <a:solidFill>
                  <a:srgbClr val="33CCFF"/>
                </a:solidFill>
              </a:rPr>
              <a:t>Photobiologist</a:t>
            </a:r>
            <a:endParaRPr lang="en-US" b="1" dirty="0" smtClean="0">
              <a:solidFill>
                <a:srgbClr val="33CCFF"/>
              </a:solidFill>
            </a:endParaRPr>
          </a:p>
          <a:p>
            <a:pPr lvl="2"/>
            <a:r>
              <a:rPr lang="en-US" dirty="0" smtClean="0"/>
              <a:t>a branch of biology that deals with the effects on living organisms of radiant energy (as light).</a:t>
            </a:r>
          </a:p>
          <a:p>
            <a:pPr lvl="1"/>
            <a:r>
              <a:rPr lang="en-US" b="1" dirty="0" smtClean="0">
                <a:solidFill>
                  <a:srgbClr val="33CCFF"/>
                </a:solidFill>
              </a:rPr>
              <a:t>Phototoxic</a:t>
            </a:r>
          </a:p>
          <a:p>
            <a:pPr lvl="2"/>
            <a:r>
              <a:rPr lang="en-US" dirty="0" smtClean="0"/>
              <a:t>rendering the skin susceptible to damage (as sunburn or blisters) upon exposure to light and especially ultraviolet light</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5638800" y="1447800"/>
            <a:ext cx="2895600" cy="1600438"/>
          </a:xfrm>
          <a:prstGeom prst="rect">
            <a:avLst/>
          </a:prstGeom>
          <a:noFill/>
        </p:spPr>
        <p:txBody>
          <a:bodyPr wrap="square" rtlCol="0">
            <a:spAutoFit/>
          </a:bodyPr>
          <a:lstStyle/>
          <a:p>
            <a:r>
              <a:rPr lang="en-US" sz="1600" b="1" u="sng" dirty="0" smtClean="0">
                <a:solidFill>
                  <a:srgbClr val="33CCFF"/>
                </a:solidFill>
              </a:rPr>
              <a:t>Photosynthesis:</a:t>
            </a:r>
            <a:r>
              <a:rPr lang="en-US" sz="1600" b="1" dirty="0" smtClean="0">
                <a:solidFill>
                  <a:srgbClr val="33CCFF"/>
                </a:solidFill>
              </a:rPr>
              <a:t> </a:t>
            </a:r>
            <a:r>
              <a:rPr lang="en-US" sz="1600" dirty="0" smtClean="0"/>
              <a:t>the process by which green plants and some other organisms use sunlight to synthesize foods from carbon dioxide and water. </a:t>
            </a:r>
          </a:p>
          <a:p>
            <a:endParaRPr lang="en-US" dirty="0"/>
          </a:p>
        </p:txBody>
      </p:sp>
      <p:pic>
        <p:nvPicPr>
          <p:cNvPr id="12" name="Picture 11" descr="C:\Documents and Settings\jgalvan\Local Settings\Temporary Internet Files\Content.IE5\MF1ATGSC\Photosynthesis-Pike_2[1].JPG"/>
          <p:cNvPicPr/>
          <p:nvPr/>
        </p:nvPicPr>
        <p:blipFill>
          <a:blip r:embed="rId4" cstate="print"/>
          <a:srcRect/>
          <a:stretch>
            <a:fillRect/>
          </a:stretch>
        </p:blipFill>
        <p:spPr bwMode="auto">
          <a:xfrm>
            <a:off x="2590800" y="838200"/>
            <a:ext cx="3015300" cy="22592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linds(horizontal)">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blinds(horizontal)">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blinds(horizontal)">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blinds(horizontal)">
                                      <p:cBhvr>
                                        <p:cTn id="37" dur="500"/>
                                        <p:tgtEl>
                                          <p:spTgt spid="3">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blinds(horizontal)">
                                      <p:cBhvr>
                                        <p:cTn id="42" dur="500"/>
                                        <p:tgtEl>
                                          <p:spTgt spid="3">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Effect transition="in" filter="blinds(horizontal)">
                                      <p:cBhvr>
                                        <p:cTn id="47" dur="500"/>
                                        <p:tgtEl>
                                          <p:spTgt spid="3">
                                            <p:txEl>
                                              <p:pRg st="13" end="1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14" end="14"/>
                                            </p:txEl>
                                          </p:spTgt>
                                        </p:tgtEl>
                                        <p:attrNameLst>
                                          <p:attrName>style.visibility</p:attrName>
                                        </p:attrNameLst>
                                      </p:cBhvr>
                                      <p:to>
                                        <p:strVal val="visible"/>
                                      </p:to>
                                    </p:set>
                                    <p:animEffect transition="in" filter="blinds(horizontal)">
                                      <p:cBhvr>
                                        <p:cTn id="52"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photo</a:t>
            </a:r>
            <a:endParaRPr lang="en-US" dirty="0">
              <a:solidFill>
                <a:schemeClr val="tx2"/>
              </a:solidFill>
            </a:endParaRPr>
          </a:p>
        </p:txBody>
      </p:sp>
      <p:sp>
        <p:nvSpPr>
          <p:cNvPr id="3" name="Text Placeholder 2"/>
          <p:cNvSpPr>
            <a:spLocks noGrp="1"/>
          </p:cNvSpPr>
          <p:nvPr>
            <p:ph type="body" sz="quarter" idx="10"/>
          </p:nvPr>
        </p:nvSpPr>
        <p:spPr>
          <a:xfrm>
            <a:off x="228600" y="1905000"/>
            <a:ext cx="8534400" cy="4648200"/>
          </a:xfrm>
        </p:spPr>
        <p:txBody>
          <a:bodyPr>
            <a:normAutofit fontScale="85000" lnSpcReduction="20000"/>
          </a:bodyPr>
          <a:lstStyle/>
          <a:p>
            <a:endParaRPr lang="en-US" dirty="0" smtClean="0"/>
          </a:p>
          <a:p>
            <a:endParaRPr lang="en-US" dirty="0" smtClean="0"/>
          </a:p>
          <a:p>
            <a:endParaRPr lang="en-US" dirty="0" smtClean="0"/>
          </a:p>
          <a:p>
            <a:endParaRPr lang="en-US" dirty="0" smtClean="0"/>
          </a:p>
          <a:p>
            <a:r>
              <a:rPr lang="en-US" b="1" u="sng" dirty="0" smtClean="0"/>
              <a:t>Positive/Negative Questions: </a:t>
            </a:r>
            <a:r>
              <a:rPr lang="en-US" dirty="0" smtClean="0"/>
              <a:t> Answer “</a:t>
            </a:r>
            <a:r>
              <a:rPr lang="en-US" b="1" dirty="0" smtClean="0">
                <a:solidFill>
                  <a:srgbClr val="33CCFF"/>
                </a:solidFill>
              </a:rPr>
              <a:t>Yes</a:t>
            </a:r>
            <a:r>
              <a:rPr lang="en-US" dirty="0" smtClean="0"/>
              <a:t>” or “</a:t>
            </a:r>
            <a:r>
              <a:rPr lang="en-US" b="1" dirty="0" smtClean="0">
                <a:solidFill>
                  <a:srgbClr val="33CCFF"/>
                </a:solidFill>
              </a:rPr>
              <a:t>No</a:t>
            </a:r>
            <a:r>
              <a:rPr lang="en-US" dirty="0" smtClean="0"/>
              <a:t>”</a:t>
            </a:r>
          </a:p>
          <a:p>
            <a:pPr lvl="1"/>
            <a:r>
              <a:rPr lang="en-US" b="1" dirty="0" smtClean="0">
                <a:solidFill>
                  <a:srgbClr val="33CCFF"/>
                </a:solidFill>
              </a:rPr>
              <a:t>Telephoto</a:t>
            </a:r>
          </a:p>
          <a:p>
            <a:pPr lvl="2"/>
            <a:r>
              <a:rPr lang="en-US" dirty="0" smtClean="0"/>
              <a:t>a lens with a longer focal length than standard, giving a narrow field of view and a magnified image </a:t>
            </a:r>
          </a:p>
          <a:p>
            <a:pPr lvl="1"/>
            <a:r>
              <a:rPr lang="en-US" b="1" dirty="0" smtClean="0">
                <a:solidFill>
                  <a:srgbClr val="33CCFF"/>
                </a:solidFill>
              </a:rPr>
              <a:t>Phobia</a:t>
            </a:r>
          </a:p>
          <a:p>
            <a:pPr lvl="1"/>
            <a:r>
              <a:rPr lang="en-US" b="1" dirty="0" smtClean="0">
                <a:solidFill>
                  <a:srgbClr val="33CCFF"/>
                </a:solidFill>
              </a:rPr>
              <a:t>Photographer</a:t>
            </a:r>
          </a:p>
          <a:p>
            <a:pPr lvl="2"/>
            <a:r>
              <a:rPr lang="en-US" dirty="0" smtClean="0"/>
              <a:t>a person who takes photographs, especially as a job</a:t>
            </a:r>
          </a:p>
          <a:p>
            <a:pPr lvl="1"/>
            <a:r>
              <a:rPr lang="en-US" b="1" dirty="0" smtClean="0">
                <a:solidFill>
                  <a:srgbClr val="33CCFF"/>
                </a:solidFill>
              </a:rPr>
              <a:t>Phoenix</a:t>
            </a:r>
          </a:p>
          <a:p>
            <a:pPr lvl="1"/>
            <a:r>
              <a:rPr lang="en-US" b="1" dirty="0" smtClean="0">
                <a:solidFill>
                  <a:srgbClr val="33CCFF"/>
                </a:solidFill>
              </a:rPr>
              <a:t>Radiophoto</a:t>
            </a:r>
          </a:p>
          <a:p>
            <a:pPr lvl="2"/>
            <a:r>
              <a:rPr lang="en-US" dirty="0" smtClean="0"/>
              <a:t>a picture transmitted by radio</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7" name="TextBox 6"/>
          <p:cNvSpPr txBox="1"/>
          <p:nvPr/>
        </p:nvSpPr>
        <p:spPr>
          <a:xfrm>
            <a:off x="5638800" y="1447800"/>
            <a:ext cx="2895600" cy="1600438"/>
          </a:xfrm>
          <a:prstGeom prst="rect">
            <a:avLst/>
          </a:prstGeom>
          <a:noFill/>
        </p:spPr>
        <p:txBody>
          <a:bodyPr wrap="square" rtlCol="0">
            <a:spAutoFit/>
          </a:bodyPr>
          <a:lstStyle/>
          <a:p>
            <a:r>
              <a:rPr lang="en-US" sz="1600" b="1" u="sng" dirty="0" smtClean="0">
                <a:solidFill>
                  <a:srgbClr val="33CCFF"/>
                </a:solidFill>
              </a:rPr>
              <a:t>Photosynthesis:</a:t>
            </a:r>
            <a:r>
              <a:rPr lang="en-US" sz="1600" b="1" dirty="0" smtClean="0">
                <a:solidFill>
                  <a:srgbClr val="33CCFF"/>
                </a:solidFill>
              </a:rPr>
              <a:t> </a:t>
            </a:r>
            <a:r>
              <a:rPr lang="en-US" sz="1600" dirty="0" smtClean="0"/>
              <a:t>the process by which green plants and some other organisms use sunlight to synthesize foods from carbon dioxide and water. </a:t>
            </a:r>
          </a:p>
          <a:p>
            <a:endParaRPr lang="en-US" dirty="0"/>
          </a:p>
        </p:txBody>
      </p:sp>
      <p:pic>
        <p:nvPicPr>
          <p:cNvPr id="11" name="Picture 10" descr="C:\Documents and Settings\jgalvan\Local Settings\Temporary Internet Files\Content.IE5\MF1ATGSC\Photosynthesis-Pike_2[1].JPG"/>
          <p:cNvPicPr/>
          <p:nvPr/>
        </p:nvPicPr>
        <p:blipFill>
          <a:blip r:embed="rId4" cstate="print"/>
          <a:srcRect/>
          <a:stretch>
            <a:fillRect/>
          </a:stretch>
        </p:blipFill>
        <p:spPr bwMode="auto">
          <a:xfrm>
            <a:off x="2819400" y="838200"/>
            <a:ext cx="2786700" cy="21068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linds(horizontal)">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blinds(horizontal)">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blinds(horizontal)">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blinds(horizontal)">
                                      <p:cBhvr>
                                        <p:cTn id="37" dur="500"/>
                                        <p:tgtEl>
                                          <p:spTgt spid="3">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blinds(horizontal)">
                                      <p:cBhvr>
                                        <p:cTn id="4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photo</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648200"/>
          </a:xfrm>
        </p:spPr>
        <p:txBody>
          <a:bodyPr>
            <a:normAutofit/>
          </a:bodyPr>
          <a:lstStyle/>
          <a:p>
            <a:endParaRPr lang="en-US" dirty="0" smtClean="0"/>
          </a:p>
          <a:p>
            <a:endParaRPr lang="en-US" dirty="0" smtClean="0"/>
          </a:p>
          <a:p>
            <a:endParaRPr lang="en-US" dirty="0" smtClean="0"/>
          </a:p>
          <a:p>
            <a:r>
              <a:rPr lang="en-US" b="1" dirty="0" smtClean="0"/>
              <a:t>Think </a:t>
            </a:r>
            <a:r>
              <a:rPr lang="en-US" b="1" dirty="0" smtClean="0"/>
              <a:t>of 3 Words using “</a:t>
            </a:r>
            <a:r>
              <a:rPr lang="en-US" b="1" u="sng" dirty="0" smtClean="0">
                <a:solidFill>
                  <a:srgbClr val="33CCFF"/>
                </a:solidFill>
              </a:rPr>
              <a:t>photo</a:t>
            </a:r>
            <a:r>
              <a:rPr lang="en-US" b="1" dirty="0" smtClean="0"/>
              <a:t>”</a:t>
            </a:r>
            <a:endParaRPr lang="en-US" dirty="0" smtClean="0"/>
          </a:p>
          <a:p>
            <a:pPr lvl="1"/>
            <a:r>
              <a:rPr lang="en-US" dirty="0" smtClean="0"/>
              <a:t>Example: “</a:t>
            </a:r>
            <a:r>
              <a:rPr lang="en-US" b="1" dirty="0" smtClean="0">
                <a:solidFill>
                  <a:srgbClr val="33CCFF"/>
                </a:solidFill>
              </a:rPr>
              <a:t>photosynthesis</a:t>
            </a:r>
            <a:r>
              <a:rPr lang="en-US" dirty="0" smtClean="0"/>
              <a:t>”</a:t>
            </a:r>
          </a:p>
          <a:p>
            <a:pPr lvl="1"/>
            <a:endParaRPr lang="en-US" dirty="0" smtClean="0"/>
          </a:p>
        </p:txBody>
      </p:sp>
      <p:sp>
        <p:nvSpPr>
          <p:cNvPr id="7" name="Rounded Rectangle 6">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8" name="TextBox 7"/>
          <p:cNvSpPr txBox="1"/>
          <p:nvPr/>
        </p:nvSpPr>
        <p:spPr>
          <a:xfrm>
            <a:off x="5257800" y="1676400"/>
            <a:ext cx="2895600" cy="1600438"/>
          </a:xfrm>
          <a:prstGeom prst="rect">
            <a:avLst/>
          </a:prstGeom>
          <a:noFill/>
        </p:spPr>
        <p:txBody>
          <a:bodyPr wrap="square" rtlCol="0">
            <a:spAutoFit/>
          </a:bodyPr>
          <a:lstStyle/>
          <a:p>
            <a:r>
              <a:rPr lang="en-US" sz="1600" b="1" u="sng" dirty="0" smtClean="0">
                <a:solidFill>
                  <a:srgbClr val="33CCFF"/>
                </a:solidFill>
              </a:rPr>
              <a:t>Photosynthesis:</a:t>
            </a:r>
            <a:r>
              <a:rPr lang="en-US" sz="1600" b="1" dirty="0" smtClean="0">
                <a:solidFill>
                  <a:srgbClr val="33CCFF"/>
                </a:solidFill>
              </a:rPr>
              <a:t> </a:t>
            </a:r>
            <a:r>
              <a:rPr lang="en-US" sz="1600" dirty="0" smtClean="0"/>
              <a:t>the process by which green plants and some other organisms use sunlight to synthesize foods from carbon dioxide and water. </a:t>
            </a:r>
          </a:p>
          <a:p>
            <a:endParaRPr lang="en-US" dirty="0"/>
          </a:p>
        </p:txBody>
      </p:sp>
      <p:pic>
        <p:nvPicPr>
          <p:cNvPr id="11" name="Picture 10" descr="C:\Documents and Settings\jgalvan\Local Settings\Temporary Internet Files\Content.IE5\MF1ATGSC\Photosynthesis-Pike_2[1].JPG"/>
          <p:cNvPicPr/>
          <p:nvPr/>
        </p:nvPicPr>
        <p:blipFill>
          <a:blip r:embed="rId4" cstate="print"/>
          <a:srcRect/>
          <a:stretch>
            <a:fillRect/>
          </a:stretch>
        </p:blipFill>
        <p:spPr bwMode="auto">
          <a:xfrm>
            <a:off x="2133600" y="914400"/>
            <a:ext cx="3091500" cy="23354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err="1" smtClean="0"/>
              <a:t>cide</a:t>
            </a:r>
            <a:r>
              <a:rPr lang="en-US" dirty="0"/>
              <a:t/>
            </a:r>
            <a:br>
              <a:rPr lang="en-US" dirty="0"/>
            </a:b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u="sng" dirty="0" smtClean="0"/>
              <a:t>Definition</a:t>
            </a:r>
            <a:r>
              <a:rPr lang="en-US" dirty="0" smtClean="0"/>
              <a:t>:  </a:t>
            </a:r>
          </a:p>
          <a:p>
            <a:pPr lvl="1"/>
            <a:r>
              <a:rPr lang="en-US" b="1" dirty="0" smtClean="0"/>
              <a:t>Substance that kills</a:t>
            </a:r>
            <a:endParaRPr lang="en-US" dirty="0" smtClean="0"/>
          </a:p>
          <a:p>
            <a:r>
              <a:rPr lang="en-US" i="1" u="sng" dirty="0" smtClean="0"/>
              <a:t>Example</a:t>
            </a:r>
            <a:r>
              <a:rPr lang="en-US" i="1" dirty="0" smtClean="0"/>
              <a:t>:  “</a:t>
            </a:r>
            <a:r>
              <a:rPr lang="en-US" b="1" i="1" u="sng" dirty="0" smtClean="0"/>
              <a:t>Insecti</a:t>
            </a:r>
            <a:r>
              <a:rPr lang="en-US" b="1" i="1" u="sng" dirty="0" smtClean="0">
                <a:solidFill>
                  <a:srgbClr val="33CCFF"/>
                </a:solidFill>
              </a:rPr>
              <a:t>cide</a:t>
            </a:r>
            <a:r>
              <a:rPr lang="en-US" i="1" dirty="0" smtClean="0"/>
              <a:t> is </a:t>
            </a:r>
            <a:r>
              <a:rPr lang="en-US" dirty="0" smtClean="0"/>
              <a:t>a substance used for killing insects</a:t>
            </a:r>
            <a:r>
              <a:rPr lang="en-US" i="1" dirty="0" smtClean="0"/>
              <a:t>. </a:t>
            </a:r>
          </a:p>
          <a:p>
            <a:pPr lvl="1">
              <a:buNone/>
            </a:pPr>
            <a:endParaRPr lang="en-US" i="1" dirty="0" smtClean="0"/>
          </a:p>
          <a:p>
            <a:pPr lvl="1"/>
            <a:endParaRPr lang="en-US" dirty="0" smtClean="0"/>
          </a:p>
          <a:p>
            <a:pPr lvl="1">
              <a:buNone/>
            </a:pPr>
            <a:endParaRPr lang="en-US" dirty="0" smtClean="0"/>
          </a:p>
        </p:txBody>
      </p:sp>
      <p:sp>
        <p:nvSpPr>
          <p:cNvPr id="5" name="Rounded Rectangle 4">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S010286753">
  <a:themeElements>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2C9EEB8-2640-4EFD-A7EF-4C07F55620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TS010286753</Template>
  <TotalTime>2284</TotalTime>
  <Words>17893</Words>
  <Application>Microsoft Office PowerPoint</Application>
  <PresentationFormat>On-screen Show (4:3)</PresentationFormat>
  <Paragraphs>1931</Paragraphs>
  <Slides>122</Slides>
  <Notes>122</Notes>
  <HiddenSlides>0</HiddenSlides>
  <MMClips>0</MMClips>
  <ScaleCrop>false</ScaleCrop>
  <HeadingPairs>
    <vt:vector size="4" baseType="variant">
      <vt:variant>
        <vt:lpstr>Theme</vt:lpstr>
      </vt:variant>
      <vt:variant>
        <vt:i4>2</vt:i4>
      </vt:variant>
      <vt:variant>
        <vt:lpstr>Slide Titles</vt:lpstr>
      </vt:variant>
      <vt:variant>
        <vt:i4>122</vt:i4>
      </vt:variant>
    </vt:vector>
  </HeadingPairs>
  <TitlesOfParts>
    <vt:vector size="124" baseType="lpstr">
      <vt:lpstr>TS010286753</vt:lpstr>
      <vt:lpstr>White with Courier font for code slides</vt:lpstr>
      <vt:lpstr>Vocabulary</vt:lpstr>
      <vt:lpstr>Vocabulary terms</vt:lpstr>
      <vt:lpstr>-ology </vt:lpstr>
      <vt:lpstr>-ology </vt:lpstr>
      <vt:lpstr>-ology </vt:lpstr>
      <vt:lpstr>-ology (v.) &amp; (n.)</vt:lpstr>
      <vt:lpstr>-ologist </vt:lpstr>
      <vt:lpstr>-ologist </vt:lpstr>
      <vt:lpstr>-ologist </vt:lpstr>
      <vt:lpstr>- ologist  </vt:lpstr>
      <vt:lpstr>-cyto/-cyte </vt:lpstr>
      <vt:lpstr>-cyto/-cyte</vt:lpstr>
      <vt:lpstr>-cyto/-cyte</vt:lpstr>
      <vt:lpstr>-cyto/-cyte</vt:lpstr>
      <vt:lpstr>Hypo- </vt:lpstr>
      <vt:lpstr>Hypo-</vt:lpstr>
      <vt:lpstr>Hypo-</vt:lpstr>
      <vt:lpstr>Hypo-</vt:lpstr>
      <vt:lpstr>Mono- </vt:lpstr>
      <vt:lpstr>Mono- </vt:lpstr>
      <vt:lpstr>Mono-</vt:lpstr>
      <vt:lpstr>Mono-</vt:lpstr>
      <vt:lpstr>-itis </vt:lpstr>
      <vt:lpstr>-itis</vt:lpstr>
      <vt:lpstr>-itis</vt:lpstr>
      <vt:lpstr>-itis</vt:lpstr>
      <vt:lpstr>derma </vt:lpstr>
      <vt:lpstr>derma</vt:lpstr>
      <vt:lpstr>derma</vt:lpstr>
      <vt:lpstr>derma</vt:lpstr>
      <vt:lpstr>epi </vt:lpstr>
      <vt:lpstr>epi</vt:lpstr>
      <vt:lpstr>epi</vt:lpstr>
      <vt:lpstr>epi</vt:lpstr>
      <vt:lpstr>phyto/phyte </vt:lpstr>
      <vt:lpstr>phyto/phyte  </vt:lpstr>
      <vt:lpstr>phyto/phyte</vt:lpstr>
      <vt:lpstr>phyto/phyte</vt:lpstr>
      <vt:lpstr>di/bi </vt:lpstr>
      <vt:lpstr>di/bi</vt:lpstr>
      <vt:lpstr>di/bi</vt:lpstr>
      <vt:lpstr>di/bi</vt:lpstr>
      <vt:lpstr>met/meta </vt:lpstr>
      <vt:lpstr>met/meta</vt:lpstr>
      <vt:lpstr>met/meta</vt:lpstr>
      <vt:lpstr>met/meta</vt:lpstr>
      <vt:lpstr>Proto </vt:lpstr>
      <vt:lpstr>Proto </vt:lpstr>
      <vt:lpstr>Proto</vt:lpstr>
      <vt:lpstr>Proto</vt:lpstr>
      <vt:lpstr>scope </vt:lpstr>
      <vt:lpstr>scope</vt:lpstr>
      <vt:lpstr>scope</vt:lpstr>
      <vt:lpstr>scope</vt:lpstr>
      <vt:lpstr>a/an/in </vt:lpstr>
      <vt:lpstr>a/an/in</vt:lpstr>
      <vt:lpstr>a/an/in</vt:lpstr>
      <vt:lpstr>a/an/in</vt:lpstr>
      <vt:lpstr>poly </vt:lpstr>
      <vt:lpstr>poly  </vt:lpstr>
      <vt:lpstr>poly</vt:lpstr>
      <vt:lpstr>poly</vt:lpstr>
      <vt:lpstr>litho/lith </vt:lpstr>
      <vt:lpstr>litho/lith  </vt:lpstr>
      <vt:lpstr>litho/lith</vt:lpstr>
      <vt:lpstr>litho/lith</vt:lpstr>
      <vt:lpstr>tri </vt:lpstr>
      <vt:lpstr>tri  </vt:lpstr>
      <vt:lpstr>tri</vt:lpstr>
      <vt:lpstr>tri</vt:lpstr>
      <vt:lpstr>sub </vt:lpstr>
      <vt:lpstr>sub  </vt:lpstr>
      <vt:lpstr>sub</vt:lpstr>
      <vt:lpstr>sub</vt:lpstr>
      <vt:lpstr>micro </vt:lpstr>
      <vt:lpstr>micro  </vt:lpstr>
      <vt:lpstr>micro</vt:lpstr>
      <vt:lpstr>micro</vt:lpstr>
      <vt:lpstr>Hema/Hemo </vt:lpstr>
      <vt:lpstr>Hema/hemo  </vt:lpstr>
      <vt:lpstr>Hema/hemo</vt:lpstr>
      <vt:lpstr>Hema/hemo</vt:lpstr>
      <vt:lpstr>vore </vt:lpstr>
      <vt:lpstr>vore </vt:lpstr>
      <vt:lpstr>vore</vt:lpstr>
      <vt:lpstr>vore</vt:lpstr>
      <vt:lpstr>Hydro/Hydr </vt:lpstr>
      <vt:lpstr>Hydro/Hydr </vt:lpstr>
      <vt:lpstr>Hydro/Hydr</vt:lpstr>
      <vt:lpstr>Hydro/Hydr</vt:lpstr>
      <vt:lpstr>Astro </vt:lpstr>
      <vt:lpstr>Astro </vt:lpstr>
      <vt:lpstr>Astro</vt:lpstr>
      <vt:lpstr>Astro</vt:lpstr>
      <vt:lpstr>photo </vt:lpstr>
      <vt:lpstr>photo </vt:lpstr>
      <vt:lpstr>photo</vt:lpstr>
      <vt:lpstr>photo</vt:lpstr>
      <vt:lpstr>cide </vt:lpstr>
      <vt:lpstr>cide </vt:lpstr>
      <vt:lpstr>cide</vt:lpstr>
      <vt:lpstr>cide</vt:lpstr>
      <vt:lpstr>Graph/gram </vt:lpstr>
      <vt:lpstr>Graph/gram </vt:lpstr>
      <vt:lpstr>Graph/gram</vt:lpstr>
      <vt:lpstr>Graph/gram</vt:lpstr>
      <vt:lpstr>bio </vt:lpstr>
      <vt:lpstr>bio </vt:lpstr>
      <vt:lpstr>bio</vt:lpstr>
      <vt:lpstr>bio</vt:lpstr>
      <vt:lpstr>ectomy </vt:lpstr>
      <vt:lpstr>ectomy </vt:lpstr>
      <vt:lpstr>ectomy</vt:lpstr>
      <vt:lpstr>ectomy</vt:lpstr>
      <vt:lpstr>Ant/Anti </vt:lpstr>
      <vt:lpstr>Ant/Anti  </vt:lpstr>
      <vt:lpstr>Ant/Anti</vt:lpstr>
      <vt:lpstr>Ant/Anti</vt:lpstr>
      <vt:lpstr>aero </vt:lpstr>
      <vt:lpstr>aero  </vt:lpstr>
      <vt:lpstr>aero</vt:lpstr>
      <vt:lpstr>aero</vt:lpstr>
    </vt:vector>
  </TitlesOfParts>
  <Company>BISD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Vocabulary</dc:title>
  <dc:creator>jgalvan</dc:creator>
  <cp:keywords/>
  <cp:lastModifiedBy>jgalvan</cp:lastModifiedBy>
  <cp:revision>247</cp:revision>
  <dcterms:created xsi:type="dcterms:W3CDTF">2014-11-06T15:46:01Z</dcterms:created>
  <dcterms:modified xsi:type="dcterms:W3CDTF">2016-04-06T20:42:06Z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TC102867539990</vt:lpwstr>
  </property>
</Properties>
</file>