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7"/>
  </p:notesMasterIdLst>
  <p:handoutMasterIdLst>
    <p:handoutMasterId r:id="rId78"/>
  </p:handoutMasterIdLst>
  <p:sldIdLst>
    <p:sldId id="508" r:id="rId2"/>
    <p:sldId id="542" r:id="rId3"/>
    <p:sldId id="510" r:id="rId4"/>
    <p:sldId id="635" r:id="rId5"/>
    <p:sldId id="512" r:id="rId6"/>
    <p:sldId id="513" r:id="rId7"/>
    <p:sldId id="514" r:id="rId8"/>
    <p:sldId id="491" r:id="rId9"/>
    <p:sldId id="493" r:id="rId10"/>
    <p:sldId id="492" r:id="rId11"/>
    <p:sldId id="515" r:id="rId12"/>
    <p:sldId id="516" r:id="rId13"/>
    <p:sldId id="517" r:id="rId14"/>
    <p:sldId id="518" r:id="rId15"/>
    <p:sldId id="519" r:id="rId16"/>
    <p:sldId id="520" r:id="rId17"/>
    <p:sldId id="521" r:id="rId18"/>
    <p:sldId id="522" r:id="rId19"/>
    <p:sldId id="523" r:id="rId20"/>
    <p:sldId id="524" r:id="rId21"/>
    <p:sldId id="525" r:id="rId22"/>
    <p:sldId id="527" r:id="rId23"/>
    <p:sldId id="528" r:id="rId24"/>
    <p:sldId id="530" r:id="rId25"/>
    <p:sldId id="543" r:id="rId26"/>
    <p:sldId id="565" r:id="rId27"/>
    <p:sldId id="566" r:id="rId28"/>
    <p:sldId id="567" r:id="rId29"/>
    <p:sldId id="568" r:id="rId30"/>
    <p:sldId id="545" r:id="rId31"/>
    <p:sldId id="569" r:id="rId32"/>
    <p:sldId id="586" r:id="rId33"/>
    <p:sldId id="544" r:id="rId34"/>
    <p:sldId id="548" r:id="rId35"/>
    <p:sldId id="571" r:id="rId36"/>
    <p:sldId id="546" r:id="rId37"/>
    <p:sldId id="611" r:id="rId38"/>
    <p:sldId id="614" r:id="rId39"/>
    <p:sldId id="650" r:id="rId40"/>
    <p:sldId id="601" r:id="rId41"/>
    <p:sldId id="596" r:id="rId42"/>
    <p:sldId id="598" r:id="rId43"/>
    <p:sldId id="627" r:id="rId44"/>
    <p:sldId id="572" r:id="rId45"/>
    <p:sldId id="553" r:id="rId46"/>
    <p:sldId id="503" r:id="rId47"/>
    <p:sldId id="576" r:id="rId48"/>
    <p:sldId id="578" r:id="rId49"/>
    <p:sldId id="577" r:id="rId50"/>
    <p:sldId id="579" r:id="rId51"/>
    <p:sldId id="609" r:id="rId52"/>
    <p:sldId id="610" r:id="rId53"/>
    <p:sldId id="602" r:id="rId54"/>
    <p:sldId id="575" r:id="rId55"/>
    <p:sldId id="621" r:id="rId56"/>
    <p:sldId id="534" r:id="rId57"/>
    <p:sldId id="552" r:id="rId58"/>
    <p:sldId id="559" r:id="rId59"/>
    <p:sldId id="561" r:id="rId60"/>
    <p:sldId id="560" r:id="rId61"/>
    <p:sldId id="570" r:id="rId62"/>
    <p:sldId id="618" r:id="rId63"/>
    <p:sldId id="615" r:id="rId64"/>
    <p:sldId id="626" r:id="rId65"/>
    <p:sldId id="622" r:id="rId66"/>
    <p:sldId id="623" r:id="rId67"/>
    <p:sldId id="616" r:id="rId68"/>
    <p:sldId id="617" r:id="rId69"/>
    <p:sldId id="624" r:id="rId70"/>
    <p:sldId id="630" r:id="rId71"/>
    <p:sldId id="641" r:id="rId72"/>
    <p:sldId id="642" r:id="rId73"/>
    <p:sldId id="643" r:id="rId74"/>
    <p:sldId id="644" r:id="rId75"/>
    <p:sldId id="645" r:id="rId7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37"/>
    <a:srgbClr val="F7DB09"/>
    <a:srgbClr val="F8F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56335" autoAdjust="0"/>
  </p:normalViewPr>
  <p:slideViewPr>
    <p:cSldViewPr>
      <p:cViewPr>
        <p:scale>
          <a:sx n="44" d="100"/>
          <a:sy n="44" d="100"/>
        </p:scale>
        <p:origin x="-1980" y="-72"/>
      </p:cViewPr>
      <p:guideLst>
        <p:guide orient="horz" pos="2880"/>
        <p:guide pos="2160"/>
      </p:guideLst>
    </p:cSldViewPr>
  </p:slideViewPr>
  <p:notesTextViewPr>
    <p:cViewPr>
      <p:scale>
        <a:sx n="100" d="100"/>
        <a:sy n="100" d="100"/>
      </p:scale>
      <p:origin x="0" y="0"/>
    </p:cViewPr>
  </p:notesTextViewPr>
  <p:notesViewPr>
    <p:cSldViewPr>
      <p:cViewPr varScale="1">
        <p:scale>
          <a:sx n="81" d="100"/>
          <a:sy n="81" d="100"/>
        </p:scale>
        <p:origin x="-3156"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36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36" tIns="46468" rIns="92936" bIns="46468" rtlCol="0" anchor="ctr"/>
          <a:lstStyle/>
          <a:p>
            <a:endParaRPr lang="en-US"/>
          </a:p>
        </p:txBody>
      </p:sp>
    </p:spTree>
    <p:extLst>
      <p:ext uri="{BB962C8B-B14F-4D97-AF65-F5344CB8AC3E}">
        <p14:creationId xmlns:p14="http://schemas.microsoft.com/office/powerpoint/2010/main" val="304888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dirty="0" smtClean="0"/>
              <a:t>Welcome to Determining Importance &amp; Summarizing Informational Text. </a:t>
            </a:r>
          </a:p>
          <a:p>
            <a:r>
              <a:rPr lang="en-US" dirty="0" smtClean="0"/>
              <a:t> </a:t>
            </a:r>
          </a:p>
          <a:p>
            <a:r>
              <a:rPr lang="en-US" dirty="0" smtClean="0"/>
              <a:t>Let’s begin by reviewing the materials you need for this training. </a:t>
            </a:r>
          </a:p>
          <a:p>
            <a:r>
              <a:rPr lang="en-US" b="1" dirty="0" smtClean="0"/>
              <a:t>(Hold items up as you talk.) </a:t>
            </a:r>
            <a:endParaRPr lang="en-US" dirty="0" smtClean="0"/>
          </a:p>
          <a:p>
            <a:endParaRPr lang="en-US" b="1" dirty="0" smtClean="0"/>
          </a:p>
          <a:p>
            <a:r>
              <a:rPr lang="en-US" b="1" dirty="0" smtClean="0"/>
              <a:t>Say:  </a:t>
            </a:r>
            <a:r>
              <a:rPr lang="en-US" dirty="0" smtClean="0"/>
              <a:t>You should have four sets of handouts, the</a:t>
            </a:r>
            <a:r>
              <a:rPr lang="en-US" baseline="0" dirty="0" smtClean="0"/>
              <a:t> PowerPoint Handout, </a:t>
            </a:r>
            <a:r>
              <a:rPr lang="en-US" dirty="0" smtClean="0"/>
              <a:t>Additional Handouts, Text Excerpts and a package of graphic organizers. You will also need your blue and white Cognitive Strategy Routine Card and the orange Lesson Planning Card for Determining Importance and Summarizing. At the end of this training, you will each pick up</a:t>
            </a:r>
            <a:r>
              <a:rPr lang="en-US" baseline="0" dirty="0" smtClean="0"/>
              <a:t> a Determining Importance Tools poster.</a:t>
            </a:r>
            <a:endParaRPr lang="en-US" dirty="0" smtClean="0"/>
          </a:p>
          <a:p>
            <a:endParaRPr lang="en-US" dirty="0" smtClean="0"/>
          </a:p>
          <a:p>
            <a:r>
              <a:rPr lang="en-US" dirty="0" smtClean="0"/>
              <a:t>Now that we have all of our materials ready, let’s begin our session.</a:t>
            </a:r>
          </a:p>
          <a:p>
            <a:endParaRPr lang="en-US" dirty="0" smtClean="0"/>
          </a:p>
          <a:p>
            <a:endParaRPr lang="en-US" dirty="0"/>
          </a:p>
        </p:txBody>
      </p:sp>
    </p:spTree>
    <p:extLst>
      <p:ext uri="{BB962C8B-B14F-4D97-AF65-F5344CB8AC3E}">
        <p14:creationId xmlns:p14="http://schemas.microsoft.com/office/powerpoint/2010/main" val="1075568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The ELPS clarify expectations for students that relate to Determining</a:t>
            </a:r>
            <a:r>
              <a:rPr lang="en-US" baseline="0" dirty="0" smtClean="0"/>
              <a:t> Importance and Summarizing </a:t>
            </a:r>
            <a:r>
              <a:rPr lang="en-US" dirty="0" smtClean="0"/>
              <a:t>for students as well.</a:t>
            </a:r>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1724025" y="693738"/>
            <a:ext cx="3652838" cy="2740025"/>
          </a:xfrm>
          <a:noFill/>
          <a:ln>
            <a:solidFill>
              <a:srgbClr val="000000"/>
            </a:solidFill>
            <a:miter lim="800000"/>
            <a:headEnd/>
            <a:tailEnd/>
          </a:ln>
        </p:spPr>
      </p:sp>
      <p:sp>
        <p:nvSpPr>
          <p:cNvPr id="56322" name="Notes Placeholder 2"/>
          <p:cNvSpPr>
            <a:spLocks noGrp="1"/>
          </p:cNvSpPr>
          <p:nvPr>
            <p:ph type="body" idx="1"/>
          </p:nvPr>
        </p:nvSpPr>
        <p:spPr bwMode="auto">
          <a:xfrm>
            <a:off x="698500" y="3867947"/>
            <a:ext cx="5588000" cy="417750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Read slide.  </a:t>
            </a:r>
          </a:p>
          <a:p>
            <a:pPr>
              <a:spcBef>
                <a:spcPct val="0"/>
              </a:spcBef>
            </a:pPr>
            <a:endParaRPr lang="en-US" b="1" dirty="0" smtClean="0"/>
          </a:p>
          <a:p>
            <a:pPr>
              <a:spcBef>
                <a:spcPct val="0"/>
              </a:spcBef>
            </a:pPr>
            <a:r>
              <a:rPr lang="en-US" b="1" dirty="0" smtClean="0"/>
              <a:t>Say: </a:t>
            </a:r>
            <a:r>
              <a:rPr lang="en-US" dirty="0" smtClean="0"/>
              <a:t>Regardless, of what data we look at, we likely can agree that we want all of our students to be successful at Determining Importance and Summarizing.  In fact, we likely feel a sense of urgency in helping students to improve their ability to summarize effectively. We know that as text becomes more and more complex, it becomes more difficult to comprehend. It is critical that our students have a good understanding of the strategies proficient readers use to comprehend well. Explicitly teaching our students to Determine Importance and Summarize</a:t>
            </a:r>
            <a:r>
              <a:rPr lang="en-US" baseline="0" dirty="0" smtClean="0"/>
              <a:t> </a:t>
            </a:r>
            <a:r>
              <a:rPr lang="en-US" dirty="0" smtClean="0"/>
              <a:t>is important in supporting student comprehension. </a:t>
            </a:r>
          </a:p>
          <a:p>
            <a:pPr>
              <a:spcBef>
                <a:spcPct val="0"/>
              </a:spcBef>
            </a:pPr>
            <a:endParaRPr lang="en-US" dirty="0" smtClean="0"/>
          </a:p>
          <a:p>
            <a:pPr>
              <a:spcBef>
                <a:spcPct val="0"/>
              </a:spcBef>
            </a:pPr>
            <a:r>
              <a:rPr lang="en-US" dirty="0" smtClean="0"/>
              <a:t>So, let’s talk about how we should teach students to Determine</a:t>
            </a:r>
            <a:r>
              <a:rPr lang="en-US" baseline="0" dirty="0" smtClean="0"/>
              <a:t> Importance and Summarize effectively</a:t>
            </a:r>
            <a:r>
              <a:rPr lang="en-US" dirty="0" smtClean="0"/>
              <a:t>. </a:t>
            </a:r>
            <a:endParaRPr lang="en-US" dirty="0" smtClean="0"/>
          </a:p>
          <a:p>
            <a:pPr>
              <a:spcBef>
                <a:spcPct val="0"/>
              </a:spcBef>
            </a:pPr>
            <a:endParaRPr lang="en-US" dirty="0" smtClean="0"/>
          </a:p>
          <a:p>
            <a:pPr>
              <a:spcBef>
                <a:spcPct val="0"/>
              </a:spcBef>
            </a:pPr>
            <a:r>
              <a:rPr lang="en-US" dirty="0" smtClean="0"/>
              <a:t>Include</a:t>
            </a:r>
            <a:r>
              <a:rPr lang="en-US" baseline="0" dirty="0" smtClean="0"/>
              <a:t> Data from Tango indicating students’ success/deficiencies with TEKS.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altLang="en-US" b="1" dirty="0" smtClean="0"/>
              <a:t>Say: </a:t>
            </a:r>
            <a:r>
              <a:rPr lang="en-US" altLang="en-US" b="0" dirty="0" smtClean="0"/>
              <a:t>Of course we will follow our 8 step Cognitive Strategy</a:t>
            </a:r>
            <a:r>
              <a:rPr lang="en-US" altLang="en-US" b="0" baseline="0" dirty="0" smtClean="0"/>
              <a:t> Routine for teaching students to Determine Importance and Summarize.</a:t>
            </a:r>
            <a:endParaRPr lang="en-US" alt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We begin all strategy instruction the same way – with Step 1, using a real-world example to create a context for the strategy. This step is important because cognitive strategies are just that – cognitive. That means that they happen in our heads, which makes it hard for students to see or understand what we are talking about. For many of our students, these cognitive strategies are abstract concepts. A real-world example helps students to realize what the strategy is, and that they already use it in their everyday lives. It is important that we know our students well and are familiar with their backgrounds and interests so we can choose examples that will have meaning to them. </a:t>
            </a:r>
          </a:p>
          <a:p>
            <a:pPr>
              <a:spcBef>
                <a:spcPct val="0"/>
              </a:spcBef>
            </a:pPr>
            <a:endParaRPr lang="en-US" dirty="0" smtClean="0"/>
          </a:p>
          <a:p>
            <a:r>
              <a:rPr lang="en-US" b="1" dirty="0" smtClean="0"/>
              <a:t>Read slide.</a:t>
            </a:r>
          </a:p>
          <a:p>
            <a:endParaRPr lang="en-US" b="1" dirty="0" smtClean="0"/>
          </a:p>
          <a:p>
            <a:pPr defTabSz="924168">
              <a:defRPr/>
            </a:pPr>
            <a:r>
              <a:rPr lang="en-US" b="1" dirty="0" smtClean="0">
                <a:ea typeface="+mn-ea"/>
                <a:cs typeface="+mn-cs"/>
              </a:rPr>
              <a:t>Say: </a:t>
            </a:r>
            <a:r>
              <a:rPr lang="en-US" b="0" dirty="0" smtClean="0">
                <a:ea typeface="+mn-ea"/>
                <a:cs typeface="+mn-cs"/>
              </a:rPr>
              <a:t>Let</a:t>
            </a:r>
            <a:r>
              <a:rPr lang="en-US" b="0" baseline="0" dirty="0" smtClean="0">
                <a:ea typeface="+mn-ea"/>
                <a:cs typeface="+mn-cs"/>
              </a:rPr>
              <a:t> me share an example of an anchor lesson that could be used for Determining Importance and Summarizing.</a:t>
            </a:r>
            <a:endParaRPr lang="en-US" dirty="0" smtClean="0">
              <a:ea typeface="+mn-ea"/>
              <a:cs typeface="+mn-cs"/>
            </a:endParaRP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417" tIns="46209" rIns="92417" bIns="46209"/>
          <a:lstStyle/>
          <a:p>
            <a:pPr eaLnBrk="1" hangingPunct="1">
              <a:buFont typeface="Arial" charset="0"/>
              <a:buNone/>
            </a:pPr>
            <a:r>
              <a:rPr lang="en-US" altLang="en-US" b="1" dirty="0">
                <a:latin typeface="Calibri" pitchFamily="34" charset="0"/>
              </a:rPr>
              <a:t>Say: </a:t>
            </a:r>
            <a:r>
              <a:rPr lang="en-US" altLang="en-US" dirty="0">
                <a:latin typeface="Calibri" pitchFamily="34" charset="0"/>
              </a:rPr>
              <a:t>Imagine, big brother has been asked to take his little brother to the </a:t>
            </a:r>
            <a:r>
              <a:rPr lang="en-US" altLang="en-US" dirty="0" smtClean="0">
                <a:latin typeface="Calibri" pitchFamily="34" charset="0"/>
              </a:rPr>
              <a:t>park. </a:t>
            </a:r>
            <a:r>
              <a:rPr lang="en-US" altLang="en-US" dirty="0">
                <a:latin typeface="Calibri" pitchFamily="34" charset="0"/>
              </a:rPr>
              <a:t>The older brother gets distracted. Finally, he looks up and notices that his little brother is no where to be found. After an extensive search, he begins to panic. He realizes that he needs to call for help. </a:t>
            </a:r>
          </a:p>
          <a:p>
            <a:pPr eaLnBrk="1" hangingPunct="1">
              <a:buFont typeface="Arial" charset="0"/>
              <a:buNone/>
            </a:pPr>
            <a:endParaRPr lang="en-US" altLang="en-US" dirty="0">
              <a:latin typeface="Calibri" pitchFamily="34" charset="0"/>
            </a:endParaRPr>
          </a:p>
          <a:p>
            <a:pPr eaLnBrk="1" hangingPunct="1">
              <a:buFont typeface="Arial" charset="0"/>
              <a:buNone/>
            </a:pPr>
            <a:r>
              <a:rPr lang="en-US" altLang="en-US" dirty="0" smtClean="0">
                <a:latin typeface="Calibri" pitchFamily="34" charset="0"/>
              </a:rPr>
              <a:t>Big brother begins to make a mental list of all of the things he can think about his little</a:t>
            </a:r>
            <a:r>
              <a:rPr lang="en-US" altLang="en-US" baseline="0" dirty="0" smtClean="0">
                <a:latin typeface="Calibri" pitchFamily="34" charset="0"/>
              </a:rPr>
              <a:t> brother. But time is of the essence. </a:t>
            </a:r>
            <a:r>
              <a:rPr lang="en-US" altLang="en-US" dirty="0" smtClean="0">
                <a:latin typeface="Calibri" pitchFamily="34" charset="0"/>
              </a:rPr>
              <a:t>What </a:t>
            </a:r>
            <a:r>
              <a:rPr lang="en-US" altLang="en-US" dirty="0">
                <a:latin typeface="Calibri" pitchFamily="34" charset="0"/>
              </a:rPr>
              <a:t>information is important to give to the police right away?</a:t>
            </a:r>
          </a:p>
          <a:p>
            <a:pPr eaLnBrk="1" hangingPunct="1">
              <a:buFont typeface="Arial" charset="0"/>
              <a:buNone/>
            </a:pPr>
            <a:endParaRPr lang="en-US" altLang="en-US" dirty="0">
              <a:latin typeface="Calibri" pitchFamily="34" charset="0"/>
            </a:endParaRPr>
          </a:p>
          <a:p>
            <a:pPr eaLnBrk="1" hangingPunct="1">
              <a:buFont typeface="Arial" charset="0"/>
              <a:buNone/>
            </a:pPr>
            <a:endParaRPr lang="en-US" altLang="en-US" dirty="0">
              <a:latin typeface="Calibri" pitchFamily="34" charset="0"/>
            </a:endParaRPr>
          </a:p>
          <a:p>
            <a:pPr eaLnBrk="1" hangingPunct="1">
              <a:buFont typeface="Arial" charset="0"/>
              <a:buNone/>
            </a:pPr>
            <a:endParaRPr lang="en-US" altLang="en-US" dirty="0">
              <a:latin typeface="Calibri" pitchFamily="34" charset="0"/>
            </a:endParaRPr>
          </a:p>
        </p:txBody>
      </p:sp>
    </p:spTree>
    <p:extLst>
      <p:ext uri="{BB962C8B-B14F-4D97-AF65-F5344CB8AC3E}">
        <p14:creationId xmlns:p14="http://schemas.microsoft.com/office/powerpoint/2010/main" val="891260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altLang="en-US" b="1" dirty="0" smtClean="0"/>
              <a:t>Say: </a:t>
            </a:r>
            <a:r>
              <a:rPr lang="en-US" altLang="en-US" b="0" dirty="0" smtClean="0"/>
              <a:t>Look at this list. What</a:t>
            </a:r>
            <a:r>
              <a:rPr lang="en-US" altLang="en-US" b="0" baseline="0" dirty="0" smtClean="0"/>
              <a:t> information is </a:t>
            </a:r>
            <a:r>
              <a:rPr lang="en-US" altLang="en-US" b="0" dirty="0" smtClean="0"/>
              <a:t>important to tell the police? With a partner,</a:t>
            </a:r>
            <a:r>
              <a:rPr lang="en-US" altLang="en-US" b="0" baseline="0" dirty="0" smtClean="0"/>
              <a:t> I want you to determine the five most important details to provide to the police.</a:t>
            </a:r>
            <a:endParaRPr lang="en-US" altLang="en-US" b="0" dirty="0" smtClean="0"/>
          </a:p>
          <a:p>
            <a:pPr eaLnBrk="1" hangingPunct="1">
              <a:spcBef>
                <a:spcPct val="0"/>
              </a:spcBef>
            </a:pPr>
            <a:endParaRPr lang="en-US" altLang="en-US" b="0" dirty="0" smtClean="0"/>
          </a:p>
          <a:p>
            <a:pPr eaLnBrk="1" hangingPunct="1">
              <a:spcBef>
                <a:spcPct val="0"/>
              </a:spcBef>
            </a:pPr>
            <a:r>
              <a:rPr lang="en-US" altLang="en-US" b="1" dirty="0" smtClean="0"/>
              <a:t>Provide time</a:t>
            </a:r>
            <a:r>
              <a:rPr lang="en-US" altLang="en-US" b="1" baseline="0" dirty="0" smtClean="0"/>
              <a:t> for participants to discuss.  Select someone to share with the group.</a:t>
            </a:r>
          </a:p>
          <a:p>
            <a:pPr eaLnBrk="1" hangingPunct="1">
              <a:spcBef>
                <a:spcPct val="0"/>
              </a:spcBef>
            </a:pPr>
            <a:endParaRPr lang="en-US" altLang="en-US" b="1" baseline="0" dirty="0" smtClean="0"/>
          </a:p>
          <a:p>
            <a:pPr eaLnBrk="1" hangingPunct="1">
              <a:spcBef>
                <a:spcPct val="0"/>
              </a:spcBef>
            </a:pPr>
            <a:r>
              <a:rPr lang="en-US" altLang="en-US" b="1" baseline="0" dirty="0" smtClean="0"/>
              <a:t>Say: </a:t>
            </a:r>
            <a:r>
              <a:rPr lang="en-US" altLang="en-US" dirty="0" smtClean="0"/>
              <a:t>How</a:t>
            </a:r>
            <a:r>
              <a:rPr lang="en-US" altLang="en-US" baseline="0" dirty="0" smtClean="0"/>
              <a:t> did you determine what information was most important to share with the police?</a:t>
            </a:r>
          </a:p>
          <a:p>
            <a:pPr eaLnBrk="1" hangingPunct="1">
              <a:spcBef>
                <a:spcPct val="0"/>
              </a:spcBef>
            </a:pPr>
            <a:endParaRPr lang="en-US" altLang="en-US" baseline="0" dirty="0" smtClean="0"/>
          </a:p>
          <a:p>
            <a:pPr eaLnBrk="1" hangingPunct="1">
              <a:spcBef>
                <a:spcPct val="0"/>
              </a:spcBef>
            </a:pPr>
            <a:r>
              <a:rPr lang="en-US" altLang="en-US" b="1" baseline="0" dirty="0" smtClean="0"/>
              <a:t>Provide time for the selected pair to share their thinking.</a:t>
            </a:r>
          </a:p>
          <a:p>
            <a:pPr eaLnBrk="1" hangingPunct="1">
              <a:spcBef>
                <a:spcPct val="0"/>
              </a:spcBef>
            </a:pPr>
            <a:endParaRPr lang="en-US" altLang="en-US" baseline="0" dirty="0" smtClean="0"/>
          </a:p>
          <a:p>
            <a:pPr eaLnBrk="1" hangingPunct="1">
              <a:spcBef>
                <a:spcPct val="0"/>
              </a:spcBef>
            </a:pPr>
            <a:r>
              <a:rPr lang="en-US" altLang="en-US" b="1" baseline="0" dirty="0" smtClean="0"/>
              <a:t>Say: </a:t>
            </a:r>
            <a:r>
              <a:rPr lang="en-US" altLang="en-US" b="0" baseline="0" dirty="0" smtClean="0"/>
              <a:t>We could continue this discussion with the class having a few people share their thinking. We want to reinforce ideas like, I thought about the purpose, I considered the key ideas rather than minor details, etc.</a:t>
            </a:r>
            <a:endParaRPr lang="en-US" altLang="en-US" b="1" baseline="0" dirty="0" smtClean="0"/>
          </a:p>
          <a:p>
            <a:pPr eaLnBrk="1" hangingPunct="1">
              <a:spcBef>
                <a:spcPct val="0"/>
              </a:spcBef>
            </a:pPr>
            <a:endParaRPr lang="en-US" altLang="en-US" dirty="0" smtClean="0"/>
          </a:p>
          <a:p>
            <a:pPr eaLnBrk="1" hangingPunct="1">
              <a:spcBef>
                <a:spcPct val="0"/>
              </a:spcBef>
            </a:pPr>
            <a:endParaRPr lang="en-US" alt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7"/>
            <a:ext cx="5588000" cy="4176713"/>
          </a:xfrm>
          <a:prstGeom prst="rect">
            <a:avLst/>
          </a:prstGeom>
        </p:spPr>
        <p:txBody>
          <a:bodyPr lIns="92428" tIns="46214" rIns="92428" bIns="46214"/>
          <a:lstStyle/>
          <a:p>
            <a:pPr defTabSz="924276">
              <a:defRPr/>
            </a:pPr>
            <a:r>
              <a:rPr lang="en-US" b="1" dirty="0" smtClean="0"/>
              <a:t>Say:</a:t>
            </a:r>
            <a:r>
              <a:rPr lang="en-US" b="1" baseline="0" dirty="0" smtClean="0"/>
              <a:t> </a:t>
            </a:r>
            <a:r>
              <a:rPr lang="en-US" b="0" baseline="0" dirty="0" smtClean="0"/>
              <a:t>Of course we have a happy ending.</a:t>
            </a:r>
            <a:endParaRPr lang="en-US" b="1" dirty="0" smtClean="0"/>
          </a:p>
          <a:p>
            <a:endParaRPr lang="en-US" b="1" dirty="0" smtClean="0"/>
          </a:p>
          <a:p>
            <a:r>
              <a:rPr lang="en-US" b="1" dirty="0" smtClean="0"/>
              <a:t>Read slide.</a:t>
            </a:r>
          </a:p>
          <a:p>
            <a:endParaRPr lang="en-US" b="1" dirty="0" smtClean="0"/>
          </a:p>
        </p:txBody>
      </p:sp>
    </p:spTree>
    <p:extLst>
      <p:ext uri="{BB962C8B-B14F-4D97-AF65-F5344CB8AC3E}">
        <p14:creationId xmlns:p14="http://schemas.microsoft.com/office/powerpoint/2010/main" val="3425180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Now it is your turn to think about Step 1. You may choose to introduce Determining Importance and Summarizing to students by using the example of the lost little brother. If you choose to use another anchor lesson, be sure to think about your students’ background knowledge. Whatever you choose to do should be familiar, or something to which your students will be able to relate. </a:t>
            </a:r>
          </a:p>
          <a:p>
            <a:pPr>
              <a:spcBef>
                <a:spcPct val="0"/>
              </a:spcBef>
            </a:pPr>
            <a:endParaRPr lang="en-US" dirty="0" smtClean="0"/>
          </a:p>
          <a:p>
            <a:pPr>
              <a:spcBef>
                <a:spcPct val="0"/>
              </a:spcBef>
            </a:pPr>
            <a:r>
              <a:rPr lang="en-US" dirty="0" smtClean="0"/>
              <a:t>Take a moment to discuss with the colleagues at your table what you think you will say for your Step 1. Record what you will say on the orange Lesson Planning Card. You have a Vis-à-vis and a Sharpie in your supply pouch that you can use to write with. </a:t>
            </a:r>
          </a:p>
          <a:p>
            <a:pPr>
              <a:spcBef>
                <a:spcPct val="0"/>
              </a:spcBef>
            </a:pPr>
            <a:endParaRPr lang="en-US" dirty="0" smtClean="0"/>
          </a:p>
          <a:p>
            <a:pPr>
              <a:spcBef>
                <a:spcPct val="0"/>
              </a:spcBef>
            </a:pPr>
            <a:r>
              <a:rPr lang="en-US" dirty="0" smtClean="0"/>
              <a:t>You may need to return to at a later time.  It takes a lot of thought to</a:t>
            </a:r>
            <a:r>
              <a:rPr lang="en-US" baseline="0" dirty="0" smtClean="0"/>
              <a:t> come up with a really memorable, and effective anchor lesson.</a:t>
            </a:r>
            <a:endParaRPr lang="en-US" dirty="0" smtClean="0"/>
          </a:p>
          <a:p>
            <a:pPr>
              <a:spcBef>
                <a:spcPct val="0"/>
              </a:spcBef>
            </a:pPr>
            <a:endParaRPr lang="en-US" b="1" dirty="0" smtClean="0"/>
          </a:p>
          <a:p>
            <a:pPr>
              <a:spcBef>
                <a:spcPct val="0"/>
              </a:spcBef>
            </a:pPr>
            <a:r>
              <a:rPr lang="en-US" b="1" dirty="0" smtClean="0"/>
              <a:t>Allow time for participants to complete.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smtClean="0"/>
              <a:t>Say: </a:t>
            </a:r>
            <a:r>
              <a:rPr lang="en-US" smtClean="0"/>
              <a:t>An anchor lesson is our introduction to the strategy. Steps 2-7 are how we teach the strategy. What we plan to say and do for the next 3 steps will be repeated EVERY time we teach this strategy. In other words, we do these 3 steps before every think-aloud and every shared practice opportunity.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114425" y="658813"/>
            <a:ext cx="4552950" cy="3414712"/>
          </a:xfrm>
          <a:noFill/>
          <a:ln>
            <a:solidFill>
              <a:srgbClr val="000000"/>
            </a:solidFill>
            <a:miter lim="800000"/>
            <a:headEnd/>
            <a:tailEnd/>
          </a:ln>
        </p:spPr>
      </p:sp>
      <p:sp>
        <p:nvSpPr>
          <p:cNvPr id="3" name="Notes Placeholder 2"/>
          <p:cNvSpPr>
            <a:spLocks noGrp="1"/>
          </p:cNvSpPr>
          <p:nvPr>
            <p:ph type="body" idx="1"/>
          </p:nvPr>
        </p:nvSpPr>
        <p:spPr>
          <a:xfrm>
            <a:off x="698500" y="4335479"/>
            <a:ext cx="5588000" cy="4177505"/>
          </a:xfrm>
          <a:prstGeom prst="rect">
            <a:avLst/>
          </a:prstGeom>
        </p:spPr>
        <p:txBody>
          <a:bodyPr lIns="92417" tIns="46209" rIns="92417" bIns="46209">
            <a:noAutofit/>
          </a:bodyPr>
          <a:lstStyle/>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Before we begin to address our task as instructors, let us take a moment to reflect upon our own thinking.  Because Determining</a:t>
            </a:r>
            <a:r>
              <a:rPr lang="en-US" kern="1200" baseline="0" dirty="0" smtClean="0">
                <a:solidFill>
                  <a:schemeClr val="tx1"/>
                </a:solidFill>
                <a:effectLst/>
                <a:ea typeface="+mn-ea"/>
                <a:cs typeface="+mn-cs"/>
              </a:rPr>
              <a:t> Importance and Summarizing </a:t>
            </a:r>
            <a:r>
              <a:rPr lang="en-US" kern="1200" dirty="0" smtClean="0">
                <a:solidFill>
                  <a:schemeClr val="tx1"/>
                </a:solidFill>
                <a:effectLst/>
                <a:ea typeface="+mn-ea"/>
                <a:cs typeface="+mn-cs"/>
              </a:rPr>
              <a:t>is challenging for our students, we are going to present a task that was designed to be challenging for you.</a:t>
            </a:r>
          </a:p>
          <a:p>
            <a:r>
              <a:rPr lang="en-US" kern="1200" dirty="0" smtClean="0">
                <a:solidFill>
                  <a:schemeClr val="tx1"/>
                </a:solidFill>
                <a:effectLst/>
                <a:ea typeface="+mn-ea"/>
                <a:cs typeface="+mn-cs"/>
              </a:rPr>
              <a:t> </a:t>
            </a:r>
          </a:p>
          <a:p>
            <a:r>
              <a:rPr lang="en-US" kern="1200" dirty="0" smtClean="0">
                <a:solidFill>
                  <a:schemeClr val="tx1"/>
                </a:solidFill>
                <a:effectLst/>
                <a:ea typeface="+mn-ea"/>
                <a:cs typeface="+mn-cs"/>
              </a:rPr>
              <a:t>I am going to show you a short text.  I will give you a moment to read it, and I would like you to do two things:  First, determine the main idea of the passage.  Second, if you have time, write a summary.  When the time is up, we will discuss what all you did to complete this task and what made this activity challenging. Handout 1 contains the text you see on the slide and space for you to write.</a:t>
            </a:r>
          </a:p>
          <a:p>
            <a:r>
              <a:rPr lang="en-US" kern="1200" dirty="0" smtClean="0">
                <a:solidFill>
                  <a:schemeClr val="tx1"/>
                </a:solidFill>
                <a:effectLst/>
                <a:ea typeface="+mn-ea"/>
                <a:cs typeface="+mn-cs"/>
              </a:rPr>
              <a:t> </a:t>
            </a:r>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kern="1200" dirty="0" smtClean="0">
                <a:solidFill>
                  <a:schemeClr val="tx1"/>
                </a:solidFill>
                <a:effectLst/>
                <a:ea typeface="+mn-ea"/>
                <a:cs typeface="+mn-cs"/>
              </a:rPr>
              <a:t>Are you ready?</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 to reveal text.  Allow participants a moment to read the text and write their main idea/ summary statements.</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Were you able to determine what information is important in this text?  </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Ask participants to volunteer main ideas or read summary statements.</a:t>
            </a:r>
            <a:endParaRPr lang="en-US" kern="1200" dirty="0" smtClean="0">
              <a:solidFill>
                <a:schemeClr val="tx1"/>
              </a:solidFill>
              <a:effectLst/>
              <a:ea typeface="+mn-ea"/>
              <a:cs typeface="+mn-cs"/>
            </a:endParaRP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Let’s consider what all you did to determine importance with this challenging text.  Think-Turn-Talk about how you attacked this text. </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Allow participants a moment to Think-Turn-Talk.  Select two to three participants to share with the group.</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You have identified many of the things that proficient readers do when they try to determine importance in challenging text.  </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(For each click listed below, a text box will appear stating the processes we might use to determine importance).</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We may begin by attempting to identify the type of text – informational or literary? The heading “Mathematical Formulation” suggests that this is an</a:t>
            </a:r>
            <a:r>
              <a:rPr lang="en-US" kern="1200" baseline="0" dirty="0" smtClean="0">
                <a:solidFill>
                  <a:schemeClr val="tx1"/>
                </a:solidFill>
                <a:effectLst/>
                <a:ea typeface="+mn-ea"/>
                <a:cs typeface="+mn-cs"/>
              </a:rPr>
              <a:t> informational </a:t>
            </a:r>
            <a:r>
              <a:rPr lang="en-US" kern="1200" dirty="0" smtClean="0">
                <a:solidFill>
                  <a:schemeClr val="tx1"/>
                </a:solidFill>
                <a:effectLst/>
                <a:ea typeface="+mn-ea"/>
                <a:cs typeface="+mn-cs"/>
              </a:rPr>
              <a:t>piece.  Knowing genre or text type aids in comprehension (Fletcher, Lyon, Fuchs &amp; Barnes, 2007; RAND, 2002).  Headings also give us clues to the main idea of a piece (Zimmermann &amp; Hutchins, 2003).  Before beginning to read, we might determine that this will be about some kind of mathematical formula.</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Fonts and effects, such as italics, also suggest importance (Harvey &amp; </a:t>
            </a:r>
            <a:r>
              <a:rPr lang="en-US" kern="1200" dirty="0" err="1" smtClean="0">
                <a:solidFill>
                  <a:schemeClr val="tx1"/>
                </a:solidFill>
                <a:effectLst/>
                <a:ea typeface="+mn-ea"/>
                <a:cs typeface="+mn-cs"/>
              </a:rPr>
              <a:t>Goudvis</a:t>
            </a:r>
            <a:r>
              <a:rPr lang="en-US" kern="1200" dirty="0" smtClean="0">
                <a:solidFill>
                  <a:schemeClr val="tx1"/>
                </a:solidFill>
                <a:effectLst/>
                <a:ea typeface="+mn-ea"/>
                <a:cs typeface="+mn-cs"/>
              </a:rPr>
              <a:t>, 2007; Zimmermann &amp; Hutchins, 2003).  Here, italics emphasize the words “probability amplitude.”</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We also rely on our background knowledge (Johnston &amp; </a:t>
            </a:r>
            <a:r>
              <a:rPr lang="en-US" kern="1200" dirty="0" err="1" smtClean="0">
                <a:solidFill>
                  <a:schemeClr val="tx1"/>
                </a:solidFill>
                <a:effectLst/>
                <a:ea typeface="+mn-ea"/>
                <a:cs typeface="+mn-cs"/>
              </a:rPr>
              <a:t>Afflerbach</a:t>
            </a:r>
            <a:r>
              <a:rPr lang="en-US" kern="1200" dirty="0" smtClean="0">
                <a:solidFill>
                  <a:schemeClr val="tx1"/>
                </a:solidFill>
                <a:effectLst/>
                <a:ea typeface="+mn-ea"/>
                <a:cs typeface="+mn-cs"/>
              </a:rPr>
              <a:t>, 1985).  Because I have heard the term “probability” before, I may determine that it is important, whether it is or not.</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Proficient readers also focus on ideas which are repeated throughout the text (Johnston &amp; </a:t>
            </a:r>
            <a:r>
              <a:rPr lang="en-US" kern="1200" dirty="0" err="1" smtClean="0">
                <a:solidFill>
                  <a:schemeClr val="tx1"/>
                </a:solidFill>
                <a:effectLst/>
                <a:ea typeface="+mn-ea"/>
                <a:cs typeface="+mn-cs"/>
              </a:rPr>
              <a:t>Afflerbach</a:t>
            </a:r>
            <a:r>
              <a:rPr lang="en-US" kern="1200" dirty="0" smtClean="0">
                <a:solidFill>
                  <a:schemeClr val="tx1"/>
                </a:solidFill>
                <a:effectLst/>
                <a:ea typeface="+mn-ea"/>
                <a:cs typeface="+mn-cs"/>
              </a:rPr>
              <a:t>, 1985).  The word probability appears three times in this text.  Several clues point to the fact that probability is important here.</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Finally, rereading can help us determine what is important.  Through rereading several times, putting together the text structure, and text features with my background knowledge, I can determine that this piece describes a mathematical formula for the probability of </a:t>
            </a:r>
            <a:r>
              <a:rPr lang="en-US" i="1" kern="1200" dirty="0" smtClean="0">
                <a:solidFill>
                  <a:schemeClr val="tx1"/>
                </a:solidFill>
                <a:effectLst/>
                <a:ea typeface="+mn-ea"/>
                <a:cs typeface="+mn-cs"/>
              </a:rPr>
              <a:t>some</a:t>
            </a:r>
            <a:r>
              <a:rPr lang="en-US" kern="1200" dirty="0" smtClean="0">
                <a:solidFill>
                  <a:schemeClr val="tx1"/>
                </a:solidFill>
                <a:effectLst/>
                <a:ea typeface="+mn-ea"/>
                <a:cs typeface="+mn-cs"/>
              </a:rPr>
              <a:t> event, although I might not be able to create a more specific summary.</a:t>
            </a:r>
          </a:p>
          <a:p>
            <a:r>
              <a:rPr lang="en-US" kern="1200" dirty="0" smtClean="0">
                <a:solidFill>
                  <a:schemeClr val="tx1"/>
                </a:solidFill>
                <a:effectLst/>
                <a:ea typeface="+mn-ea"/>
                <a:cs typeface="+mn-cs"/>
              </a:rPr>
              <a:t> </a:t>
            </a:r>
          </a:p>
          <a:p>
            <a:r>
              <a:rPr lang="en-US" kern="1200" dirty="0" smtClean="0">
                <a:solidFill>
                  <a:schemeClr val="tx1"/>
                </a:solidFill>
                <a:effectLst/>
                <a:ea typeface="+mn-ea"/>
                <a:cs typeface="+mn-cs"/>
              </a:rPr>
              <a:t>We hope our students will use similar thought processes when they determine importance and summarize, but because of the level of complexity in this cognitive strategy, it will take a great deal of explicit teaching, over a number of years, for our students to be able to determine importance and summarize text that is challenging for them.</a:t>
            </a:r>
          </a:p>
          <a:p>
            <a:r>
              <a:rPr lang="en-US" kern="1200" dirty="0" smtClean="0">
                <a:solidFill>
                  <a:schemeClr val="tx1"/>
                </a:solidFill>
                <a:effectLst/>
                <a:ea typeface="+mn-ea"/>
                <a:cs typeface="+mn-cs"/>
              </a:rPr>
              <a:t> </a:t>
            </a:r>
          </a:p>
          <a:p>
            <a:pPr defTabSz="906886">
              <a:defRPr/>
            </a:pPr>
            <a:endParaRPr 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Step 2 is, “Give the strategy a name.” We want to use clear and consistent language when referring to the cognitive strategies. Our comprehension strategy instruction is stronger if everyone in the district uses the same vocabulary to refer to the strategies we are teaching. </a:t>
            </a:r>
          </a:p>
          <a:p>
            <a:pPr>
              <a:spcBef>
                <a:spcPct val="0"/>
              </a:spcBef>
            </a:pPr>
            <a:endParaRPr lang="en-US" b="1" dirty="0" smtClean="0"/>
          </a:p>
          <a:p>
            <a:pPr>
              <a:spcBef>
                <a:spcPct val="0"/>
              </a:spcBef>
            </a:pPr>
            <a:r>
              <a:rPr lang="en-US" b="1" dirty="0" smtClean="0"/>
              <a:t>Read slide. </a:t>
            </a:r>
            <a:endParaRPr lang="en-US" b="1" dirty="0" smtClean="0"/>
          </a:p>
          <a:p>
            <a:pPr>
              <a:spcBef>
                <a:spcPct val="0"/>
              </a:spcBef>
            </a:pPr>
            <a:endParaRPr lang="en-US" b="1" dirty="0" smtClean="0"/>
          </a:p>
          <a:p>
            <a:pPr>
              <a:spcBef>
                <a:spcPct val="0"/>
              </a:spcBef>
            </a:pPr>
            <a:r>
              <a:rPr lang="en-US" b="1" dirty="0" smtClean="0"/>
              <a:t>Orange</a:t>
            </a:r>
            <a:r>
              <a:rPr lang="en-US" b="1" baseline="0" dirty="0" smtClean="0"/>
              <a:t> cards will already be completed for the teachers (pre-filled).</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Step 3 is where we define the strategy and explain how and when it is used and how it helps with reading.  </a:t>
            </a:r>
            <a:endParaRPr lang="en-US" dirty="0" smtClean="0"/>
          </a:p>
          <a:p>
            <a:pPr>
              <a:spcBef>
                <a:spcPct val="0"/>
              </a:spcBef>
            </a:pPr>
            <a:endParaRPr lang="en-US" dirty="0" smtClean="0"/>
          </a:p>
          <a:p>
            <a:pPr>
              <a:spcBef>
                <a:spcPct val="0"/>
              </a:spcBef>
            </a:pPr>
            <a:r>
              <a:rPr lang="en-US" dirty="0" smtClean="0"/>
              <a:t>Strategy Definition:  </a:t>
            </a:r>
            <a:r>
              <a:rPr lang="en-US" b="1" dirty="0" smtClean="0">
                <a:solidFill>
                  <a:srgbClr val="FF0000"/>
                </a:solidFill>
              </a:rPr>
              <a:t>Bold Red</a:t>
            </a:r>
          </a:p>
          <a:p>
            <a:pPr>
              <a:spcBef>
                <a:spcPct val="0"/>
              </a:spcBef>
            </a:pPr>
            <a:r>
              <a:rPr lang="en-US" dirty="0" smtClean="0"/>
              <a:t>How it helps us comprehend: </a:t>
            </a:r>
            <a:r>
              <a:rPr lang="en-US" b="1" dirty="0" smtClean="0"/>
              <a:t>Bold Green</a:t>
            </a:r>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To make the strategy more explicit for our students, we give them touchstones that will help them remember and understand a strategy.</a:t>
            </a:r>
          </a:p>
          <a:p>
            <a:pPr>
              <a:spcBef>
                <a:spcPct val="0"/>
              </a:spcBef>
            </a:pPr>
            <a:endParaRPr lang="en-US" dirty="0" smtClean="0"/>
          </a:p>
          <a:p>
            <a:pPr>
              <a:spcBef>
                <a:spcPct val="0"/>
              </a:spcBef>
            </a:pPr>
            <a:r>
              <a:rPr lang="en-US" dirty="0" smtClean="0"/>
              <a:t>With younger students, these touchstones include a hand motion. You can decide if you think this will be helpful or not for your students</a:t>
            </a:r>
            <a:r>
              <a:rPr lang="en-US" b="1" dirty="0" smtClean="0"/>
              <a:t>.  The hand signal for Determining Importance and Summarizing is a thumb</a:t>
            </a:r>
            <a:r>
              <a:rPr lang="en-US" b="1" baseline="0" dirty="0" smtClean="0"/>
              <a:t> up signal</a:t>
            </a:r>
            <a:r>
              <a:rPr lang="en-US" b="1" dirty="0" smtClean="0"/>
              <a:t>.</a:t>
            </a:r>
            <a:r>
              <a:rPr lang="en-US" dirty="0" smtClean="0"/>
              <a:t> </a:t>
            </a:r>
            <a:r>
              <a:rPr lang="en-US" altLang="en-US" dirty="0"/>
              <a:t>The unimportant details can hide behind my hand so that only the most important or key information is left, the thumb.</a:t>
            </a:r>
            <a:endParaRPr lang="en-US" dirty="0" smtClean="0"/>
          </a:p>
          <a:p>
            <a:pPr>
              <a:spcBef>
                <a:spcPct val="0"/>
              </a:spcBef>
            </a:pPr>
            <a:endParaRPr lang="en-US" dirty="0" smtClean="0"/>
          </a:p>
          <a:p>
            <a:pPr>
              <a:spcBef>
                <a:spcPct val="0"/>
              </a:spcBef>
            </a:pPr>
            <a:r>
              <a:rPr lang="en-US" b="1" dirty="0" smtClean="0"/>
              <a:t>For older students, we display the strategy poster which includes a visual icon with words for support.</a:t>
            </a:r>
            <a:r>
              <a:rPr lang="en-US" dirty="0" smtClean="0"/>
              <a:t> This poster is the same poster we use at each grade level across the district for consistency and alignment.  </a:t>
            </a:r>
          </a:p>
          <a:p>
            <a:pPr>
              <a:spcBef>
                <a:spcPct val="0"/>
              </a:spcBef>
            </a:pPr>
            <a:endParaRPr lang="en-US" dirty="0" smtClean="0"/>
          </a:p>
          <a:p>
            <a:pPr>
              <a:spcBef>
                <a:spcPct val="0"/>
              </a:spcBef>
            </a:pPr>
            <a:r>
              <a:rPr lang="en-US" dirty="0" smtClean="0"/>
              <a:t>I want my students to value these touchstones, so I </a:t>
            </a:r>
            <a:r>
              <a:rPr lang="en-US" b="1" dirty="0" smtClean="0"/>
              <a:t>explicitly</a:t>
            </a:r>
            <a:r>
              <a:rPr lang="en-US" dirty="0" smtClean="0"/>
              <a:t> explain to them what the hand signal and poster represent. </a:t>
            </a:r>
          </a:p>
          <a:p>
            <a:pPr>
              <a:spcBef>
                <a:spcPct val="0"/>
              </a:spcBef>
            </a:pPr>
            <a:endParaRPr lang="en-US" b="1" dirty="0" smtClean="0"/>
          </a:p>
          <a:p>
            <a:pPr>
              <a:spcBef>
                <a:spcPct val="0"/>
              </a:spcBef>
            </a:pPr>
            <a:r>
              <a:rPr lang="en-US" b="1" dirty="0" smtClean="0"/>
              <a:t>Click to next slide.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Read the red text on the slide. </a:t>
            </a:r>
          </a:p>
          <a:p>
            <a:pPr>
              <a:spcBef>
                <a:spcPct val="0"/>
              </a:spcBef>
            </a:pPr>
            <a:endParaRPr lang="en-US" b="1" dirty="0" smtClean="0"/>
          </a:p>
          <a:p>
            <a:pPr>
              <a:spcBef>
                <a:spcPct val="0"/>
              </a:spcBef>
            </a:pPr>
            <a:r>
              <a:rPr lang="en-US" b="1" dirty="0" smtClean="0"/>
              <a:t>Say:</a:t>
            </a:r>
            <a:r>
              <a:rPr lang="en-US" b="1" baseline="0" dirty="0" smtClean="0"/>
              <a:t> </a:t>
            </a:r>
            <a:r>
              <a:rPr lang="en-US" b="0" baseline="0" dirty="0" smtClean="0"/>
              <a:t>For older students, you will need to decide how much information you think is relevant to include</a:t>
            </a:r>
            <a:r>
              <a:rPr lang="en-US" b="0" baseline="0" dirty="0" smtClean="0"/>
              <a:t>.</a:t>
            </a:r>
          </a:p>
          <a:p>
            <a:pPr>
              <a:spcBef>
                <a:spcPct val="0"/>
              </a:spcBef>
            </a:pPr>
            <a:endParaRPr lang="en-US" b="0" baseline="0" dirty="0" smtClean="0"/>
          </a:p>
          <a:p>
            <a:pPr>
              <a:spcBef>
                <a:spcPct val="0"/>
              </a:spcBef>
            </a:pPr>
            <a:r>
              <a:rPr lang="en-US" b="0" baseline="0" dirty="0" smtClean="0"/>
              <a:t>This is a script for what teachers could say for the touchstone step.</a:t>
            </a: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Now that we’ve introduced the strategy, how do we actually teach students to determine</a:t>
            </a:r>
            <a:r>
              <a:rPr lang="en-US" baseline="0" dirty="0" smtClean="0"/>
              <a:t> importance and summarize</a:t>
            </a:r>
            <a:r>
              <a:rPr lang="en-US" dirty="0" smtClean="0"/>
              <a:t>? </a:t>
            </a:r>
          </a:p>
          <a:p>
            <a:pPr>
              <a:spcBef>
                <a:spcPct val="0"/>
              </a:spcBef>
            </a:pPr>
            <a:endParaRPr lang="en-US" dirty="0" smtClean="0"/>
          </a:p>
          <a:p>
            <a:pPr>
              <a:spcBef>
                <a:spcPct val="0"/>
              </a:spcBef>
            </a:pPr>
            <a:r>
              <a:rPr lang="en-US" dirty="0" smtClean="0"/>
              <a:t>Step 5 of the Cognitive Strategy Routine is where </a:t>
            </a:r>
            <a:r>
              <a:rPr lang="en-US" b="1" dirty="0" smtClean="0"/>
              <a:t>the teacher models for students using the strategy through a think-aloud</a:t>
            </a:r>
            <a:r>
              <a:rPr lang="en-US" dirty="0" smtClean="0"/>
              <a:t>. Remember this quote?</a:t>
            </a:r>
          </a:p>
          <a:p>
            <a:pPr>
              <a:spcBef>
                <a:spcPct val="0"/>
              </a:spcBef>
            </a:pPr>
            <a:endParaRPr lang="en-US" dirty="0" smtClean="0"/>
          </a:p>
          <a:p>
            <a:pPr defTabSz="924168" fontAlgn="base">
              <a:spcBef>
                <a:spcPct val="0"/>
              </a:spcBef>
              <a:spcAft>
                <a:spcPct val="0"/>
              </a:spcAft>
              <a:defRPr/>
            </a:pPr>
            <a:r>
              <a:rPr lang="en-US" b="1" dirty="0" smtClean="0"/>
              <a:t>Read the quote on the slide. </a:t>
            </a:r>
          </a:p>
          <a:p>
            <a:pPr defTabSz="924168" fontAlgn="base">
              <a:spcBef>
                <a:spcPct val="0"/>
              </a:spcBef>
              <a:spcAft>
                <a:spcPct val="0"/>
              </a:spcAft>
              <a:defRPr/>
            </a:pPr>
            <a:endParaRPr lang="en-US" b="1" dirty="0" smtClean="0"/>
          </a:p>
          <a:p>
            <a:pPr defTabSz="924168" fontAlgn="base">
              <a:spcBef>
                <a:spcPct val="0"/>
              </a:spcBef>
              <a:spcAft>
                <a:spcPct val="0"/>
              </a:spcAft>
              <a:defRPr/>
            </a:pPr>
            <a:r>
              <a:rPr lang="en-US" b="1" dirty="0" smtClean="0"/>
              <a:t>Say:</a:t>
            </a:r>
            <a:r>
              <a:rPr lang="en-US" b="0" baseline="0" dirty="0" smtClean="0"/>
              <a:t> This is really the critical piece of our instruction and yet, it is the one step that often gets left behind.</a:t>
            </a:r>
          </a:p>
          <a:p>
            <a:pPr defTabSz="924168" fontAlgn="base">
              <a:spcBef>
                <a:spcPct val="0"/>
              </a:spcBef>
              <a:spcAft>
                <a:spcPct val="0"/>
              </a:spcAft>
              <a:defRPr/>
            </a:pPr>
            <a:endParaRPr lang="en-US" b="0" baseline="0" dirty="0" smtClean="0"/>
          </a:p>
          <a:p>
            <a:pPr defTabSz="924168" fontAlgn="base">
              <a:spcBef>
                <a:spcPct val="0"/>
              </a:spcBef>
              <a:spcAft>
                <a:spcPct val="0"/>
              </a:spcAft>
              <a:defRPr/>
            </a:pPr>
            <a:r>
              <a:rPr lang="en-US" b="0" baseline="0" dirty="0" smtClean="0"/>
              <a:t>What we need to think about now, is what do we include in think-aloud lessons when teaching students to determine importance and summarize? Well, as you might expect, the answer is fairly complex. In order for students to summarize effectively, we need to teach them about the components they will need to include in a summary. To be explicitly clear, the first thing we need to clarify, is what we mean by the terms topic, main idea and summary.</a:t>
            </a:r>
            <a:endParaRPr lang="en-US" b="1" dirty="0" smtClean="0"/>
          </a:p>
          <a:p>
            <a:pPr defTabSz="924168" fontAlgn="base">
              <a:spcBef>
                <a:spcPct val="0"/>
              </a:spcBef>
              <a:spcAft>
                <a:spcPct val="0"/>
              </a:spcAft>
              <a:defRPr/>
            </a:pPr>
            <a:endParaRPr lang="en-US" dirty="0" smtClean="0"/>
          </a:p>
          <a:p>
            <a:pPr>
              <a:spcBef>
                <a:spcPct val="0"/>
              </a:spcBef>
            </a:pPr>
            <a:endParaRPr lang="en-US" b="1"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 </a:t>
            </a:r>
            <a:r>
              <a:rPr lang="en-US" dirty="0" smtClean="0"/>
              <a:t>Take out Handout 2 and follow along as we go over this chart. This is a</a:t>
            </a:r>
            <a:r>
              <a:rPr lang="en-US" baseline="0" dirty="0" smtClean="0"/>
              <a:t> simple example for discussion purposes.</a:t>
            </a:r>
            <a:r>
              <a:rPr lang="en-US" dirty="0" smtClean="0"/>
              <a:t> </a:t>
            </a:r>
          </a:p>
          <a:p>
            <a:endParaRPr lang="en-US" dirty="0" smtClean="0"/>
          </a:p>
          <a:p>
            <a:r>
              <a:rPr lang="en-US" dirty="0" smtClean="0"/>
              <a:t>In order for teachers to explain Determining Importance and Summarizing to students, </a:t>
            </a:r>
            <a:r>
              <a:rPr lang="en-US" b="1" dirty="0" smtClean="0"/>
              <a:t>we must clarify the </a:t>
            </a:r>
            <a:r>
              <a:rPr lang="en-US" b="1" u="sng" dirty="0" smtClean="0"/>
              <a:t>associated terms </a:t>
            </a:r>
            <a:r>
              <a:rPr lang="en-US" b="1" dirty="0" smtClean="0"/>
              <a:t>in our own minds</a:t>
            </a:r>
            <a:r>
              <a:rPr lang="en-US" dirty="0" smtClean="0"/>
              <a:t>. Our state standards, the TEKS , expect students to distinguish between topic, main idea, and summary.  What are the differences between these three terms?</a:t>
            </a:r>
          </a:p>
          <a:p>
            <a:r>
              <a:rPr lang="en-US" dirty="0" smtClean="0"/>
              <a:t> </a:t>
            </a:r>
          </a:p>
          <a:p>
            <a:r>
              <a:rPr lang="en-US" dirty="0" smtClean="0"/>
              <a:t>The </a:t>
            </a:r>
            <a:r>
              <a:rPr lang="en-US" b="1" u="sng" dirty="0" smtClean="0"/>
              <a:t>topic</a:t>
            </a:r>
            <a:r>
              <a:rPr lang="en-US" dirty="0" smtClean="0"/>
              <a:t> of a text is “who” or “what” it is about (Silver, Strong &amp; Perini, 2000). The topic can often be expressed in one or two words.  For an</a:t>
            </a:r>
            <a:r>
              <a:rPr lang="en-US" baseline="0" dirty="0" smtClean="0"/>
              <a:t> informational </a:t>
            </a:r>
            <a:r>
              <a:rPr lang="en-US" dirty="0" smtClean="0"/>
              <a:t>book about sharks, the topic may be, simply, “sharks.”</a:t>
            </a:r>
          </a:p>
          <a:p>
            <a:r>
              <a:rPr lang="en-US" dirty="0" smtClean="0"/>
              <a:t> </a:t>
            </a:r>
          </a:p>
          <a:p>
            <a:r>
              <a:rPr lang="en-US" dirty="0" smtClean="0"/>
              <a:t>The </a:t>
            </a:r>
            <a:r>
              <a:rPr lang="en-US" b="1" u="sng" dirty="0" smtClean="0"/>
              <a:t>main idea </a:t>
            </a:r>
            <a:r>
              <a:rPr lang="en-US" dirty="0" smtClean="0"/>
              <a:t>is a brief statement of </a:t>
            </a:r>
            <a:r>
              <a:rPr lang="en-US" u="sng" dirty="0" smtClean="0"/>
              <a:t>what the text says </a:t>
            </a:r>
            <a:r>
              <a:rPr lang="en-US" i="1" u="sng" dirty="0" smtClean="0"/>
              <a:t>about</a:t>
            </a:r>
            <a:r>
              <a:rPr lang="en-US" u="sng" dirty="0" smtClean="0"/>
              <a:t> the topic </a:t>
            </a:r>
            <a:r>
              <a:rPr lang="en-US" dirty="0" smtClean="0"/>
              <a:t>(Silver, Strong &amp; Perini, 2000).  The main idea may be expressed as a single sentence or less.  If the </a:t>
            </a:r>
            <a:r>
              <a:rPr lang="en-US" baseline="0" dirty="0" smtClean="0"/>
              <a:t>informational </a:t>
            </a:r>
            <a:r>
              <a:rPr lang="en-US" dirty="0" smtClean="0"/>
              <a:t>book describes things that sharks do, the main idea might be: “Sharks do many things.”</a:t>
            </a:r>
          </a:p>
          <a:p>
            <a:r>
              <a:rPr lang="en-US" dirty="0" smtClean="0"/>
              <a:t> </a:t>
            </a:r>
          </a:p>
          <a:p>
            <a:r>
              <a:rPr lang="en-US" dirty="0" smtClean="0"/>
              <a:t>A </a:t>
            </a:r>
            <a:r>
              <a:rPr lang="en-US" b="1" u="sng" dirty="0" smtClean="0"/>
              <a:t>summary</a:t>
            </a:r>
            <a:r>
              <a:rPr lang="en-US" dirty="0" smtClean="0"/>
              <a:t> is more complicated than a main idea, as “constructing main ideas [is] .. a critical component of the summarization process” (Johnston &amp; </a:t>
            </a:r>
            <a:r>
              <a:rPr lang="en-US" dirty="0" err="1" smtClean="0"/>
              <a:t>Afflerbach</a:t>
            </a:r>
            <a:r>
              <a:rPr lang="en-US" dirty="0" smtClean="0"/>
              <a:t>, 1985).  A summary </a:t>
            </a:r>
            <a:r>
              <a:rPr lang="en-US" b="1" dirty="0" smtClean="0"/>
              <a:t>synthesizes the important ideas from a text</a:t>
            </a:r>
            <a:r>
              <a:rPr lang="en-US" dirty="0" smtClean="0"/>
              <a:t>, and the </a:t>
            </a:r>
            <a:r>
              <a:rPr lang="en-US" b="1" dirty="0" smtClean="0"/>
              <a:t>reader expresses them in his or her own words </a:t>
            </a:r>
            <a:r>
              <a:rPr lang="en-US" dirty="0" smtClean="0"/>
              <a:t>(CIERA, 2003).  Summaries include main idea statements from various parts of the text, but they are more than simply stringing together main ideas.  The relationships between these main ideas must be probed and interpreted, then expressed in a succinct format – often a few sentences or less.  A summary may be as long as necessary to express the important ideas in a text and how they are related</a:t>
            </a:r>
            <a:r>
              <a:rPr lang="en-US" baseline="0" dirty="0" smtClean="0"/>
              <a:t> and it should reflect the structure of the text that is being summarized. For example, if a text is a compare and contrast piece, then the summary should be written using a compare and contrast structure.</a:t>
            </a:r>
            <a:endParaRPr lang="en-US" dirty="0" smtClean="0"/>
          </a:p>
          <a:p>
            <a:endParaRPr lang="en-US" dirty="0" smtClean="0"/>
          </a:p>
          <a:p>
            <a:r>
              <a:rPr lang="en-US" dirty="0" smtClean="0"/>
              <a:t>Now that we share</a:t>
            </a:r>
            <a:r>
              <a:rPr lang="en-US" baseline="0" dirty="0" smtClean="0"/>
              <a:t> a </a:t>
            </a:r>
            <a:r>
              <a:rPr lang="en-US" b="1" baseline="0" dirty="0" smtClean="0"/>
              <a:t>common understanding of these components</a:t>
            </a:r>
            <a:r>
              <a:rPr lang="en-US" baseline="0" dirty="0" smtClean="0"/>
              <a:t>, let’s think about how we might teach them to students.</a:t>
            </a:r>
            <a:endParaRPr lang="en-US" dirty="0" smtClean="0"/>
          </a:p>
          <a:p>
            <a:r>
              <a:rPr lang="en-US" dirty="0" smtClean="0"/>
              <a:t> </a:t>
            </a:r>
          </a:p>
          <a:p>
            <a:pPr eaLnBrk="1" hangingPunct="1"/>
            <a:endParaRPr lang="en-US" b="1"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Let’s first discuss</a:t>
            </a:r>
            <a:r>
              <a:rPr lang="en-US" b="0" baseline="0" dirty="0" smtClean="0"/>
              <a:t> what all we need to consider when teaching students to identify the topic of a text.</a:t>
            </a:r>
            <a:endParaRPr lang="en-US" b="1" dirty="0"/>
          </a:p>
        </p:txBody>
      </p:sp>
    </p:spTree>
    <p:extLst>
      <p:ext uri="{BB962C8B-B14F-4D97-AF65-F5344CB8AC3E}">
        <p14:creationId xmlns:p14="http://schemas.microsoft.com/office/powerpoint/2010/main" val="4121793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 </a:t>
            </a:r>
          </a:p>
          <a:p>
            <a:endParaRPr lang="en-US" b="1" dirty="0" smtClean="0"/>
          </a:p>
          <a:p>
            <a:r>
              <a:rPr lang="en-US" b="1" dirty="0" smtClean="0"/>
              <a:t>Say:</a:t>
            </a:r>
            <a:r>
              <a:rPr lang="en-US" b="1" baseline="0" dirty="0" smtClean="0"/>
              <a:t> </a:t>
            </a:r>
            <a:r>
              <a:rPr lang="en-US" b="0" baseline="0" dirty="0" smtClean="0"/>
              <a:t> The key here is, </a:t>
            </a:r>
            <a:r>
              <a:rPr lang="en-US" b="1" baseline="0" dirty="0" smtClean="0"/>
              <a:t>repeated references</a:t>
            </a:r>
            <a:r>
              <a:rPr lang="en-US" b="0" baseline="0" dirty="0" smtClean="0"/>
              <a:t>. The text doesn’t always just repeat the same key words.</a:t>
            </a:r>
            <a:endParaRPr lang="en-US" b="1" dirty="0"/>
          </a:p>
        </p:txBody>
      </p:sp>
    </p:spTree>
    <p:extLst>
      <p:ext uri="{BB962C8B-B14F-4D97-AF65-F5344CB8AC3E}">
        <p14:creationId xmlns:p14="http://schemas.microsoft.com/office/powerpoint/2010/main" val="4121153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Emily </a:t>
            </a:r>
            <a:r>
              <a:rPr lang="en-US" b="0" baseline="0" dirty="0" err="1" smtClean="0"/>
              <a:t>Kissner</a:t>
            </a:r>
            <a:r>
              <a:rPr lang="en-US" b="0" baseline="0" dirty="0" smtClean="0"/>
              <a:t> (2006), shares this paragraph as an example of </a:t>
            </a:r>
            <a:r>
              <a:rPr lang="en-US" b="1" baseline="0" dirty="0" smtClean="0"/>
              <a:t>how repeated phrases are used to identify topic. </a:t>
            </a:r>
            <a:r>
              <a:rPr lang="en-US" b="0" baseline="0" dirty="0" smtClean="0"/>
              <a:t>“The same idea, pothole wetlands, is repeated four times in the paragraph but is referred to in different ways” (p. 34). The italicized words indicate the repeated idea.</a:t>
            </a:r>
          </a:p>
          <a:p>
            <a:endParaRPr lang="en-US" b="0" baseline="0" dirty="0" smtClean="0"/>
          </a:p>
          <a:p>
            <a:r>
              <a:rPr lang="en-US" b="0" baseline="0" dirty="0" smtClean="0"/>
              <a:t>Take a moment to read this paragraph and note the repeated idea.</a:t>
            </a:r>
          </a:p>
          <a:p>
            <a:endParaRPr lang="en-US" b="1" baseline="0" dirty="0" smtClean="0"/>
          </a:p>
          <a:p>
            <a:r>
              <a:rPr lang="en-US" b="1" baseline="0" dirty="0" smtClean="0"/>
              <a:t>Provide time for participants to read. </a:t>
            </a:r>
          </a:p>
          <a:p>
            <a:endParaRPr lang="en-US" b="1" baseline="0" dirty="0" smtClean="0"/>
          </a:p>
          <a:p>
            <a:r>
              <a:rPr lang="en-US" b="1" baseline="0" dirty="0" smtClean="0"/>
              <a:t>Say: </a:t>
            </a:r>
            <a:r>
              <a:rPr lang="en-US" b="0" baseline="0" dirty="0" smtClean="0"/>
              <a:t> So in this example, the </a:t>
            </a:r>
            <a:r>
              <a:rPr lang="en-US" b="1" baseline="0" dirty="0" smtClean="0"/>
              <a:t>topic is not directly stated but the same idea is repeated many times in different ways</a:t>
            </a:r>
            <a:r>
              <a:rPr lang="en-US" b="0" baseline="0" dirty="0" smtClean="0"/>
              <a:t>. Let’s look at another text example and think about how we might think-aloud </a:t>
            </a:r>
            <a:r>
              <a:rPr lang="en-US" b="1" baseline="0" dirty="0" smtClean="0"/>
              <a:t>showing students how we infer the topic </a:t>
            </a:r>
            <a:r>
              <a:rPr lang="en-US" b="0" baseline="0" dirty="0" smtClean="0"/>
              <a:t>of a challenging text when it’s not explicitly stated.</a:t>
            </a:r>
            <a:endParaRPr lang="en-US" b="1" baseline="0" dirty="0" smtClean="0"/>
          </a:p>
        </p:txBody>
      </p:sp>
    </p:spTree>
    <p:extLst>
      <p:ext uri="{BB962C8B-B14F-4D97-AF65-F5344CB8AC3E}">
        <p14:creationId xmlns:p14="http://schemas.microsoft.com/office/powerpoint/2010/main" val="3224070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What is the topic of this paragraph? Remember, a topic is who or what the paragraph is about and it can be stated in one or two words. Take a moment to read this paragraph to yourself.</a:t>
            </a:r>
            <a:r>
              <a:rPr lang="en-US" b="1" baseline="0" dirty="0" smtClean="0"/>
              <a:t> Jot down what you think the topic is. </a:t>
            </a:r>
            <a:r>
              <a:rPr lang="en-US" b="0" baseline="0" dirty="0" smtClean="0"/>
              <a:t>Pay attention to the words that helped you identify the topic.  In a moment, I will think aloud for you how I determined the topic of this paragraph.</a:t>
            </a:r>
          </a:p>
          <a:p>
            <a:endParaRPr lang="en-US" b="0" baseline="0" dirty="0" smtClean="0"/>
          </a:p>
          <a:p>
            <a:r>
              <a:rPr lang="en-US" b="1" baseline="0" dirty="0" smtClean="0"/>
              <a:t>Provide time for participants to read silently and think about the topic. </a:t>
            </a:r>
          </a:p>
          <a:p>
            <a:endParaRPr lang="en-US" b="1" baseline="0" dirty="0" smtClean="0"/>
          </a:p>
          <a:p>
            <a:r>
              <a:rPr lang="en-US" b="1" baseline="0" dirty="0" smtClean="0"/>
              <a:t>Read first sentence and stop. Click for speech bubble to appear.</a:t>
            </a:r>
          </a:p>
          <a:p>
            <a:endParaRPr lang="en-US" b="1" baseline="0" dirty="0" smtClean="0"/>
          </a:p>
          <a:p>
            <a:r>
              <a:rPr lang="en-US" b="1" baseline="0" dirty="0" smtClean="0"/>
              <a:t>Say: </a:t>
            </a:r>
            <a:r>
              <a:rPr lang="en-US" b="0" baseline="0" dirty="0" smtClean="0"/>
              <a:t>I think this paragraph is going to be about fireworks. Let me keep reading to see if I am right.</a:t>
            </a:r>
          </a:p>
          <a:p>
            <a:endParaRPr lang="en-US" b="0" baseline="0" dirty="0" smtClean="0"/>
          </a:p>
          <a:p>
            <a:pPr defTabSz="914293">
              <a:defRPr/>
            </a:pPr>
            <a:r>
              <a:rPr lang="en-US" b="1" baseline="0" dirty="0" smtClean="0"/>
              <a:t>Click for speech bubble to disappear. Read the second sentence. Click for speech bubble to appear.</a:t>
            </a:r>
          </a:p>
          <a:p>
            <a:endParaRPr lang="en-US" b="1" baseline="0" dirty="0" smtClean="0"/>
          </a:p>
          <a:p>
            <a:r>
              <a:rPr lang="en-US" b="1" baseline="0" dirty="0" smtClean="0"/>
              <a:t>Say: </a:t>
            </a:r>
            <a:r>
              <a:rPr lang="en-US" b="0" baseline="0" dirty="0" smtClean="0"/>
              <a:t> This sentence tells me that </a:t>
            </a:r>
            <a:r>
              <a:rPr lang="en-US" b="0" baseline="0" dirty="0" err="1" smtClean="0"/>
              <a:t>pyrotechnicians</a:t>
            </a:r>
            <a:r>
              <a:rPr lang="en-US" b="0" baseline="0" dirty="0" smtClean="0"/>
              <a:t> wear gloves and goggles. They are also careful when they work with fireworks.</a:t>
            </a:r>
          </a:p>
          <a:p>
            <a:endParaRPr lang="en-US" b="0" baseline="0" dirty="0" smtClean="0"/>
          </a:p>
          <a:p>
            <a:pPr defTabSz="914293">
              <a:defRPr/>
            </a:pPr>
            <a:r>
              <a:rPr lang="en-US" b="1" baseline="0" dirty="0" smtClean="0"/>
              <a:t>Click for speech bubble to disappear. Read the next 2 sentences. Click for speech bubble to appear.</a:t>
            </a:r>
          </a:p>
          <a:p>
            <a:endParaRPr lang="en-US" b="1" baseline="0" dirty="0" smtClean="0"/>
          </a:p>
          <a:p>
            <a:r>
              <a:rPr lang="en-US" b="1" baseline="0" dirty="0" smtClean="0"/>
              <a:t>Say: </a:t>
            </a:r>
            <a:r>
              <a:rPr lang="en-US" b="0" baseline="0" dirty="0" smtClean="0"/>
              <a:t>These sentences tell me that the wires are long so that the technicians stay safe.</a:t>
            </a:r>
          </a:p>
          <a:p>
            <a:endParaRPr lang="en-US" b="0" baseline="0" dirty="0" smtClean="0"/>
          </a:p>
          <a:p>
            <a:pPr defTabSz="914293">
              <a:defRPr/>
            </a:pPr>
            <a:r>
              <a:rPr lang="en-US" b="1" baseline="0" dirty="0" smtClean="0"/>
              <a:t>Click for speech bubble to disappear. Read the last sentence. Click for speech bubble to appear.</a:t>
            </a:r>
          </a:p>
          <a:p>
            <a:endParaRPr lang="en-US" b="1" baseline="0" dirty="0" smtClean="0"/>
          </a:p>
          <a:p>
            <a:r>
              <a:rPr lang="en-US" b="1" baseline="0" dirty="0" smtClean="0"/>
              <a:t>Say: </a:t>
            </a:r>
            <a:r>
              <a:rPr lang="en-US" b="0" baseline="0" dirty="0" smtClean="0"/>
              <a:t>This sentence is interesting. It doesn’t talk at all about the </a:t>
            </a:r>
            <a:r>
              <a:rPr lang="en-US" b="0" baseline="0" dirty="0" err="1" smtClean="0"/>
              <a:t>pyrotechnicians</a:t>
            </a:r>
            <a:r>
              <a:rPr lang="en-US" b="0" baseline="0" dirty="0" smtClean="0"/>
              <a:t>, instead it talks about the crowd being away from the fireworks so that they can stay safe too.</a:t>
            </a:r>
          </a:p>
          <a:p>
            <a:endParaRPr lang="en-US" b="0" baseline="0" dirty="0" smtClean="0"/>
          </a:p>
          <a:p>
            <a:r>
              <a:rPr lang="en-US" b="1" baseline="0" dirty="0" smtClean="0"/>
              <a:t>Click for speech bubble to disappear. </a:t>
            </a:r>
          </a:p>
          <a:p>
            <a:endParaRPr lang="en-US" b="0" baseline="0" dirty="0" smtClean="0"/>
          </a:p>
          <a:p>
            <a:r>
              <a:rPr lang="en-US" b="1" baseline="0" dirty="0" smtClean="0"/>
              <a:t>Say: </a:t>
            </a:r>
            <a:r>
              <a:rPr lang="en-US" b="0" baseline="0" dirty="0" smtClean="0"/>
              <a:t>When I think about what this paragraph is telling me, it’s more than just explaining how fireworks work or what they are. </a:t>
            </a:r>
          </a:p>
          <a:p>
            <a:endParaRPr lang="en-US" b="0" baseline="0" dirty="0" smtClean="0"/>
          </a:p>
          <a:p>
            <a:r>
              <a:rPr lang="en-US" b="1" baseline="0" dirty="0" smtClean="0"/>
              <a:t>Click for each underline to appear as you talk.</a:t>
            </a:r>
          </a:p>
          <a:p>
            <a:endParaRPr lang="en-US" b="1" baseline="0" dirty="0" smtClean="0"/>
          </a:p>
          <a:p>
            <a:r>
              <a:rPr lang="en-US" b="1" baseline="0" dirty="0" smtClean="0"/>
              <a:t>Say: </a:t>
            </a:r>
            <a:r>
              <a:rPr lang="en-US" b="0" baseline="0" dirty="0" smtClean="0"/>
              <a:t>It talks about safety equipment or protective gear, working carefully, long wires to keep technicians safe, keeping the crowd safe. That word safe keeps cropping up. I’m inferring that the topic of this paragraph is firework safety. </a:t>
            </a:r>
          </a:p>
          <a:p>
            <a:endParaRPr lang="en-US" b="1" baseline="0" dirty="0" smtClean="0"/>
          </a:p>
          <a:p>
            <a:r>
              <a:rPr lang="en-US" b="0" i="0" baseline="0" dirty="0" smtClean="0"/>
              <a:t>Identifying topic can be tricky. </a:t>
            </a:r>
            <a:r>
              <a:rPr lang="en-US" b="1" i="0" baseline="0" dirty="0" smtClean="0"/>
              <a:t>In order to recognize main ideas and summarize effectively, readers need to be able to identify the topic. </a:t>
            </a:r>
            <a:r>
              <a:rPr lang="en-US" b="0" i="0" baseline="0" dirty="0" smtClean="0"/>
              <a:t>We don’t want to make assumptions that identifying topic is easy and all students can just do it. Instead, we </a:t>
            </a:r>
            <a:r>
              <a:rPr lang="en-US" b="1" i="0" baseline="0" dirty="0" smtClean="0"/>
              <a:t>model for them how we determine what the topic is by using paragraphs like these examples</a:t>
            </a:r>
            <a:r>
              <a:rPr lang="en-US" b="0" i="0" baseline="0" dirty="0" smtClean="0"/>
              <a:t>.</a:t>
            </a:r>
          </a:p>
          <a:p>
            <a:endParaRPr lang="en-US" b="0" i="0" baseline="0" dirty="0" smtClean="0"/>
          </a:p>
          <a:p>
            <a:r>
              <a:rPr lang="en-US" b="0" i="0" baseline="0" dirty="0" smtClean="0"/>
              <a:t>Now that we’ve thought a bit about topic, let’s turn our attention to main idea.</a:t>
            </a:r>
            <a:endParaRPr lang="en-US" b="1" i="0" dirty="0"/>
          </a:p>
        </p:txBody>
      </p:sp>
    </p:spTree>
    <p:extLst>
      <p:ext uri="{BB962C8B-B14F-4D97-AF65-F5344CB8AC3E}">
        <p14:creationId xmlns:p14="http://schemas.microsoft.com/office/powerpoint/2010/main" val="322407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a:defRPr/>
            </a:pPr>
            <a:r>
              <a:rPr lang="en-US" b="1" dirty="0" smtClean="0">
                <a:ea typeface="+mn-ea"/>
                <a:cs typeface="+mn-cs"/>
              </a:rPr>
              <a:t>Say: </a:t>
            </a:r>
            <a:r>
              <a:rPr lang="en-US" dirty="0" smtClean="0">
                <a:ea typeface="+mn-ea"/>
                <a:cs typeface="+mn-cs"/>
              </a:rPr>
              <a:t>Let’s take a moment to consider our goals for this training.</a:t>
            </a:r>
          </a:p>
          <a:p>
            <a:pPr>
              <a:defRPr/>
            </a:pPr>
            <a:endParaRPr lang="en-US" dirty="0" smtClean="0">
              <a:ea typeface="+mn-ea"/>
              <a:cs typeface="+mn-cs"/>
            </a:endParaRPr>
          </a:p>
          <a:p>
            <a:pPr>
              <a:defRPr/>
            </a:pPr>
            <a:r>
              <a:rPr lang="en-US" b="1" dirty="0" smtClean="0">
                <a:ea typeface="+mn-ea"/>
                <a:cs typeface="+mn-cs"/>
              </a:rPr>
              <a:t>Read slide.</a:t>
            </a:r>
          </a:p>
          <a:p>
            <a:pPr>
              <a:defRPr/>
            </a:pPr>
            <a:endParaRPr lang="en-US" dirty="0" smtClean="0">
              <a:ea typeface="+mn-ea"/>
              <a:cs typeface="+mn-cs"/>
            </a:endParaRPr>
          </a:p>
          <a:p>
            <a:pPr defTabSz="924276">
              <a:defRPr/>
            </a:pPr>
            <a:r>
              <a:rPr lang="en-US" dirty="0" smtClean="0">
                <a:ea typeface="+mn-ea"/>
                <a:cs typeface="+mn-cs"/>
              </a:rPr>
              <a:t>Although good readers determine importance and summarize all kinds of text, today we are going to specifically look at how we determine importance and summarize informational text. We need to think about literary</a:t>
            </a:r>
            <a:r>
              <a:rPr lang="en-US" baseline="0" dirty="0" smtClean="0">
                <a:ea typeface="+mn-ea"/>
                <a:cs typeface="+mn-cs"/>
              </a:rPr>
              <a:t> </a:t>
            </a:r>
            <a:r>
              <a:rPr lang="en-US" dirty="0" smtClean="0">
                <a:ea typeface="+mn-ea"/>
                <a:cs typeface="+mn-cs"/>
              </a:rPr>
              <a:t>text separately from informational, because with this strategy, we teach them quite differently. With informational text we depend on text structure, text features, signal words etc. to help us determine importance while reading.  When we read narrative text, we depend on story structure to help us determine what information is most important.</a:t>
            </a:r>
            <a:r>
              <a:rPr lang="en-US" baseline="0" dirty="0" smtClean="0">
                <a:ea typeface="+mn-ea"/>
                <a:cs typeface="+mn-cs"/>
              </a:rPr>
              <a:t> </a:t>
            </a:r>
            <a:r>
              <a:rPr lang="en-US" dirty="0" smtClean="0">
                <a:ea typeface="+mn-ea"/>
                <a:cs typeface="+mn-cs"/>
              </a:rPr>
              <a:t>For this reason, teaching students</a:t>
            </a:r>
            <a:r>
              <a:rPr lang="en-US" baseline="0" dirty="0" smtClean="0">
                <a:ea typeface="+mn-ea"/>
                <a:cs typeface="+mn-cs"/>
              </a:rPr>
              <a:t> to Determine Importance and Summarize literary text is a two session training separate from this training.</a:t>
            </a:r>
            <a:endParaRPr lang="en-US" dirty="0" smtClean="0">
              <a:ea typeface="+mn-ea"/>
              <a:cs typeface="+mn-cs"/>
            </a:endParaRPr>
          </a:p>
          <a:p>
            <a:pPr defTabSz="924276">
              <a:defRPr/>
            </a:pPr>
            <a:endParaRPr lang="en-US" dirty="0" smtClean="0">
              <a:ea typeface="+mn-ea"/>
              <a:cs typeface="+mn-cs"/>
            </a:endParaRPr>
          </a:p>
          <a:p>
            <a:pPr defTabSz="924276">
              <a:defRPr/>
            </a:pPr>
            <a:r>
              <a:rPr lang="en-US" dirty="0" smtClean="0">
                <a:ea typeface="+mn-ea"/>
                <a:cs typeface="+mn-cs"/>
              </a:rPr>
              <a:t>In</a:t>
            </a:r>
            <a:r>
              <a:rPr lang="en-US" baseline="0" dirty="0" smtClean="0">
                <a:ea typeface="+mn-ea"/>
                <a:cs typeface="+mn-cs"/>
              </a:rPr>
              <a:t> this training, we will begin our focus on Determining Importance and Summarizing informational text. This by itself, is an awfully big topic. As you are well aware, informational text encompasses a number of various text structures. For this reason, we will divide this training into two parts. </a:t>
            </a:r>
            <a:endParaRPr lang="en-US" dirty="0" smtClean="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24168">
              <a:defRPr/>
            </a:pPr>
            <a:r>
              <a:rPr lang="en-US" b="1" dirty="0" smtClean="0"/>
              <a:t>Say:</a:t>
            </a:r>
            <a:r>
              <a:rPr lang="en-US" b="0" baseline="0" dirty="0" smtClean="0"/>
              <a:t> </a:t>
            </a:r>
            <a:r>
              <a:rPr lang="en-US" baseline="0" dirty="0" smtClean="0"/>
              <a:t>Looking across content areas, students are exposed to a greater amount of informational text than narrative.  Informational text can be more detailed than narrative text and it covers topics that students may have less background knowledge about. “Thus, main idea identification in unfamiliar expository material may come to resemble a guessing game more than an intellectual exercise,” </a:t>
            </a:r>
            <a:r>
              <a:rPr lang="en-US" b="0" baseline="0" dirty="0" smtClean="0"/>
              <a:t>(</a:t>
            </a:r>
            <a:r>
              <a:rPr lang="en-US" dirty="0" err="1"/>
              <a:t>Sjostrom</a:t>
            </a:r>
            <a:r>
              <a:rPr lang="en-US" dirty="0"/>
              <a:t> &amp; Hare, 1984 </a:t>
            </a:r>
            <a:r>
              <a:rPr lang="en-US" b="0" baseline="0" dirty="0" smtClean="0"/>
              <a:t>, p. 116). </a:t>
            </a:r>
            <a:r>
              <a:rPr lang="en-US" baseline="0" dirty="0" smtClean="0"/>
              <a:t>This means it’s critical that we </a:t>
            </a:r>
            <a:r>
              <a:rPr lang="en-US" b="1" baseline="0" dirty="0" smtClean="0"/>
              <a:t>show students how to approach these types of text in a way that helps them determine what information is most important for understanding the author’s message</a:t>
            </a:r>
            <a:r>
              <a:rPr lang="en-US" baseline="0" dirty="0" smtClean="0"/>
              <a:t>. </a:t>
            </a:r>
          </a:p>
          <a:p>
            <a:pPr defTabSz="924168">
              <a:defRPr/>
            </a:pPr>
            <a:endParaRPr lang="en-US" b="0" baseline="0" dirty="0" smtClean="0"/>
          </a:p>
          <a:p>
            <a:pPr defTabSz="924168">
              <a:defRPr/>
            </a:pPr>
            <a:r>
              <a:rPr lang="en-US" b="0" baseline="0" dirty="0" smtClean="0"/>
              <a:t>Let’s now turn our attention to how we teach students to determine importance and identify main idea.</a:t>
            </a:r>
            <a:endParaRPr lang="en-US" b="0" dirty="0" smtClean="0"/>
          </a:p>
        </p:txBody>
      </p:sp>
    </p:spTree>
    <p:extLst>
      <p:ext uri="{BB962C8B-B14F-4D97-AF65-F5344CB8AC3E}">
        <p14:creationId xmlns:p14="http://schemas.microsoft.com/office/powerpoint/2010/main" val="1800325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p>
          <a:p>
            <a:endParaRPr lang="en-US" b="1" dirty="0" smtClean="0"/>
          </a:p>
          <a:p>
            <a:r>
              <a:rPr lang="en-US" b="1" dirty="0" smtClean="0"/>
              <a:t>Say: </a:t>
            </a:r>
            <a:r>
              <a:rPr lang="en-US" b="0" dirty="0" smtClean="0"/>
              <a:t> How many of you have students who</a:t>
            </a:r>
            <a:r>
              <a:rPr lang="en-US" b="0" baseline="0" dirty="0" smtClean="0"/>
              <a:t> struggle to find the main idea? Do they tend to produce inadequate answers? Likely, this is frustrating for both of you. Research tells us that, “Despite general agreement about both the importance of main idea comprehension and the difficulty that students experience with main idea tasks, systematic main idea instruction is seriously lacking at all academic levels,” (</a:t>
            </a:r>
            <a:r>
              <a:rPr lang="en-US" dirty="0" err="1"/>
              <a:t>Sjostrom</a:t>
            </a:r>
            <a:r>
              <a:rPr lang="en-US" dirty="0"/>
              <a:t> &amp; Hare</a:t>
            </a:r>
            <a:r>
              <a:rPr lang="en-US" b="0" baseline="0" dirty="0" smtClean="0"/>
              <a:t>, 1984, p. 114). </a:t>
            </a:r>
          </a:p>
          <a:p>
            <a:endParaRPr lang="en-US" b="0" baseline="0" dirty="0" smtClean="0"/>
          </a:p>
          <a:p>
            <a:r>
              <a:rPr lang="en-US" b="0" baseline="0" dirty="0" smtClean="0"/>
              <a:t>To support students who struggle, we ensure that our instruction is clear and explicit.</a:t>
            </a:r>
            <a:endParaRPr lang="en-US" b="1" dirty="0"/>
          </a:p>
        </p:txBody>
      </p:sp>
    </p:spTree>
    <p:extLst>
      <p:ext uri="{BB962C8B-B14F-4D97-AF65-F5344CB8AC3E}">
        <p14:creationId xmlns:p14="http://schemas.microsoft.com/office/powerpoint/2010/main" val="390028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When identifying main idea, it is helpful to clarify for students what should be included in a good main idea statement or sentence. First, students should remember that a main idea can usually be stated in one sentence or less. If they have been asked to produce a main idea sentence, then they should write the main idea in a complete sentence. </a:t>
            </a:r>
            <a:r>
              <a:rPr lang="en-US" b="1" baseline="0" dirty="0" smtClean="0"/>
              <a:t>Students need to be taught that main idea sentences include two components and by middle school, a possible third component might be required:</a:t>
            </a:r>
          </a:p>
          <a:p>
            <a:endParaRPr lang="en-US" b="0" baseline="0" dirty="0" smtClean="0"/>
          </a:p>
          <a:p>
            <a:r>
              <a:rPr lang="en-US" b="1" baseline="0" dirty="0" smtClean="0"/>
              <a:t>Read bullets.</a:t>
            </a:r>
          </a:p>
          <a:p>
            <a:endParaRPr lang="en-US" b="1" baseline="0" dirty="0" smtClean="0"/>
          </a:p>
          <a:p>
            <a:r>
              <a:rPr lang="en-US" b="1" baseline="0" dirty="0" smtClean="0"/>
              <a:t>Say: </a:t>
            </a:r>
            <a:r>
              <a:rPr lang="en-US" b="0" baseline="0" dirty="0" smtClean="0"/>
              <a:t>Typically, </a:t>
            </a:r>
            <a:r>
              <a:rPr lang="en-US" b="1" baseline="0" dirty="0" smtClean="0"/>
              <a:t>the most challenging component of the main idea statement is knowing which information is important to include</a:t>
            </a:r>
            <a:r>
              <a:rPr lang="en-US" b="0" baseline="0" dirty="0" smtClean="0"/>
              <a:t>. This is why we need to teach students how to determine importance. Luckily, we have many tools in our Determining Importance Toolbox which we can teach students so that they can be more successful in identifying important information. Let’s take time now to get acquainted with these tools or scaffolds.</a:t>
            </a:r>
            <a:endParaRPr lang="en-US" b="1" dirty="0"/>
          </a:p>
        </p:txBody>
      </p:sp>
    </p:spTree>
    <p:extLst>
      <p:ext uri="{BB962C8B-B14F-4D97-AF65-F5344CB8AC3E}">
        <p14:creationId xmlns:p14="http://schemas.microsoft.com/office/powerpoint/2010/main" val="390028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a:t>
            </a:r>
            <a:r>
              <a:rPr lang="en-US" b="0" baseline="0" dirty="0" smtClean="0"/>
              <a:t> </a:t>
            </a:r>
            <a:r>
              <a:rPr lang="en-US" dirty="0" smtClean="0"/>
              <a:t>After reading the text </a:t>
            </a:r>
            <a:r>
              <a:rPr lang="en-US" i="1" dirty="0" smtClean="0"/>
              <a:t>Mathematical Formulation</a:t>
            </a:r>
            <a:r>
              <a:rPr lang="en-US" i="1" baseline="0" dirty="0" smtClean="0"/>
              <a:t> </a:t>
            </a:r>
            <a:r>
              <a:rPr lang="en-US" i="0" baseline="0" dirty="0" smtClean="0"/>
              <a:t>in our opening activity</a:t>
            </a:r>
            <a:r>
              <a:rPr lang="en-US" i="1" baseline="0" dirty="0" smtClean="0"/>
              <a:t>, </a:t>
            </a:r>
            <a:r>
              <a:rPr lang="en-US" i="0" dirty="0" smtClean="0"/>
              <a:t>we</a:t>
            </a:r>
            <a:r>
              <a:rPr lang="en-US" i="0" baseline="0" dirty="0" smtClean="0"/>
              <a:t> discussed that </a:t>
            </a:r>
            <a:r>
              <a:rPr lang="en-US" b="1" i="0" dirty="0" smtClean="0"/>
              <a:t>good</a:t>
            </a:r>
            <a:r>
              <a:rPr lang="en-US" b="1" i="1" dirty="0" smtClean="0"/>
              <a:t> </a:t>
            </a:r>
            <a:r>
              <a:rPr lang="en-US" b="1" dirty="0" smtClean="0"/>
              <a:t>readers use many tools to help them determine what is important in a text.  </a:t>
            </a:r>
            <a:r>
              <a:rPr lang="en-US" dirty="0" smtClean="0"/>
              <a:t>For example,</a:t>
            </a:r>
            <a:r>
              <a:rPr lang="en-US" baseline="0" dirty="0" smtClean="0"/>
              <a:t> before reading, good readers</a:t>
            </a:r>
            <a:r>
              <a:rPr lang="en-US" dirty="0" smtClean="0"/>
              <a:t> think about their</a:t>
            </a:r>
            <a:r>
              <a:rPr lang="en-US" baseline="0" dirty="0" smtClean="0"/>
              <a:t> </a:t>
            </a:r>
            <a:r>
              <a:rPr lang="en-US" dirty="0" smtClean="0"/>
              <a:t>purpose for reading and rely on their background knowledge.  During reading, they think about text structure and where the important information might be presented. Important information is sometimes</a:t>
            </a:r>
            <a:r>
              <a:rPr lang="en-US" baseline="0" dirty="0" smtClean="0"/>
              <a:t> </a:t>
            </a:r>
            <a:r>
              <a:rPr lang="en-US" dirty="0" smtClean="0"/>
              <a:t>found at the beginning or ending of a paragraph in descriptive text like it was in the math paragraph example. Important information may also be repeated several times like it was in our example. These are the</a:t>
            </a:r>
            <a:r>
              <a:rPr lang="en-US" baseline="0" dirty="0" smtClean="0"/>
              <a:t> types of tools good readers rely on to make sense of challenging informational text.</a:t>
            </a:r>
            <a:endParaRPr lang="en-US" dirty="0" smtClean="0"/>
          </a:p>
          <a:p>
            <a:r>
              <a:rPr lang="en-US" dirty="0" smtClean="0"/>
              <a:t> </a:t>
            </a:r>
          </a:p>
          <a:p>
            <a:r>
              <a:rPr lang="en-US" dirty="0" smtClean="0"/>
              <a:t>In addition to these tools, information text provides us with a wealth of </a:t>
            </a:r>
            <a:r>
              <a:rPr lang="en-US" b="1" dirty="0" smtClean="0"/>
              <a:t>text features </a:t>
            </a:r>
            <a:r>
              <a:rPr lang="en-US" dirty="0" smtClean="0"/>
              <a:t>which may also indicate importance. They include, but are not limited to: headings, font effects (such as italics or bold text), graphics and maps, definitions of terms, and captions (Harvey &amp; </a:t>
            </a:r>
            <a:r>
              <a:rPr lang="en-US" dirty="0" err="1" smtClean="0"/>
              <a:t>Goudvis</a:t>
            </a:r>
            <a:r>
              <a:rPr lang="en-US" dirty="0" smtClean="0"/>
              <a:t>, 2007).</a:t>
            </a:r>
          </a:p>
          <a:p>
            <a:r>
              <a:rPr lang="en-US" dirty="0" smtClean="0"/>
              <a:t> </a:t>
            </a:r>
          </a:p>
          <a:p>
            <a:r>
              <a:rPr lang="en-US" dirty="0" smtClean="0"/>
              <a:t>After reading, good readers reread parts they found</a:t>
            </a:r>
            <a:r>
              <a:rPr lang="en-US" baseline="0" dirty="0" smtClean="0"/>
              <a:t> confusing or thought might be important. They certainly take time to process the text by continuing to think or discuss what they have read.</a:t>
            </a:r>
          </a:p>
          <a:p>
            <a:r>
              <a:rPr lang="en-US" dirty="0" smtClean="0"/>
              <a:t> </a:t>
            </a:r>
            <a:r>
              <a:rPr lang="en-US" b="1" dirty="0" smtClean="0"/>
              <a:t> </a:t>
            </a:r>
            <a:endParaRPr lang="en-US" dirty="0" smtClean="0"/>
          </a:p>
          <a:p>
            <a:r>
              <a:rPr lang="en-US" dirty="0" smtClean="0"/>
              <a:t>We have provided you a </a:t>
            </a:r>
            <a:r>
              <a:rPr lang="en-US" b="1" dirty="0" smtClean="0"/>
              <a:t>handout that includes the scaffolds in our “Determining Importance Toolbox.”  It is Handout 3.</a:t>
            </a:r>
            <a:r>
              <a:rPr lang="en-US" dirty="0" smtClean="0"/>
              <a:t>  You may want to enlarge this handout and hang it in the classroom as a reference for students and may even add to it as you discover other “tools” that help you to determine importance.</a:t>
            </a:r>
          </a:p>
          <a:p>
            <a:endParaRPr lang="en-US" dirty="0" smtClean="0"/>
          </a:p>
          <a:p>
            <a:pPr defTabSz="924168">
              <a:defRPr/>
            </a:pPr>
            <a:r>
              <a:rPr lang="en-US" dirty="0" smtClean="0"/>
              <a:t>It is important to </a:t>
            </a:r>
            <a:r>
              <a:rPr lang="en-US" b="1" dirty="0" smtClean="0"/>
              <a:t>be explicit about how these tools can help readers determine importance</a:t>
            </a:r>
            <a:r>
              <a:rPr lang="en-US" dirty="0" smtClean="0"/>
              <a:t> while reading.  If we present all of these tools at once to our students, they may become overwhelmed. Therefore, </a:t>
            </a:r>
            <a:r>
              <a:rPr lang="en-US" b="1" dirty="0" smtClean="0"/>
              <a:t>in a single lesson, the teacher must decide in advance which tools to reinforce in their think-aloud lesson.</a:t>
            </a:r>
            <a:r>
              <a:rPr lang="en-US" dirty="0" smtClean="0"/>
              <a:t>  In other words, the</a:t>
            </a:r>
            <a:r>
              <a:rPr lang="en-US" baseline="0" dirty="0" smtClean="0"/>
              <a:t> teacher</a:t>
            </a:r>
            <a:r>
              <a:rPr lang="en-US" dirty="0" smtClean="0"/>
              <a:t> must determine which tools are most important, in a given situation, to help students determine importance.</a:t>
            </a:r>
          </a:p>
          <a:p>
            <a:endParaRPr lang="en-US" dirty="0" smtClean="0"/>
          </a:p>
          <a:p>
            <a:r>
              <a:rPr lang="en-US" dirty="0" smtClean="0"/>
              <a:t>Let’s now take some time to talk in-depth about each of these tools or scaffolds. </a:t>
            </a:r>
            <a:r>
              <a:rPr lang="en-US" baseline="0" dirty="0" smtClean="0"/>
              <a:t>Remember, the way we teach each of these scaffolds to students is by following our Cognitive Strategy Routine. </a:t>
            </a:r>
            <a:r>
              <a:rPr lang="en-US" dirty="0" smtClean="0"/>
              <a:t>You will notice</a:t>
            </a:r>
            <a:r>
              <a:rPr lang="en-US" baseline="0" dirty="0" smtClean="0"/>
              <a:t> that the tools have been organized by what good readers do before, during and after reading. </a:t>
            </a:r>
            <a:endParaRPr lang="en-US" b="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0" baseline="0" dirty="0" smtClean="0"/>
              <a:t> What do good readers do </a:t>
            </a:r>
            <a:r>
              <a:rPr lang="en-US" b="1" baseline="0" dirty="0" smtClean="0"/>
              <a:t>before reading</a:t>
            </a:r>
            <a:r>
              <a:rPr lang="en-US" b="0" baseline="0" dirty="0" smtClean="0"/>
              <a:t>? </a:t>
            </a:r>
            <a:r>
              <a:rPr lang="en-US" b="0" dirty="0" smtClean="0"/>
              <a:t>When</a:t>
            </a:r>
            <a:r>
              <a:rPr lang="en-US" b="0" baseline="0" dirty="0" smtClean="0"/>
              <a:t> approaching expository text, good readers will often begin by briefly scanning the text. They take note of the length of the text and the text features that are used. For example, they will notice headings, bold words, the glossary in the margin, photos and captions if they are included. Sometimes, a text feature will “grab” the reader’s attention. Briefly reading these parts can sometimes provide the reader with a good sense of what the text will be about which will help them to set a purpose for what they want to learn from reading the text. Readers might even notice the text structure prior to reading if they have had instruction on the various text structures. When scanning text, good readers notice how it is organized and signal words may “jump” out at them indicating the type of structure that will be used. </a:t>
            </a:r>
          </a:p>
          <a:p>
            <a:endParaRPr lang="en-US" b="0" baseline="0" dirty="0" smtClean="0"/>
          </a:p>
          <a:p>
            <a:pPr defTabSz="924168">
              <a:defRPr/>
            </a:pPr>
            <a:r>
              <a:rPr lang="en-US" b="1" dirty="0" smtClean="0"/>
              <a:t>Good readers scan the text,</a:t>
            </a:r>
            <a:r>
              <a:rPr lang="en-US" b="1" baseline="0" dirty="0" smtClean="0"/>
              <a:t> </a:t>
            </a:r>
            <a:r>
              <a:rPr lang="en-US" b="1" dirty="0" smtClean="0"/>
              <a:t>notice the text</a:t>
            </a:r>
            <a:r>
              <a:rPr lang="en-US" b="1" baseline="0" dirty="0" smtClean="0"/>
              <a:t> features and structure.</a:t>
            </a:r>
            <a:endParaRPr lang="en-US" b="1" dirty="0" smtClean="0"/>
          </a:p>
          <a:p>
            <a:endParaRPr lang="en-US" b="1" baseline="0" dirty="0" smtClean="0"/>
          </a:p>
        </p:txBody>
      </p:sp>
    </p:spTree>
    <p:extLst>
      <p:ext uri="{BB962C8B-B14F-4D97-AF65-F5344CB8AC3E}">
        <p14:creationId xmlns:p14="http://schemas.microsoft.com/office/powerpoint/2010/main" val="3923119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After scanning the text</a:t>
            </a:r>
            <a:r>
              <a:rPr lang="en-US" b="0" baseline="0" dirty="0" smtClean="0"/>
              <a:t> and getting a sense of what the text might be about, good readers think about the likely topic and what they know about it. It’s always helpful to be aware of what you think you know vs. what you really know to be fact. If the topic is somewhat unfamiliar, readers can make connections to related topics. For example, a reader may not have ever experienced a spring thaw, but they certainly have experienced ice cubes melting.</a:t>
            </a:r>
          </a:p>
          <a:p>
            <a:endParaRPr lang="en-US" b="0" baseline="0" dirty="0" smtClean="0"/>
          </a:p>
          <a:p>
            <a:r>
              <a:rPr lang="en-US" b="0" baseline="0" dirty="0" smtClean="0"/>
              <a:t>Once the reader has “primed” their brain for reading, they can then make a prediction about what they think they will learn from reading the text.</a:t>
            </a:r>
          </a:p>
          <a:p>
            <a:pPr defTabSz="924168">
              <a:defRPr/>
            </a:pPr>
            <a:endParaRPr lang="en-US" dirty="0" smtClean="0"/>
          </a:p>
          <a:p>
            <a:pPr defTabSz="924168">
              <a:defRPr/>
            </a:pPr>
            <a:r>
              <a:rPr lang="en-US" dirty="0" smtClean="0"/>
              <a:t>Good readers </a:t>
            </a:r>
            <a:r>
              <a:rPr lang="en-US" baseline="0" dirty="0" smtClean="0"/>
              <a:t>use their background knowledge and make predictions about the text.</a:t>
            </a:r>
            <a:endParaRPr lang="en-US" dirty="0" smtClean="0"/>
          </a:p>
          <a:p>
            <a:endParaRPr lang="en-US" b="0" baseline="0" dirty="0" smtClean="0"/>
          </a:p>
          <a:p>
            <a:r>
              <a:rPr lang="en-US" b="0" baseline="0" dirty="0" smtClean="0"/>
              <a:t>So, up to this point, readers have scanned the text, noticed text features and perhaps the text structure, they’ve thought about the possible topic and made some connections to what they know. They may have even made a prediction for what they think they will learn from reading the text. What else do good readers do before reading? They think about their purpose for reading.</a:t>
            </a:r>
          </a:p>
          <a:p>
            <a:endParaRPr lang="en-US" b="0" baseline="0" dirty="0" smtClean="0"/>
          </a:p>
          <a:p>
            <a:endParaRPr lang="en-US" b="1" dirty="0"/>
          </a:p>
        </p:txBody>
      </p:sp>
    </p:spTree>
    <p:extLst>
      <p:ext uri="{BB962C8B-B14F-4D97-AF65-F5344CB8AC3E}">
        <p14:creationId xmlns:p14="http://schemas.microsoft.com/office/powerpoint/2010/main" val="3923119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Before reading,</a:t>
            </a:r>
            <a:r>
              <a:rPr lang="en-US" b="0" baseline="0" dirty="0" smtClean="0"/>
              <a:t> teachers can support comprehension by providing a CPQ to help students hone in on the important information in the text. A CPQ is a scaffold for helping students to determine importance especially when text is challenging and when teachers want all students to successfully access the content of the text. However, as we release responsibility to our students, we gradually fade the scaffold by helping students set their own purposes for reading. We draw their attention to the title, headings, test questions if they exist, as well as to the predictions they have made prior to reading. We teach students how to turn a heading into a question or how to think about their prediction as reason for reading. We also encourage students to think of questions about what they want to learn from reading the text.</a:t>
            </a:r>
          </a:p>
          <a:p>
            <a:endParaRPr lang="en-US" b="0" baseline="0" dirty="0" smtClean="0"/>
          </a:p>
          <a:p>
            <a:pPr defTabSz="924168">
              <a:defRPr/>
            </a:pPr>
            <a:r>
              <a:rPr lang="en-US" b="0" baseline="0" dirty="0" smtClean="0"/>
              <a:t>If students are explicitly taught to think about these aspects before reading, they should be successful at setting their own “CPQ” for the reading.</a:t>
            </a:r>
            <a:endParaRPr lang="en-US" b="1" baseline="0" dirty="0"/>
          </a:p>
          <a:p>
            <a:pPr defTabSz="924168">
              <a:defRPr/>
            </a:pPr>
            <a:endParaRPr lang="en-US" b="1" baseline="0" dirty="0"/>
          </a:p>
        </p:txBody>
      </p:sp>
    </p:spTree>
    <p:extLst>
      <p:ext uri="{BB962C8B-B14F-4D97-AF65-F5344CB8AC3E}">
        <p14:creationId xmlns:p14="http://schemas.microsoft.com/office/powerpoint/2010/main" val="807678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dirty="0" smtClean="0"/>
              <a:t>Say:</a:t>
            </a:r>
            <a:r>
              <a:rPr lang="en-US" b="1" baseline="0" dirty="0" smtClean="0"/>
              <a:t> </a:t>
            </a:r>
            <a:r>
              <a:rPr lang="en-US" b="0" baseline="0" dirty="0" smtClean="0"/>
              <a:t>This text is from our freshman science textbook. “It is estimated that 75 percent of students have trouble reading science textbooks,” (</a:t>
            </a:r>
            <a:r>
              <a:rPr lang="en-US" b="0" baseline="0" dirty="0" err="1" smtClean="0"/>
              <a:t>Carnine</a:t>
            </a:r>
            <a:r>
              <a:rPr lang="en-US" b="0" baseline="0" dirty="0" smtClean="0"/>
              <a:t> and </a:t>
            </a:r>
            <a:r>
              <a:rPr lang="en-US" b="0" baseline="0" dirty="0" err="1" smtClean="0"/>
              <a:t>Carnine</a:t>
            </a:r>
            <a:r>
              <a:rPr lang="en-US" b="0" baseline="0" dirty="0" smtClean="0"/>
              <a:t>, 2004 in </a:t>
            </a:r>
            <a:r>
              <a:rPr lang="en-US" b="0" baseline="0" dirty="0" err="1" smtClean="0"/>
              <a:t>Kissner</a:t>
            </a:r>
            <a:r>
              <a:rPr lang="en-US" b="0" baseline="0" dirty="0" smtClean="0"/>
              <a:t>, 2006, p. 129). Without a strategic approach to understanding the flood of information included in textbooks, “many students lose their way through the text as well as their motivation to keep pushing forward,” (Strong, Silver, Perini, &amp; </a:t>
            </a:r>
            <a:r>
              <a:rPr lang="en-US" b="0" baseline="0" dirty="0" err="1" smtClean="0"/>
              <a:t>Tuculescu</a:t>
            </a:r>
            <a:r>
              <a:rPr lang="en-US" b="0" baseline="0" dirty="0" smtClean="0"/>
              <a:t>, 2003).</a:t>
            </a:r>
          </a:p>
          <a:p>
            <a:pPr defTabSz="914293">
              <a:defRPr/>
            </a:pPr>
            <a:endParaRPr lang="en-US" b="0" baseline="0" dirty="0" smtClean="0"/>
          </a:p>
          <a:p>
            <a:pPr defTabSz="914293">
              <a:defRPr/>
            </a:pPr>
            <a:r>
              <a:rPr lang="en-US" b="0" baseline="0" dirty="0" smtClean="0"/>
              <a:t>In my class, we sometimes read the text during class time, and sometimes I need students to be able to read the assigned pages on their own and make notes of the important information. Some of my students struggle to read this text because it is above their reading level which means that they have a hard time determining what information to include in their notes. I also know, that the vocabulary and content is sometimes unfamiliar. I want to show my students how to navigate the class textbook so that they can be more successful when reading independently. </a:t>
            </a:r>
          </a:p>
          <a:p>
            <a:pPr defTabSz="914293">
              <a:defRPr/>
            </a:pPr>
            <a:endParaRPr lang="en-US" b="0" baseline="0" dirty="0" smtClean="0"/>
          </a:p>
          <a:p>
            <a:pPr defTabSz="914293">
              <a:defRPr/>
            </a:pPr>
            <a:r>
              <a:rPr lang="en-US" b="0" baseline="0" dirty="0" smtClean="0"/>
              <a:t>First, I will model for my students how I approach the text before I even begin to read. Let me demonstrate my model lesson for you know.</a:t>
            </a:r>
          </a:p>
          <a:p>
            <a:pPr defTabSz="914293">
              <a:defRPr/>
            </a:pPr>
            <a:endParaRPr lang="en-US" b="0" baseline="0" dirty="0" smtClean="0"/>
          </a:p>
          <a:p>
            <a:pPr defTabSz="914293">
              <a:defRPr/>
            </a:pPr>
            <a:r>
              <a:rPr lang="en-US" b="0" baseline="0" dirty="0" smtClean="0"/>
              <a:t>Class, we’re going to continue to focus on the strategy of Determining Importance and Summarizing. Remember, good readers identify the topic and main ideas of text to help them summarize information so that they don’t have to remember so many little details. When readers do this, they are able to understand and remember the text better.</a:t>
            </a:r>
          </a:p>
          <a:p>
            <a:pPr defTabSz="914293">
              <a:defRPr/>
            </a:pPr>
            <a:endParaRPr lang="en-US" b="0" baseline="0" dirty="0" smtClean="0"/>
          </a:p>
          <a:p>
            <a:pPr defTabSz="914293">
              <a:defRPr/>
            </a:pPr>
            <a:r>
              <a:rPr lang="en-US" b="0" baseline="0" dirty="0" smtClean="0"/>
              <a:t>Today I’m going to show you all the things that go through my mind when I read our Biology textbook. These things happen in my head very quickly, but for this lesson, I’m going to really slow down my reading and show you all the thinking I do to determine importance and summarize. </a:t>
            </a:r>
          </a:p>
          <a:p>
            <a:pPr defTabSz="914293">
              <a:defRPr/>
            </a:pPr>
            <a:endParaRPr lang="en-US" b="0" baseline="0" dirty="0" smtClean="0"/>
          </a:p>
          <a:p>
            <a:pPr defTabSz="914293">
              <a:defRPr/>
            </a:pPr>
            <a:r>
              <a:rPr lang="en-US" b="0" baseline="0" dirty="0" smtClean="0"/>
              <a:t>Before I even start to read, I do a number of things to help me determine importance and summarize. To help you notice what I think about before reading, I want you to look at this checklist. What behaviors do I include in my demonstration? Check them off if you see me doing any of the following things:</a:t>
            </a:r>
          </a:p>
          <a:p>
            <a:pPr defTabSz="914293">
              <a:defRPr/>
            </a:pPr>
            <a:endParaRPr lang="en-US" b="0" baseline="0" dirty="0" smtClean="0"/>
          </a:p>
          <a:p>
            <a:pPr defTabSz="914293">
              <a:defRPr/>
            </a:pPr>
            <a:r>
              <a:rPr lang="en-US" b="1" baseline="0" dirty="0" smtClean="0"/>
              <a:t>Handout 4. </a:t>
            </a:r>
          </a:p>
          <a:p>
            <a:pPr defTabSz="914293">
              <a:defRPr/>
            </a:pPr>
            <a:r>
              <a:rPr lang="en-US" b="1" baseline="0" dirty="0" smtClean="0"/>
              <a:t>Read checklist. </a:t>
            </a:r>
          </a:p>
        </p:txBody>
      </p:sp>
    </p:spTree>
    <p:extLst>
      <p:ext uri="{BB962C8B-B14F-4D97-AF65-F5344CB8AC3E}">
        <p14:creationId xmlns:p14="http://schemas.microsoft.com/office/powerpoint/2010/main" val="2339172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baseline="0" dirty="0" smtClean="0"/>
              <a:t>Say: </a:t>
            </a:r>
            <a:r>
              <a:rPr lang="en-US" b="0" baseline="0" dirty="0" smtClean="0"/>
              <a:t>As I scan the text, what do I notice? Well, it’s not too long and there are a number of text features included in the text. I don’t notice any obvious text structure in this first paragraph although, I notice the words “such as” right here </a:t>
            </a:r>
            <a:r>
              <a:rPr lang="en-US" b="1" baseline="0" dirty="0" smtClean="0"/>
              <a:t>(point to those words)</a:t>
            </a:r>
            <a:r>
              <a:rPr lang="en-US" b="0" baseline="0" dirty="0" smtClean="0"/>
              <a:t> which tells me an example has been included.</a:t>
            </a:r>
          </a:p>
          <a:p>
            <a:endParaRPr lang="en-US" b="0" baseline="0" dirty="0" smtClean="0"/>
          </a:p>
          <a:p>
            <a:r>
              <a:rPr lang="en-US" b="1" baseline="0" dirty="0" smtClean="0"/>
              <a:t>Click for thought bubble to appear.</a:t>
            </a:r>
          </a:p>
          <a:p>
            <a:endParaRPr lang="en-US" b="1" baseline="0" dirty="0" smtClean="0"/>
          </a:p>
          <a:p>
            <a:r>
              <a:rPr lang="en-US" b="1" baseline="0" dirty="0" smtClean="0"/>
              <a:t>Say: </a:t>
            </a:r>
            <a:r>
              <a:rPr lang="en-US" b="0" baseline="0" dirty="0" smtClean="0"/>
              <a:t>There’s a heading, Ecological succession. That must be the topic, but what is that? I know what ecology means, but succession isn’t a word I know.</a:t>
            </a:r>
          </a:p>
          <a:p>
            <a:endParaRPr lang="en-US" b="0" baseline="0" dirty="0" smtClean="0"/>
          </a:p>
          <a:p>
            <a:r>
              <a:rPr lang="en-US" b="1" baseline="0" dirty="0" smtClean="0"/>
              <a:t>Click for next thought bubble to appear.</a:t>
            </a:r>
          </a:p>
          <a:p>
            <a:endParaRPr lang="en-US" b="1" baseline="0" dirty="0" smtClean="0"/>
          </a:p>
          <a:p>
            <a:r>
              <a:rPr lang="en-US" b="1" baseline="0" dirty="0" smtClean="0"/>
              <a:t>Say: </a:t>
            </a:r>
            <a:r>
              <a:rPr lang="en-US" b="0" baseline="0" dirty="0" smtClean="0"/>
              <a:t>This is a subheading. It’s smaller and a different color than the heading. Primary succession. Ok, so the subheading tells me that the information above will likely be general information and this part will get more specific, a type of succession, primary which means first or most common.</a:t>
            </a:r>
          </a:p>
          <a:p>
            <a:endParaRPr lang="en-US" b="0" baseline="0" dirty="0" smtClean="0"/>
          </a:p>
          <a:p>
            <a:pPr defTabSz="914293">
              <a:defRPr/>
            </a:pPr>
            <a:r>
              <a:rPr lang="en-US" b="1" baseline="0" dirty="0" smtClean="0"/>
              <a:t>Click for next thought bubble to appear.</a:t>
            </a:r>
          </a:p>
          <a:p>
            <a:endParaRPr lang="en-US" b="0" baseline="0" dirty="0" smtClean="0"/>
          </a:p>
          <a:p>
            <a:r>
              <a:rPr lang="en-US" b="1" baseline="0" dirty="0" smtClean="0"/>
              <a:t>Say: </a:t>
            </a:r>
            <a:r>
              <a:rPr lang="en-US" b="0" baseline="0" dirty="0" smtClean="0"/>
              <a:t>There is a key. The textbook tells me that this indicates key concepts. The words are also all bolded so I know this information is important.</a:t>
            </a:r>
          </a:p>
          <a:p>
            <a:endParaRPr lang="en-US" b="0" baseline="0" dirty="0" smtClean="0"/>
          </a:p>
          <a:p>
            <a:pPr defTabSz="914293">
              <a:defRPr/>
            </a:pPr>
            <a:r>
              <a:rPr lang="en-US" b="1" baseline="0" dirty="0" smtClean="0"/>
              <a:t>Click for next thought bubble to appear.</a:t>
            </a:r>
          </a:p>
          <a:p>
            <a:endParaRPr lang="en-US" b="0" baseline="0" dirty="0" smtClean="0"/>
          </a:p>
          <a:p>
            <a:r>
              <a:rPr lang="en-US" b="1" baseline="0" dirty="0" smtClean="0"/>
              <a:t>Say: </a:t>
            </a:r>
            <a:r>
              <a:rPr lang="en-US" b="0" baseline="0" dirty="0" smtClean="0"/>
              <a:t>Yellow highlights are for vocabulary words which are usually important.</a:t>
            </a:r>
          </a:p>
          <a:p>
            <a:endParaRPr lang="en-US" b="0" baseline="0" dirty="0" smtClean="0"/>
          </a:p>
          <a:p>
            <a:pPr defTabSz="914293">
              <a:defRPr/>
            </a:pPr>
            <a:r>
              <a:rPr lang="en-US" b="1" baseline="0" dirty="0" smtClean="0"/>
              <a:t>Click for last thought bubble to appear.</a:t>
            </a:r>
          </a:p>
          <a:p>
            <a:endParaRPr lang="en-US" b="0" baseline="0" dirty="0" smtClean="0"/>
          </a:p>
          <a:p>
            <a:r>
              <a:rPr lang="en-US" b="1" baseline="0" dirty="0" smtClean="0"/>
              <a:t>Say: </a:t>
            </a:r>
            <a:r>
              <a:rPr lang="en-US" b="0" baseline="0" dirty="0" smtClean="0"/>
              <a:t>This graphic kind of grabs my attention. It looks like it’s showing how the environment is changing. I think that’s probably what this paragraph is talking about.</a:t>
            </a:r>
          </a:p>
          <a:p>
            <a:endParaRPr lang="en-US" b="0" baseline="0" dirty="0" smtClean="0"/>
          </a:p>
          <a:p>
            <a:pPr defTabSz="914293">
              <a:defRPr/>
            </a:pPr>
            <a:r>
              <a:rPr lang="en-US" b="1" baseline="0" dirty="0" smtClean="0"/>
              <a:t>Click for speech bubble to appear.</a:t>
            </a:r>
          </a:p>
          <a:p>
            <a:endParaRPr lang="en-US" b="0" baseline="0" dirty="0" smtClean="0"/>
          </a:p>
          <a:p>
            <a:r>
              <a:rPr lang="en-US" b="1" baseline="0" dirty="0" smtClean="0"/>
              <a:t>Say: </a:t>
            </a:r>
            <a:r>
              <a:rPr lang="en-US" b="0" baseline="0" dirty="0" smtClean="0"/>
              <a:t>There is no CPQ for the reading, so I need to set my own purpose to help me understand. The heading is ecological succession. The text will probably describe or explain what that is and since I don’t know what it is, I’ll read to find out.</a:t>
            </a:r>
          </a:p>
          <a:p>
            <a:endParaRPr lang="en-US" b="0" baseline="0" dirty="0" smtClean="0"/>
          </a:p>
        </p:txBody>
      </p:sp>
    </p:spTree>
    <p:extLst>
      <p:ext uri="{BB962C8B-B14F-4D97-AF65-F5344CB8AC3E}">
        <p14:creationId xmlns:p14="http://schemas.microsoft.com/office/powerpoint/2010/main" val="2339172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6"/>
            <a:ext cx="5588000" cy="4177505"/>
          </a:xfrm>
          <a:prstGeom prst="rect">
            <a:avLst/>
          </a:prstGeom>
        </p:spPr>
        <p:txBody>
          <a:bodyPr lIns="92428" tIns="46214" rIns="92428" bIns="46214"/>
          <a:lstStyle/>
          <a:p>
            <a:pPr defTabSz="924276">
              <a:defRPr/>
            </a:pPr>
            <a:r>
              <a:rPr lang="en-US" b="1" baseline="0" dirty="0" smtClean="0"/>
              <a:t>Say: </a:t>
            </a:r>
            <a:r>
              <a:rPr lang="en-US" b="0" baseline="0" dirty="0" smtClean="0"/>
              <a:t>Take a few minutes to discuss this demonstration with a partner. Did I include everything on the checklist? How might thinking aloud before reading help your students? How might you use this checklist with students?</a:t>
            </a:r>
          </a:p>
          <a:p>
            <a:pPr defTabSz="924276">
              <a:defRPr/>
            </a:pPr>
            <a:endParaRPr lang="en-US" b="0" baseline="0" dirty="0" smtClean="0"/>
          </a:p>
          <a:p>
            <a:pPr defTabSz="924276">
              <a:defRPr/>
            </a:pPr>
            <a:r>
              <a:rPr lang="en-US" b="1" baseline="0" dirty="0" smtClean="0"/>
              <a:t>Provide time for participants to discuss.</a:t>
            </a:r>
          </a:p>
          <a:p>
            <a:pPr defTabSz="924276">
              <a:defRPr/>
            </a:pPr>
            <a:endParaRPr lang="en-US" b="1" baseline="0" dirty="0" smtClean="0"/>
          </a:p>
          <a:p>
            <a:pPr defTabSz="924276">
              <a:defRPr/>
            </a:pPr>
            <a:r>
              <a:rPr lang="en-US" b="1" dirty="0" smtClean="0"/>
              <a:t>Say:</a:t>
            </a:r>
            <a:r>
              <a:rPr lang="en-US" b="0" baseline="0" dirty="0" smtClean="0"/>
              <a:t> In part 2 of our training, you will have an opportunity to plan a before reading think-aloud portion of a lesson. Now, let’s turn our attention to what good readers do during reading.</a:t>
            </a:r>
          </a:p>
          <a:p>
            <a:pPr defTabSz="924276">
              <a:defRPr/>
            </a:pPr>
            <a:endParaRPr lang="en-US" b="1" baseline="0" dirty="0" smtClean="0"/>
          </a:p>
          <a:p>
            <a:pPr defTabSz="924276">
              <a:defRPr/>
            </a:pPr>
            <a:endParaRPr lang="en-US" b="1" baseline="0" dirty="0" smtClean="0"/>
          </a:p>
          <a:p>
            <a:endParaRPr lang="en-US" dirty="0"/>
          </a:p>
        </p:txBody>
      </p:sp>
    </p:spTree>
    <p:extLst>
      <p:ext uri="{BB962C8B-B14F-4D97-AF65-F5344CB8AC3E}">
        <p14:creationId xmlns:p14="http://schemas.microsoft.com/office/powerpoint/2010/main" val="355955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7"/>
            <a:ext cx="5588000" cy="4176713"/>
          </a:xfrm>
          <a:prstGeom prst="rect">
            <a:avLst/>
          </a:prstGeom>
        </p:spPr>
        <p:txBody>
          <a:bodyPr lIns="92428" tIns="46214" rIns="92428" bIns="46214"/>
          <a:lstStyle/>
          <a:p>
            <a:r>
              <a:rPr lang="en-US" b="1" dirty="0" smtClean="0"/>
              <a:t>Review</a:t>
            </a:r>
            <a:r>
              <a:rPr lang="en-US" b="1" baseline="0" dirty="0" smtClean="0"/>
              <a:t> slide.</a:t>
            </a:r>
            <a:endParaRPr lang="en-US" b="1" dirty="0"/>
          </a:p>
        </p:txBody>
      </p:sp>
    </p:spTree>
    <p:extLst>
      <p:ext uri="{BB962C8B-B14F-4D97-AF65-F5344CB8AC3E}">
        <p14:creationId xmlns:p14="http://schemas.microsoft.com/office/powerpoint/2010/main" val="4189865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a:t>
            </a:r>
            <a:r>
              <a:rPr lang="en-US" b="0" baseline="0" dirty="0" smtClean="0"/>
              <a:t> </a:t>
            </a:r>
            <a:r>
              <a:rPr lang="en-US" baseline="0" dirty="0" smtClean="0"/>
              <a:t>Let’s refer to our Determining Importance Toolbox to help us consider what to teach students to think about during reading. </a:t>
            </a:r>
          </a:p>
          <a:p>
            <a:endParaRPr lang="en-US" baseline="0" dirty="0" smtClean="0"/>
          </a:p>
          <a:p>
            <a:r>
              <a:rPr lang="en-US" baseline="0" dirty="0" smtClean="0"/>
              <a:t>The first tool or scaffold in the during reading portion of the toolbox is look for the main idea sentence.</a:t>
            </a:r>
            <a:endParaRPr lang="en-US" dirty="0" smtClean="0"/>
          </a:p>
          <a:p>
            <a:r>
              <a:rPr lang="en-US" dirty="0" smtClean="0"/>
              <a:t> </a:t>
            </a:r>
          </a:p>
          <a:p>
            <a:pPr eaLnBrk="1" hangingPunct="1"/>
            <a:endParaRPr 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p>
          <a:p>
            <a:endParaRPr lang="en-US" b="1" dirty="0" smtClean="0"/>
          </a:p>
          <a:p>
            <a:r>
              <a:rPr lang="en-US" b="1" dirty="0" smtClean="0"/>
              <a:t>Say: </a:t>
            </a:r>
            <a:r>
              <a:rPr lang="en-US" b="0" dirty="0" smtClean="0"/>
              <a:t>As we saw when we were identifying topic, informational texts don’t always just clearly</a:t>
            </a:r>
            <a:r>
              <a:rPr lang="en-US" b="0" baseline="0" dirty="0" smtClean="0"/>
              <a:t> lay out the topic and main idea for the reader. So, we share this information with students. We let them know that 15% of the time the main idea will be found in the first sentence and 30% of the time it is located elsewhere and then we teach students how to locate those main idea statements that are explicitly stated. </a:t>
            </a:r>
            <a:endParaRPr lang="en-US" b="1" dirty="0"/>
          </a:p>
        </p:txBody>
      </p:sp>
    </p:spTree>
    <p:extLst>
      <p:ext uri="{BB962C8B-B14F-4D97-AF65-F5344CB8AC3E}">
        <p14:creationId xmlns:p14="http://schemas.microsoft.com/office/powerpoint/2010/main" val="526185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We overtly</a:t>
            </a:r>
            <a:r>
              <a:rPr lang="en-US" b="0" baseline="0" dirty="0" smtClean="0"/>
              <a:t> teach students to locate the explicit main idea sentence, but we will spend much more of our instructional time teaching them how to infer the implicit main ideas in text.</a:t>
            </a:r>
          </a:p>
          <a:p>
            <a:endParaRPr lang="en-US" b="0" baseline="0" dirty="0" smtClean="0"/>
          </a:p>
          <a:p>
            <a:r>
              <a:rPr lang="en-US" b="1" baseline="0" dirty="0" smtClean="0"/>
              <a:t>Read slide.</a:t>
            </a:r>
          </a:p>
          <a:p>
            <a:endParaRPr lang="en-US" b="0" baseline="0" dirty="0" smtClean="0"/>
          </a:p>
          <a:p>
            <a:r>
              <a:rPr lang="en-US" b="1" baseline="0" dirty="0" smtClean="0"/>
              <a:t>Say: </a:t>
            </a:r>
            <a:r>
              <a:rPr lang="en-US" b="0" baseline="0" dirty="0" smtClean="0"/>
              <a:t>What are those other tools? Let’s now consider how text features help readers to identify main idea.</a:t>
            </a:r>
            <a:endParaRPr lang="en-US" b="1" baseline="0" dirty="0" smtClean="0"/>
          </a:p>
          <a:p>
            <a:r>
              <a:rPr lang="en-US" b="0" baseline="0" dirty="0" smtClean="0"/>
              <a:t> </a:t>
            </a:r>
            <a:endParaRPr lang="en-US" b="1" dirty="0"/>
          </a:p>
        </p:txBody>
      </p:sp>
    </p:spTree>
    <p:extLst>
      <p:ext uri="{BB962C8B-B14F-4D97-AF65-F5344CB8AC3E}">
        <p14:creationId xmlns:p14="http://schemas.microsoft.com/office/powerpoint/2010/main" val="526185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Just</a:t>
            </a:r>
            <a:r>
              <a:rPr lang="en-US" b="0" baseline="0" dirty="0" smtClean="0"/>
              <a:t> like we do when trying to identify topic, we can look for repeated words or phrases to help us identify important information. For example, there may be an overall topic for a section of reading and then a main idea for each paragraph contained in the section. Quite often, important information is repeated using similar words or phrases. </a:t>
            </a:r>
            <a:endParaRPr lang="en-US" b="1" dirty="0"/>
          </a:p>
        </p:txBody>
      </p:sp>
    </p:spTree>
    <p:extLst>
      <p:ext uri="{BB962C8B-B14F-4D97-AF65-F5344CB8AC3E}">
        <p14:creationId xmlns:p14="http://schemas.microsoft.com/office/powerpoint/2010/main" val="526185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Before</a:t>
            </a:r>
            <a:r>
              <a:rPr lang="en-US" b="0" baseline="0" dirty="0" smtClean="0"/>
              <a:t> reading, the reader takes note of the obvious text features to help them get a sense of what the text is going to be about. During reading, the reader actually uses the features and must be aware of how specific features help them navigate the text. Text features are included in text to provide additional information as well as to support the reader’s comprehension. It is important that we not make assumptions that students just know what various text features are or why an author has included them in the reading. Often, when you know the reason for something, you value it that much more, and more importantly, know how to use it effectively.</a:t>
            </a:r>
          </a:p>
          <a:p>
            <a:endParaRPr lang="en-US" b="0" baseline="0" dirty="0" smtClean="0"/>
          </a:p>
          <a:p>
            <a:r>
              <a:rPr lang="en-US" b="0" baseline="0" dirty="0" smtClean="0"/>
              <a:t>As teachers, we look for texts that use a variety of text features and we explain in our think-</a:t>
            </a:r>
            <a:r>
              <a:rPr lang="en-US" b="0" baseline="0" dirty="0" err="1" smtClean="0"/>
              <a:t>alouds</a:t>
            </a:r>
            <a:r>
              <a:rPr lang="en-US" b="0" baseline="0" dirty="0" smtClean="0"/>
              <a:t> how those features help us navigate through the text. We tell students what the feature is called and how it helps the reader. </a:t>
            </a:r>
            <a:endParaRPr lang="en-US" dirty="0"/>
          </a:p>
        </p:txBody>
      </p:sp>
    </p:spTree>
    <p:extLst>
      <p:ext uri="{BB962C8B-B14F-4D97-AF65-F5344CB8AC3E}">
        <p14:creationId xmlns:p14="http://schemas.microsoft.com/office/powerpoint/2010/main" val="1487784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Text</a:t>
            </a:r>
            <a:r>
              <a:rPr lang="en-US" b="0" baseline="0" dirty="0" smtClean="0"/>
              <a:t> features also help to guide the reader in knowing how to chunk the text. For example, headings and sub-headings help students to clearly see how the text can be chunked. As well, students who are aware of text structure have a better sense of how to chunk the text as they read.</a:t>
            </a:r>
          </a:p>
          <a:p>
            <a:endParaRPr lang="en-US" b="0" baseline="0" dirty="0" smtClean="0"/>
          </a:p>
          <a:p>
            <a:r>
              <a:rPr lang="en-US" b="1" baseline="0" dirty="0" smtClean="0"/>
              <a:t>Read slide. </a:t>
            </a:r>
          </a:p>
          <a:p>
            <a:endParaRPr lang="en-US" b="1" baseline="0" dirty="0" smtClean="0"/>
          </a:p>
          <a:p>
            <a:r>
              <a:rPr lang="en-US" b="1" baseline="0" dirty="0" smtClean="0"/>
              <a:t>Say: </a:t>
            </a:r>
            <a:r>
              <a:rPr lang="en-US" b="0" baseline="0" dirty="0" smtClean="0"/>
              <a:t>We want to model for students how we as proficient readers recognize text structure and how it helps us to identify main ideas and summarize the text. “Research based on schema theory has shown that the structure of text and how adeptly a reader recognizes that structure affects the amount of information the students remembers”(</a:t>
            </a:r>
            <a:r>
              <a:rPr lang="en-US" b="0" baseline="0" dirty="0" err="1" smtClean="0"/>
              <a:t>Mcgee</a:t>
            </a:r>
            <a:r>
              <a:rPr lang="en-US" b="0" baseline="0" dirty="0" smtClean="0"/>
              <a:t> &amp; </a:t>
            </a:r>
            <a:r>
              <a:rPr lang="en-US" b="0" baseline="0" dirty="0" err="1" smtClean="0"/>
              <a:t>Richgels</a:t>
            </a:r>
            <a:r>
              <a:rPr lang="en-US" b="0" baseline="0" dirty="0" smtClean="0"/>
              <a:t>, 1985, p. 739 in Piccolo, 1987).</a:t>
            </a:r>
            <a:endParaRPr lang="en-US" b="1" dirty="0"/>
          </a:p>
        </p:txBody>
      </p:sp>
    </p:spTree>
    <p:extLst>
      <p:ext uri="{BB962C8B-B14F-4D97-AF65-F5344CB8AC3E}">
        <p14:creationId xmlns:p14="http://schemas.microsoft.com/office/powerpoint/2010/main" val="3680087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dirty="0" smtClean="0"/>
              <a:t>Say:  </a:t>
            </a:r>
            <a:r>
              <a:rPr lang="en-US" baseline="0" dirty="0" smtClean="0"/>
              <a:t>The best way to help students understand various text structure is by providing students with direct and explicit instruction on the various structures of informational text. </a:t>
            </a:r>
            <a:r>
              <a:rPr lang="en-US" b="0" baseline="0" dirty="0" smtClean="0"/>
              <a:t>By middle school and certainly by high school, we hope and expect that our students know this information. Often however, they have not received any direct instruction on how to identify text structure and how to use that information to identify main idea and create a summary. They have been “told” to do it many times, but they may not have ever been “shown” how to do it.</a:t>
            </a:r>
            <a:endParaRPr lang="en-US" b="1" dirty="0" smtClean="0"/>
          </a:p>
          <a:p>
            <a:pPr defTabSz="914293">
              <a:defRPr/>
            </a:pPr>
            <a:endParaRPr lang="en-US" baseline="0" dirty="0" smtClean="0"/>
          </a:p>
          <a:p>
            <a:pPr defTabSz="914293">
              <a:defRPr/>
            </a:pPr>
            <a:r>
              <a:rPr lang="en-US" baseline="0" dirty="0" smtClean="0"/>
              <a:t>Let’s consider the type of common text structures students encounter in informational texts.</a:t>
            </a:r>
          </a:p>
          <a:p>
            <a:pPr defTabSz="914293">
              <a:defRPr/>
            </a:pPr>
            <a:endParaRPr lang="en-US" baseline="0" dirty="0" smtClean="0"/>
          </a:p>
          <a:p>
            <a:pPr defTabSz="914293">
              <a:defRPr/>
            </a:pPr>
            <a:r>
              <a:rPr lang="en-US" b="1" dirty="0" smtClean="0"/>
              <a:t>Read slide.</a:t>
            </a:r>
          </a:p>
          <a:p>
            <a:pPr defTabSz="914293">
              <a:defRPr/>
            </a:pPr>
            <a:endParaRPr lang="en-US" b="1" dirty="0" smtClean="0"/>
          </a:p>
          <a:p>
            <a:pPr defTabSz="914293">
              <a:defRPr/>
            </a:pPr>
            <a:r>
              <a:rPr lang="en-US" b="1" dirty="0" smtClean="0"/>
              <a:t>Say: </a:t>
            </a:r>
            <a:r>
              <a:rPr lang="en-US" dirty="0" smtClean="0"/>
              <a:t>The more students know about text structure the better equipped they are to locate the important information and make sense of the text.</a:t>
            </a:r>
            <a:r>
              <a:rPr lang="en-US" baseline="0" dirty="0" smtClean="0"/>
              <a:t> Keep in mind, that if students are to summarize text, then their summary should reflect the structure of the text. </a:t>
            </a:r>
          </a:p>
          <a:p>
            <a:pPr defTabSz="914293">
              <a:defRPr/>
            </a:pPr>
            <a:endParaRPr lang="en-US" b="0" baseline="0" dirty="0" smtClean="0"/>
          </a:p>
          <a:p>
            <a:pPr defTabSz="914293">
              <a:defRPr/>
            </a:pPr>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023846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Say:</a:t>
            </a:r>
            <a:r>
              <a:rPr lang="en-US" b="1" baseline="0" dirty="0" smtClean="0"/>
              <a:t> </a:t>
            </a:r>
            <a:r>
              <a:rPr lang="en-US" b="0" baseline="0" dirty="0" smtClean="0"/>
              <a:t>Today, we will focus on descriptive text. In Part 2 of our training, we will look in-depth at the other types of text structures.</a:t>
            </a:r>
          </a:p>
          <a:p>
            <a:endParaRPr lang="en-US" b="0" baseline="0" dirty="0" smtClean="0"/>
          </a:p>
          <a:p>
            <a:r>
              <a:rPr lang="en-US" b="0" baseline="0" dirty="0" smtClean="0"/>
              <a:t>We’ve decided to begin with descriptive text because it is often found in content-area texts and it is unique from the other text structures because there aren’t really clear signal words to help the reader recognize the structure. Descriptive texts also pose challenges for students because they are often overloaded with details and they are “difficult to recognize in content area texts because ‘they occur in short segments or within other structures’”(</a:t>
            </a:r>
            <a:r>
              <a:rPr lang="en-US" b="0" baseline="0" dirty="0" err="1" smtClean="0"/>
              <a:t>Englert</a:t>
            </a:r>
            <a:r>
              <a:rPr lang="en-US" b="0" baseline="0" dirty="0" smtClean="0"/>
              <a:t> and </a:t>
            </a:r>
            <a:r>
              <a:rPr lang="en-US" b="0" baseline="0" dirty="0" err="1" smtClean="0"/>
              <a:t>Hiebert</a:t>
            </a:r>
            <a:r>
              <a:rPr lang="en-US" b="0" baseline="0" dirty="0" smtClean="0"/>
              <a:t>, 1984, p. 71 in Piccolo, 1987, p. 841).  It’s also easy to get side-tracked by interesting or unique examples and lose track of the key ideas. All of this can be confusing for students. </a:t>
            </a:r>
          </a:p>
          <a:p>
            <a:endParaRPr lang="en-US" b="0" baseline="0" dirty="0" smtClean="0"/>
          </a:p>
          <a:p>
            <a:r>
              <a:rPr lang="en-US" b="1" baseline="0" dirty="0" smtClean="0"/>
              <a:t>Read slide. </a:t>
            </a:r>
            <a:endParaRPr lang="en-US" b="1" dirty="0"/>
          </a:p>
        </p:txBody>
      </p:sp>
    </p:spTree>
    <p:extLst>
      <p:ext uri="{BB962C8B-B14F-4D97-AF65-F5344CB8AC3E}">
        <p14:creationId xmlns:p14="http://schemas.microsoft.com/office/powerpoint/2010/main" val="3956575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Read slide.</a:t>
            </a:r>
          </a:p>
          <a:p>
            <a:endParaRPr lang="en-US" b="1" dirty="0" smtClean="0"/>
          </a:p>
          <a:p>
            <a:endParaRPr lang="en-US" b="1" dirty="0"/>
          </a:p>
        </p:txBody>
      </p:sp>
    </p:spTree>
    <p:extLst>
      <p:ext uri="{BB962C8B-B14F-4D97-AF65-F5344CB8AC3E}">
        <p14:creationId xmlns:p14="http://schemas.microsoft.com/office/powerpoint/2010/main" val="4003292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The following guiding questions “that correspond to text structures increase students’ understanding of content area passages” (</a:t>
            </a:r>
            <a:r>
              <a:rPr lang="en-US" dirty="0" err="1"/>
              <a:t>Orcutt</a:t>
            </a:r>
            <a:r>
              <a:rPr lang="en-US" dirty="0"/>
              <a:t>, </a:t>
            </a:r>
            <a:r>
              <a:rPr lang="en-US" dirty="0" err="1"/>
              <a:t>n.d.</a:t>
            </a:r>
            <a:r>
              <a:rPr lang="en-US" dirty="0"/>
              <a:t>), </a:t>
            </a:r>
            <a:r>
              <a:rPr lang="en-US" b="0" baseline="0" dirty="0" smtClean="0"/>
              <a:t>and can help to identify the topic and main idea of descriptive text.</a:t>
            </a:r>
          </a:p>
          <a:p>
            <a:endParaRPr lang="en-US" b="0" baseline="0" dirty="0" smtClean="0"/>
          </a:p>
          <a:p>
            <a:r>
              <a:rPr lang="en-US" b="1" baseline="0" dirty="0" smtClean="0"/>
              <a:t>Read slide.</a:t>
            </a:r>
          </a:p>
          <a:p>
            <a:endParaRPr lang="en-US" b="1" baseline="0" dirty="0" smtClean="0"/>
          </a:p>
          <a:p>
            <a:r>
              <a:rPr lang="en-US" b="1" baseline="0" dirty="0" smtClean="0"/>
              <a:t>Say: </a:t>
            </a:r>
            <a:r>
              <a:rPr lang="en-US" b="0" baseline="0" dirty="0" smtClean="0"/>
              <a:t>Let’s continue with our example text, Ecological Succession, to understand how we might model for students how we can use these questions to guide our thinking while reading. Remember, this is Step 5 of our routine. For our think aloud, we could use the sticky notes on our orange planning card to mark the text to remind us what we want to say when. We can also model for students how they might use flags to mark important information during reading or we can model how to annotate the text while reading. In our example, we’re going to model filling out a graphic organizer to support our thinking and to make the text structure very clear to our students. </a:t>
            </a:r>
            <a:endParaRPr lang="en-US" b="1" baseline="0" dirty="0" smtClean="0"/>
          </a:p>
          <a:p>
            <a:endParaRPr lang="en-US" b="1" baseline="0" dirty="0" smtClean="0"/>
          </a:p>
          <a:p>
            <a:endParaRPr lang="en-US" b="1" dirty="0"/>
          </a:p>
        </p:txBody>
      </p:sp>
    </p:spTree>
    <p:extLst>
      <p:ext uri="{BB962C8B-B14F-4D97-AF65-F5344CB8AC3E}">
        <p14:creationId xmlns:p14="http://schemas.microsoft.com/office/powerpoint/2010/main" val="397909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So why should we teach Determining</a:t>
            </a:r>
            <a:r>
              <a:rPr lang="en-US" baseline="0" dirty="0" smtClean="0"/>
              <a:t> Importance and Summarizing</a:t>
            </a:r>
            <a:r>
              <a:rPr lang="en-US" dirty="0" smtClean="0"/>
              <a:t>? </a:t>
            </a:r>
          </a:p>
          <a:p>
            <a:pPr>
              <a:spcBef>
                <a:spcPct val="0"/>
              </a:spcBef>
            </a:pPr>
            <a:endParaRPr lang="en-US" b="1"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dirty="0" smtClean="0"/>
              <a:t>Say:</a:t>
            </a:r>
            <a:r>
              <a:rPr lang="en-US" b="0" baseline="0" dirty="0" smtClean="0"/>
              <a:t> </a:t>
            </a:r>
            <a:r>
              <a:rPr lang="en-US" dirty="0" smtClean="0">
                <a:ea typeface="+mn-ea"/>
                <a:cs typeface="+mn-cs"/>
              </a:rPr>
              <a:t>Graphic organizers are one scaffold that has been found to assist our students in comprehending text (NRP, 2000, CIERA, 2003). You have a copy of this graphic organizer</a:t>
            </a:r>
            <a:r>
              <a:rPr lang="en-US" baseline="0" dirty="0" smtClean="0">
                <a:ea typeface="+mn-ea"/>
                <a:cs typeface="+mn-cs"/>
              </a:rPr>
              <a:t> in your graphic organizer packet.  It is Graphic Organizer 1. Please take it out so that you can follow along.</a:t>
            </a:r>
            <a:endParaRPr lang="en-US" dirty="0" smtClean="0">
              <a:ea typeface="+mn-ea"/>
              <a:cs typeface="+mn-cs"/>
            </a:endParaRPr>
          </a:p>
          <a:p>
            <a:pPr defTabSz="914293">
              <a:defRPr/>
            </a:pPr>
            <a:endParaRPr lang="en-US" b="0" dirty="0" smtClean="0"/>
          </a:p>
          <a:p>
            <a:pPr defTabSz="914293">
              <a:defRPr/>
            </a:pPr>
            <a:r>
              <a:rPr lang="en-US" b="0" dirty="0" smtClean="0"/>
              <a:t>This </a:t>
            </a:r>
            <a:r>
              <a:rPr lang="en-US" b="0" baseline="0" dirty="0" smtClean="0"/>
              <a:t>graphic organizer is designed to help me identify the main ideas of descriptive text and I will also use it to help me create a summary.  The great thing about graphic organizers, is that I can use them to scaffold reading, but they also are used to plan writing which has been found to improve writing (</a:t>
            </a:r>
            <a:r>
              <a:rPr lang="en-US" b="0" baseline="0" dirty="0" err="1" smtClean="0"/>
              <a:t>Armbruster</a:t>
            </a:r>
            <a:r>
              <a:rPr lang="en-US" b="0" baseline="0" dirty="0" smtClean="0"/>
              <a:t>, B, Anderson, T. &amp; </a:t>
            </a:r>
            <a:r>
              <a:rPr lang="en-US" b="0" baseline="0" dirty="0" err="1" smtClean="0"/>
              <a:t>Ostertag</a:t>
            </a:r>
            <a:r>
              <a:rPr lang="en-US" b="0" baseline="0" dirty="0" smtClean="0"/>
              <a:t>, J. 1989).  Also, graphic organizers can be flexible. I can use it to find the main idea and summarize a single paragraph, or I can use if for a multi-paragraph text. The key is teaching students the structure. Students may internalize the structure better if they draw the organizer in their notebook rather that use a copied version of it. </a:t>
            </a:r>
          </a:p>
          <a:p>
            <a:pPr defTabSz="914293">
              <a:defRPr/>
            </a:pPr>
            <a:endParaRPr lang="en-US" b="0" baseline="0" dirty="0" smtClean="0"/>
          </a:p>
          <a:p>
            <a:pPr defTabSz="914293">
              <a:defRPr/>
            </a:pPr>
            <a:r>
              <a:rPr lang="en-US" b="0" baseline="0" dirty="0" smtClean="0"/>
              <a:t>There are many graphic organizers available for use. To be effective, however, a consistent graphic organizer should be used for each concept at all grade levels (</a:t>
            </a:r>
            <a:r>
              <a:rPr lang="en-US" b="0" baseline="0" dirty="0" err="1" smtClean="0"/>
              <a:t>Baxendall</a:t>
            </a:r>
            <a:r>
              <a:rPr lang="en-US" b="0" baseline="0" dirty="0" smtClean="0"/>
              <a:t>, 2003). It doesn’t mean that you have to use this particular graphic organizer, but on your campus, you should be consistent with the graphic organizers you choose to use.</a:t>
            </a:r>
          </a:p>
          <a:p>
            <a:pPr defTabSz="914293">
              <a:defRPr/>
            </a:pPr>
            <a:endParaRPr lang="en-US" b="0" baseline="0" dirty="0" smtClean="0"/>
          </a:p>
          <a:p>
            <a:pPr defTabSz="914293">
              <a:defRPr/>
            </a:pPr>
            <a:r>
              <a:rPr lang="en-US" b="0" baseline="0" dirty="0" smtClean="0"/>
              <a:t>Remember, we would offer this type of scaffolding to students who need it most. Research tells us that many adolescents don’t have the mental background frames for navigating through textbooks (</a:t>
            </a:r>
            <a:r>
              <a:rPr lang="en-US" b="0" baseline="0" dirty="0" err="1" smtClean="0"/>
              <a:t>Ciardiello</a:t>
            </a:r>
            <a:r>
              <a:rPr lang="en-US" b="0" baseline="0" dirty="0" smtClean="0"/>
              <a:t>, 2002), so we can’t make assumptions about which students have internalized this understanding. We need to take time to get to know our students well, and determine which of our students need what type of support. It may be that we only need to model using this graphic organizer once or twice for our students to understand how to identify descriptive text structure. We’ll use a short piece of text and we’ll really break it down to show all the thinking that can help determine importance and identify main idea in descriptive text.</a:t>
            </a:r>
          </a:p>
          <a:p>
            <a:pPr defTabSz="914293">
              <a:defRPr/>
            </a:pPr>
            <a:endParaRPr lang="en-US" b="0" baseline="0" dirty="0" smtClean="0"/>
          </a:p>
          <a:p>
            <a:pPr defTabSz="914293">
              <a:defRPr/>
            </a:pPr>
            <a:r>
              <a:rPr lang="en-US" b="0" baseline="0" dirty="0" smtClean="0"/>
              <a:t>Let me continue my think-aloud lesson. I’ve already shown students what I think about before reading.</a:t>
            </a:r>
            <a:endParaRPr lang="en-US" b="1" dirty="0"/>
          </a:p>
        </p:txBody>
      </p:sp>
    </p:spTree>
    <p:extLst>
      <p:ext uri="{BB962C8B-B14F-4D97-AF65-F5344CB8AC3E}">
        <p14:creationId xmlns:p14="http://schemas.microsoft.com/office/powerpoint/2010/main" val="4099311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baseline="0" dirty="0" smtClean="0"/>
              <a:t>Say: </a:t>
            </a:r>
            <a:r>
              <a:rPr lang="en-US" b="0" baseline="0" dirty="0" smtClean="0"/>
              <a:t>As we read our textbook today, I’m going to show you how I can use a graphic organizer to help me</a:t>
            </a:r>
            <a:r>
              <a:rPr lang="en-US" b="1" baseline="0" dirty="0" smtClean="0"/>
              <a:t> </a:t>
            </a:r>
            <a:r>
              <a:rPr lang="en-US" b="0" baseline="0" dirty="0" smtClean="0"/>
              <a:t>slow down and organize my thoughts during reading. We normally don’t read this slowly, but I want you to see how paying close attention to text structure, will help me to determine importance and summarize. </a:t>
            </a:r>
          </a:p>
          <a:p>
            <a:pPr defTabSz="914293">
              <a:defRPr/>
            </a:pPr>
            <a:endParaRPr lang="en-US" b="0" baseline="0" dirty="0" smtClean="0">
              <a:solidFill>
                <a:schemeClr val="tx1"/>
              </a:solidFill>
            </a:endParaRPr>
          </a:p>
          <a:p>
            <a:pPr defTabSz="914293">
              <a:defRPr/>
            </a:pPr>
            <a:r>
              <a:rPr lang="en-US" b="0" baseline="0" dirty="0" smtClean="0"/>
              <a:t>The graphic organizer I will use today is for descriptive text. We’ve used this before, so let’s briefly review it. On the right, you will see some helpful tools for reading and writing descriptive texts. At the top, it explains the purpose for descriptive texts. </a:t>
            </a:r>
            <a:r>
              <a:rPr lang="en-US" dirty="0" smtClean="0"/>
              <a:t>Descriptive texts are written to describe an object, person, place, event or idea. I can recognize descriptive texts as I’m reading because</a:t>
            </a:r>
            <a:r>
              <a:rPr lang="en-US" baseline="0" dirty="0" smtClean="0"/>
              <a:t> there will be a few signs to let me know how the text is organized. Something will be described or explained so there will be lots of details and the author typically will use examples to clarify or provide further explanation. Since there will be lots of details, </a:t>
            </a:r>
            <a:r>
              <a:rPr lang="en-US" b="0" baseline="0" dirty="0" smtClean="0"/>
              <a:t>I will use the guiding questions on the organizer to help me determine importance. Take a moment to review those questions now.</a:t>
            </a:r>
          </a:p>
          <a:p>
            <a:pPr defTabSz="914293">
              <a:defRPr/>
            </a:pPr>
            <a:endParaRPr lang="en-US" b="0" baseline="0" dirty="0" smtClean="0"/>
          </a:p>
          <a:p>
            <a:pPr defTabSz="914293">
              <a:defRPr/>
            </a:pPr>
            <a:r>
              <a:rPr lang="en-US" b="0" baseline="0" dirty="0" smtClean="0"/>
              <a:t>The left side of the organizer is where I will record the important information. Let me show you how as we continue to read this text today. It describes or explains ecological succession. </a:t>
            </a:r>
          </a:p>
          <a:p>
            <a:pPr defTabSz="914293">
              <a:defRPr/>
            </a:pPr>
            <a:endParaRPr lang="en-US" b="0" baseline="0" dirty="0" smtClean="0"/>
          </a:p>
          <a:p>
            <a:pPr defTabSz="914293">
              <a:defRPr/>
            </a:pPr>
            <a:r>
              <a:rPr lang="en-US" b="0" baseline="0" dirty="0" smtClean="0"/>
              <a:t>My purpose for reading to find out … what is ecological succession?</a:t>
            </a:r>
          </a:p>
          <a:p>
            <a:endParaRPr lang="en-US" b="0" baseline="0" dirty="0" smtClean="0"/>
          </a:p>
          <a:p>
            <a:endParaRPr lang="en-US" b="1" baseline="0" dirty="0" smtClean="0"/>
          </a:p>
          <a:p>
            <a:endParaRPr lang="en-US" b="0" baseline="0" dirty="0" smtClean="0"/>
          </a:p>
          <a:p>
            <a:endParaRPr lang="en-US" b="1" baseline="0" dirty="0" smtClean="0"/>
          </a:p>
        </p:txBody>
      </p:sp>
    </p:spTree>
    <p:extLst>
      <p:ext uri="{BB962C8B-B14F-4D97-AF65-F5344CB8AC3E}">
        <p14:creationId xmlns:p14="http://schemas.microsoft.com/office/powerpoint/2010/main" val="2339172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Click for the red circle to appear around the first question.</a:t>
            </a:r>
          </a:p>
          <a:p>
            <a:endParaRPr lang="en-US" b="1" dirty="0" smtClean="0"/>
          </a:p>
          <a:p>
            <a:r>
              <a:rPr lang="en-US" b="1" dirty="0" smtClean="0"/>
              <a:t>Say: </a:t>
            </a:r>
            <a:r>
              <a:rPr lang="en-US" b="0" dirty="0" smtClean="0"/>
              <a:t>The</a:t>
            </a:r>
            <a:r>
              <a:rPr lang="en-US" b="0" baseline="0" dirty="0" smtClean="0"/>
              <a:t> first question on the organizer asks, w</a:t>
            </a:r>
            <a:r>
              <a:rPr lang="en-US" b="0" dirty="0" smtClean="0"/>
              <a:t>hat specific idea is being described or explained? I’m pretty sure that it will be </a:t>
            </a:r>
            <a:r>
              <a:rPr lang="en-US" b="0" baseline="0" dirty="0" smtClean="0"/>
              <a:t>ecological succession. If so, that will be my topic. </a:t>
            </a:r>
          </a:p>
          <a:p>
            <a:endParaRPr lang="en-US" b="0" baseline="0" dirty="0" smtClean="0"/>
          </a:p>
          <a:p>
            <a:r>
              <a:rPr lang="en-US" b="1" baseline="0" dirty="0" smtClean="0"/>
              <a:t>Click for topic to appear on the top of the organizer. Click for the second red circle to appear. </a:t>
            </a:r>
          </a:p>
          <a:p>
            <a:endParaRPr lang="en-US" b="1" baseline="0" dirty="0" smtClean="0"/>
          </a:p>
          <a:p>
            <a:r>
              <a:rPr lang="en-US" b="1" baseline="0" dirty="0" smtClean="0"/>
              <a:t>Say: </a:t>
            </a:r>
            <a:r>
              <a:rPr lang="en-US" b="0" baseline="0" dirty="0" smtClean="0"/>
              <a:t>The next question helps me think about the important details. How is it being described or explained? For example, what is it? </a:t>
            </a:r>
          </a:p>
          <a:p>
            <a:endParaRPr lang="en-US" b="0" baseline="0" dirty="0" smtClean="0"/>
          </a:p>
          <a:p>
            <a:r>
              <a:rPr lang="en-US" b="1" baseline="0" dirty="0" smtClean="0"/>
              <a:t>Read the text. Stop after “always changing.”</a:t>
            </a:r>
          </a:p>
          <a:p>
            <a:endParaRPr lang="en-US" b="1" baseline="0" dirty="0" smtClean="0"/>
          </a:p>
          <a:p>
            <a:r>
              <a:rPr lang="en-US" b="1" baseline="0" dirty="0" smtClean="0"/>
              <a:t>Say: </a:t>
            </a:r>
            <a:r>
              <a:rPr lang="en-US" b="0" baseline="0" dirty="0" smtClean="0"/>
              <a:t>So ecosystems are always changing. Changes occur slowly, but they are always occurring. I’m going to record that as an important detail because that’s what these first two sentences explain.</a:t>
            </a:r>
          </a:p>
          <a:p>
            <a:endParaRPr lang="en-US" b="0" baseline="0" dirty="0" smtClean="0"/>
          </a:p>
          <a:p>
            <a:r>
              <a:rPr lang="en-US" b="1" baseline="0" dirty="0" smtClean="0"/>
              <a:t>Click for first important detail to appear. </a:t>
            </a:r>
          </a:p>
          <a:p>
            <a:endParaRPr lang="en-US" b="0" baseline="0" dirty="0" smtClean="0"/>
          </a:p>
          <a:p>
            <a:r>
              <a:rPr lang="en-US" b="1" baseline="0" dirty="0" smtClean="0"/>
              <a:t>Continue reading. Stop after “in the environment.”</a:t>
            </a:r>
          </a:p>
          <a:p>
            <a:endParaRPr lang="en-US" b="1" baseline="0" dirty="0" smtClean="0"/>
          </a:p>
          <a:p>
            <a:r>
              <a:rPr lang="en-US" b="1" baseline="0" dirty="0" smtClean="0"/>
              <a:t>Say: </a:t>
            </a:r>
            <a:r>
              <a:rPr lang="en-US" b="0" baseline="0" dirty="0" smtClean="0"/>
              <a:t>Okay, changes occur because of an abrupt disturbance or it might be gradual. Changes happen in response to something. The word response is stated twice and examples are used to clarify the type of responses. I think the word response is important.</a:t>
            </a:r>
          </a:p>
          <a:p>
            <a:endParaRPr lang="en-US" b="0" baseline="0" dirty="0" smtClean="0"/>
          </a:p>
          <a:p>
            <a:r>
              <a:rPr lang="en-US" b="1" baseline="0" dirty="0" smtClean="0"/>
              <a:t>Click for second important detail to appear.</a:t>
            </a:r>
          </a:p>
          <a:p>
            <a:endParaRPr lang="en-US" b="1" baseline="0" dirty="0" smtClean="0"/>
          </a:p>
          <a:p>
            <a:r>
              <a:rPr lang="en-US" b="1" baseline="0" dirty="0" smtClean="0"/>
              <a:t>Continue reading. Stop at the end of the bold text. </a:t>
            </a:r>
          </a:p>
          <a:p>
            <a:endParaRPr lang="en-US" b="1" baseline="0" dirty="0" smtClean="0"/>
          </a:p>
          <a:p>
            <a:pPr defTabSz="914293">
              <a:defRPr/>
            </a:pPr>
            <a:r>
              <a:rPr lang="en-US" b="1" baseline="0" dirty="0" smtClean="0"/>
              <a:t>Say: </a:t>
            </a:r>
            <a:r>
              <a:rPr lang="en-US" b="0" baseline="0" dirty="0" smtClean="0"/>
              <a:t>The key indicates this part is important and the words are bolded.  It explains that the responses are either natural or caused by humans. </a:t>
            </a:r>
          </a:p>
          <a:p>
            <a:endParaRPr lang="en-US" b="1" baseline="0" dirty="0" smtClean="0"/>
          </a:p>
          <a:p>
            <a:r>
              <a:rPr lang="en-US" b="1" baseline="0" dirty="0" smtClean="0"/>
              <a:t>Click for natural or human to appear. </a:t>
            </a:r>
          </a:p>
          <a:p>
            <a:endParaRPr lang="en-US" b="1" baseline="0" dirty="0" smtClean="0"/>
          </a:p>
          <a:p>
            <a:r>
              <a:rPr lang="en-US" b="1" baseline="0" dirty="0" smtClean="0"/>
              <a:t>Say: </a:t>
            </a:r>
            <a:r>
              <a:rPr lang="en-US" b="0" baseline="0" dirty="0" smtClean="0"/>
              <a:t>It also says that older organisms die and new ones move in. That’s good information but it seems less important. It’s another type of response.</a:t>
            </a:r>
          </a:p>
          <a:p>
            <a:endParaRPr lang="en-US" b="0" baseline="0" dirty="0" smtClean="0"/>
          </a:p>
          <a:p>
            <a:pPr defTabSz="914293">
              <a:defRPr/>
            </a:pPr>
            <a:r>
              <a:rPr lang="en-US" b="1" baseline="0" dirty="0" smtClean="0"/>
              <a:t>Continue reading to the end of the highlight.</a:t>
            </a:r>
          </a:p>
          <a:p>
            <a:pPr defTabSz="914293">
              <a:defRPr/>
            </a:pPr>
            <a:endParaRPr lang="en-US" b="1" baseline="0" dirty="0" smtClean="0"/>
          </a:p>
          <a:p>
            <a:pPr defTabSz="914293">
              <a:defRPr/>
            </a:pPr>
            <a:r>
              <a:rPr lang="en-US" b="1" baseline="0" dirty="0" smtClean="0"/>
              <a:t>Say: </a:t>
            </a:r>
            <a:r>
              <a:rPr lang="en-US" b="0" baseline="0" dirty="0" smtClean="0"/>
              <a:t>The highlight indicates a vocabulary word, so here, it actually defines ecological succession. This was my purpose for reading, so this is likely the main idea of the paragraph. I’ve already recorded the words always changing and community. Always changing, constantly changing, is similar to a series of changes. </a:t>
            </a:r>
          </a:p>
          <a:p>
            <a:pPr defTabSz="914293">
              <a:defRPr/>
            </a:pPr>
            <a:endParaRPr lang="en-US" b="0" baseline="0" dirty="0" smtClean="0"/>
          </a:p>
          <a:p>
            <a:pPr defTabSz="914293">
              <a:defRPr/>
            </a:pPr>
            <a:r>
              <a:rPr lang="en-US" b="0" baseline="0" dirty="0" smtClean="0"/>
              <a:t>Let me keep reading.</a:t>
            </a:r>
            <a:endParaRPr lang="en-US" b="1" baseline="0" dirty="0" smtClean="0"/>
          </a:p>
          <a:p>
            <a:pPr defTabSz="914293">
              <a:defRPr/>
            </a:pPr>
            <a:endParaRPr lang="en-US" b="1" baseline="0" dirty="0" smtClean="0"/>
          </a:p>
          <a:p>
            <a:pPr defTabSz="914293">
              <a:defRPr/>
            </a:pPr>
            <a:r>
              <a:rPr lang="en-US" b="1" baseline="0" dirty="0" smtClean="0"/>
              <a:t>Continue reading to the end of the paragraph.  </a:t>
            </a:r>
          </a:p>
          <a:p>
            <a:pPr defTabSz="914293">
              <a:defRPr/>
            </a:pPr>
            <a:endParaRPr lang="en-US" b="1" baseline="0" dirty="0" smtClean="0"/>
          </a:p>
          <a:p>
            <a:pPr defTabSz="914293">
              <a:defRPr/>
            </a:pPr>
            <a:r>
              <a:rPr lang="en-US" b="1" baseline="0" dirty="0" smtClean="0"/>
              <a:t>Say: </a:t>
            </a:r>
            <a:r>
              <a:rPr lang="en-US" b="0" baseline="0" dirty="0" smtClean="0"/>
              <a:t>The rest of the paragraph provides me with more detail about what ecological succession is, but I think I have captured the really important details. The only other repeated idea I haven’t captured is how it explains about slow changes and sudden disturbances which is similar to what is said at the beginning of the paragraph about gradual change and abrupt disturbances. Since this idea is repeated, I’ll add that to the important details too.</a:t>
            </a:r>
          </a:p>
          <a:p>
            <a:pPr defTabSz="914293">
              <a:defRPr/>
            </a:pPr>
            <a:endParaRPr lang="en-US" b="0" baseline="0" dirty="0" smtClean="0"/>
          </a:p>
          <a:p>
            <a:pPr defTabSz="914293">
              <a:defRPr/>
            </a:pPr>
            <a:r>
              <a:rPr lang="en-US" b="1" baseline="0" dirty="0" smtClean="0"/>
              <a:t>Click for last important detail to appear. </a:t>
            </a:r>
          </a:p>
          <a:p>
            <a:pPr defTabSz="914293">
              <a:defRPr/>
            </a:pPr>
            <a:endParaRPr lang="en-US" b="0" baseline="0" dirty="0" smtClean="0"/>
          </a:p>
          <a:p>
            <a:pPr defTabSz="914293">
              <a:defRPr/>
            </a:pPr>
            <a:r>
              <a:rPr lang="en-US" b="1" baseline="0" dirty="0" smtClean="0"/>
              <a:t>Say: </a:t>
            </a:r>
            <a:r>
              <a:rPr lang="en-US" b="0" baseline="0" dirty="0" smtClean="0"/>
              <a:t>The next question on the organizer helps me to identify the main idea.</a:t>
            </a:r>
          </a:p>
          <a:p>
            <a:pPr defTabSz="914293">
              <a:defRPr/>
            </a:pPr>
            <a:endParaRPr lang="en-US" b="1" baseline="0" dirty="0" smtClean="0"/>
          </a:p>
          <a:p>
            <a:pPr defTabSz="914293">
              <a:defRPr/>
            </a:pPr>
            <a:r>
              <a:rPr lang="en-US" b="1" baseline="0" dirty="0" smtClean="0"/>
              <a:t>Click for the last question to appear. </a:t>
            </a:r>
          </a:p>
          <a:p>
            <a:endParaRPr lang="en-US" b="1" baseline="0" dirty="0" smtClean="0"/>
          </a:p>
          <a:p>
            <a:r>
              <a:rPr lang="en-US" b="1" baseline="0" dirty="0" smtClean="0"/>
              <a:t>Say: </a:t>
            </a:r>
            <a:r>
              <a:rPr lang="en-US" b="0" baseline="0" dirty="0" smtClean="0"/>
              <a:t>What is important to understand about the topic being described? The definition of ecological succession answers the question I had before reading. This is the main idea sentence. I need to paraphrase this and put it in my own words.</a:t>
            </a:r>
          </a:p>
          <a:p>
            <a:endParaRPr lang="en-US" b="0" baseline="0" dirty="0" smtClean="0"/>
          </a:p>
          <a:p>
            <a:r>
              <a:rPr lang="en-US" b="1" baseline="0" dirty="0" smtClean="0"/>
              <a:t>Click for the main idea to appear and read it aloud. </a:t>
            </a:r>
          </a:p>
          <a:p>
            <a:endParaRPr lang="en-US" b="1" baseline="0" dirty="0" smtClean="0"/>
          </a:p>
          <a:p>
            <a:r>
              <a:rPr lang="en-US" b="1" baseline="0" dirty="0" smtClean="0"/>
              <a:t>Say: </a:t>
            </a:r>
            <a:r>
              <a:rPr lang="en-US" b="0" baseline="0" dirty="0" smtClean="0"/>
              <a:t> I like ecosystem better than community, it’s more specific but it sounds a bit clumsy, especially since I said “are” instead of “is”.  Maybe it should say, ecological succession is … perhaps this is where I need that word “series”. </a:t>
            </a:r>
          </a:p>
          <a:p>
            <a:endParaRPr lang="en-US" b="0" baseline="0" dirty="0" smtClean="0"/>
          </a:p>
          <a:p>
            <a:pPr defTabSz="914293">
              <a:defRPr/>
            </a:pPr>
            <a:r>
              <a:rPr lang="en-US" b="1" baseline="0" dirty="0" smtClean="0"/>
              <a:t>Click for the main idea to appear and read it aloud. </a:t>
            </a:r>
          </a:p>
          <a:p>
            <a:endParaRPr lang="en-US" b="1" baseline="0" dirty="0" smtClean="0"/>
          </a:p>
          <a:p>
            <a:r>
              <a:rPr lang="en-US" b="1" baseline="0" dirty="0" smtClean="0"/>
              <a:t>Say: </a:t>
            </a:r>
            <a:r>
              <a:rPr lang="en-US" b="0" baseline="0" dirty="0" smtClean="0"/>
              <a:t>This is the type of thinking I really do when reading text like this but it happens in my head relatively quickly. Struggling to decide which ideas are most important is tricky but I use the text features to help me, the guiding questions on the organizer, and of course, I think about my purpose for reading. Ideas that are repeated tend to be important, but I’m not going to record them multiple times. </a:t>
            </a:r>
            <a:endParaRPr lang="en-US" b="1" baseline="0" dirty="0" smtClean="0"/>
          </a:p>
        </p:txBody>
      </p:sp>
    </p:spTree>
    <p:extLst>
      <p:ext uri="{BB962C8B-B14F-4D97-AF65-F5344CB8AC3E}">
        <p14:creationId xmlns:p14="http://schemas.microsoft.com/office/powerpoint/2010/main" val="3650125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pPr eaLnBrk="1" hangingPunct="1"/>
            <a:r>
              <a:rPr lang="en-US" b="1" dirty="0" smtClean="0"/>
              <a:t>Say:</a:t>
            </a:r>
            <a:r>
              <a:rPr lang="en-US" b="1" baseline="0" dirty="0" smtClean="0"/>
              <a:t> </a:t>
            </a:r>
            <a:r>
              <a:rPr lang="en-US" b="0" baseline="0" dirty="0" smtClean="0"/>
              <a:t>Now we’ve considered what we might teach to students before and during reading informational text. Let’s think about what to do after reading.</a:t>
            </a:r>
            <a:endParaRPr lang="en-US" b="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p>
          <a:p>
            <a:endParaRPr lang="en-US" b="1" dirty="0" smtClean="0"/>
          </a:p>
        </p:txBody>
      </p:sp>
    </p:spTree>
    <p:extLst>
      <p:ext uri="{BB962C8B-B14F-4D97-AF65-F5344CB8AC3E}">
        <p14:creationId xmlns:p14="http://schemas.microsoft.com/office/powerpoint/2010/main" val="4212111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After reading,</a:t>
            </a:r>
            <a:r>
              <a:rPr lang="en-US" b="0" baseline="0" dirty="0" smtClean="0"/>
              <a:t> we prompt students to reread to ensure that they have a good understanding of what they hoped to learn from the text and to confirm that they’ve identified the true main idea. We also provide opportunities for students to share their thinking and discuss with one another. When students engage in discussion about informational text, they typically have to restate the main ideas in their own words which helps to consolidate their understanding and remember the text better.</a:t>
            </a:r>
          </a:p>
          <a:p>
            <a:endParaRPr lang="en-US" b="1" dirty="0"/>
          </a:p>
        </p:txBody>
      </p:sp>
    </p:spTree>
    <p:extLst>
      <p:ext uri="{BB962C8B-B14F-4D97-AF65-F5344CB8AC3E}">
        <p14:creationId xmlns:p14="http://schemas.microsoft.com/office/powerpoint/2010/main" val="4212111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When we break it down, we can see just</a:t>
            </a:r>
            <a:r>
              <a:rPr lang="en-US" dirty="0" smtClean="0"/>
              <a:t> how complicated it is to teach students to determine</a:t>
            </a:r>
            <a:r>
              <a:rPr lang="en-US" baseline="0" dirty="0" smtClean="0"/>
              <a:t> importance and identify main ideas in text. Of course, topic and main ideas are only two pieces of the puzzle. We need to continue onto teaching students how to use this information to create a summary. Before we move onto summary, let’s give you a few moments to discuss all of the tools we’ve shared with you today.</a:t>
            </a:r>
          </a:p>
          <a:p>
            <a:endParaRPr lang="en-US" baseline="0" dirty="0" smtClean="0"/>
          </a:p>
          <a:p>
            <a:r>
              <a:rPr lang="en-US" b="1" baseline="0" dirty="0" smtClean="0"/>
              <a:t>Provide time for participants to discuss.</a:t>
            </a:r>
            <a:endParaRPr lang="en-US" b="1" dirty="0"/>
          </a:p>
        </p:txBody>
      </p:sp>
    </p:spTree>
    <p:extLst>
      <p:ext uri="{BB962C8B-B14F-4D97-AF65-F5344CB8AC3E}">
        <p14:creationId xmlns:p14="http://schemas.microsoft.com/office/powerpoint/2010/main" val="393101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Let’s now move on</a:t>
            </a:r>
            <a:r>
              <a:rPr lang="en-US" b="0" baseline="0" dirty="0" smtClean="0"/>
              <a:t> to thinking about considerations for teaching students to summarize informational text. </a:t>
            </a:r>
          </a:p>
          <a:p>
            <a:endParaRPr lang="en-US" b="0" baseline="0" dirty="0" smtClean="0"/>
          </a:p>
          <a:p>
            <a:r>
              <a:rPr lang="en-US" b="0" baseline="0" dirty="0" smtClean="0"/>
              <a:t>Summarizing is an important skill that often has never been directly taught to students. In fact, few students even at the college level are proficient at summarizing (University of Kansas, </a:t>
            </a:r>
            <a:r>
              <a:rPr lang="en-US" b="0" baseline="0" dirty="0" err="1" smtClean="0"/>
              <a:t>n.d.</a:t>
            </a:r>
            <a:r>
              <a:rPr lang="en-US" b="0" baseline="0" dirty="0" smtClean="0"/>
              <a:t>). “Summarizing can be used as both an assessment tool and a strategy to enhance comprehension” (</a:t>
            </a:r>
            <a:r>
              <a:rPr lang="en-US" b="0" baseline="0" dirty="0" err="1" smtClean="0"/>
              <a:t>Kissner</a:t>
            </a:r>
            <a:r>
              <a:rPr lang="en-US" b="0" baseline="0" dirty="0" smtClean="0"/>
              <a:t>, 2006, p. 3).</a:t>
            </a:r>
          </a:p>
          <a:p>
            <a:endParaRPr lang="en-US" b="0" baseline="0" dirty="0" smtClean="0"/>
          </a:p>
          <a:p>
            <a:endParaRPr lang="en-US" b="1" dirty="0"/>
          </a:p>
        </p:txBody>
      </p:sp>
    </p:spTree>
    <p:extLst>
      <p:ext uri="{BB962C8B-B14F-4D97-AF65-F5344CB8AC3E}">
        <p14:creationId xmlns:p14="http://schemas.microsoft.com/office/powerpoint/2010/main" val="783301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24168">
              <a:defRPr/>
            </a:pPr>
            <a:r>
              <a:rPr lang="en-US" b="1" dirty="0" smtClean="0"/>
              <a:t>Say: </a:t>
            </a:r>
            <a:r>
              <a:rPr lang="en-US" dirty="0"/>
              <a:t>We use summarization in our </a:t>
            </a:r>
            <a:r>
              <a:rPr lang="en-US" dirty="0" smtClean="0"/>
              <a:t>day-to-day </a:t>
            </a:r>
            <a:r>
              <a:rPr lang="en-US" dirty="0"/>
              <a:t>lives when we update a friend on a favorite television show or tell a spouse about our day at work. </a:t>
            </a:r>
          </a:p>
          <a:p>
            <a:pPr defTabSz="924168">
              <a:defRPr/>
            </a:pPr>
            <a:endParaRPr lang="en-US" dirty="0" smtClean="0"/>
          </a:p>
          <a:p>
            <a:pPr defTabSz="924168">
              <a:defRPr/>
            </a:pPr>
            <a:r>
              <a:rPr lang="en-US" b="1" dirty="0" smtClean="0"/>
              <a:t>Read slide.</a:t>
            </a:r>
          </a:p>
          <a:p>
            <a:endParaRPr lang="en-US" dirty="0" smtClean="0"/>
          </a:p>
          <a:p>
            <a:pPr defTabSz="924168">
              <a:defRPr/>
            </a:pPr>
            <a:r>
              <a:rPr lang="en-US" b="1" dirty="0" smtClean="0"/>
              <a:t>Say:</a:t>
            </a:r>
            <a:r>
              <a:rPr lang="en-US" b="1" baseline="0" dirty="0" smtClean="0"/>
              <a:t> </a:t>
            </a:r>
            <a:r>
              <a:rPr lang="en-US" b="0" baseline="0" dirty="0" smtClean="0"/>
              <a:t>Most of our students know that in summarizing something, they are providing a shortened version which includes the most important details. </a:t>
            </a:r>
            <a:r>
              <a:rPr lang="en-US" dirty="0"/>
              <a:t>Even so, effective summarizing is much more than this.  We cannot assume our students know how to summarize effectively and in a manner that supports comprehension. Many students have not received direct instruction in summarization. Instead, from the early grades to the later grades, most students have been told to write a summary but have not been shown or provided a clear explanation of what a good summary should include. For many students it has become a guessing game. We must also keep in mind that the demands of summarization increases as text becomes more complex. For example, a student could be successful with summarizing in </a:t>
            </a:r>
            <a:r>
              <a:rPr lang="en-US" dirty="0" smtClean="0"/>
              <a:t>fifth grade</a:t>
            </a:r>
            <a:r>
              <a:rPr lang="en-US" dirty="0"/>
              <a:t>, but struggle with this skill in high school.  </a:t>
            </a:r>
          </a:p>
          <a:p>
            <a:pPr defTabSz="924168">
              <a:defRPr/>
            </a:pPr>
            <a:endParaRPr lang="en-US" dirty="0"/>
          </a:p>
        </p:txBody>
      </p:sp>
    </p:spTree>
    <p:extLst>
      <p:ext uri="{BB962C8B-B14F-4D97-AF65-F5344CB8AC3E}">
        <p14:creationId xmlns:p14="http://schemas.microsoft.com/office/powerpoint/2010/main" val="37553258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Read slide.</a:t>
            </a:r>
            <a:endParaRPr lang="en-US" b="1" dirty="0"/>
          </a:p>
        </p:txBody>
      </p:sp>
    </p:spTree>
    <p:extLst>
      <p:ext uri="{BB962C8B-B14F-4D97-AF65-F5344CB8AC3E}">
        <p14:creationId xmlns:p14="http://schemas.microsoft.com/office/powerpoint/2010/main" val="408536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r>
              <a:rPr lang="en-US" altLang="en-US" b="1" dirty="0" smtClean="0"/>
              <a:t>Say:  </a:t>
            </a:r>
            <a:r>
              <a:rPr lang="en-US" dirty="0" smtClean="0"/>
              <a:t>Being able to determine importance and summarize is critical to being a successful student. This cognitive strategy has a number of benefits .  It helps readers to …</a:t>
            </a:r>
          </a:p>
          <a:p>
            <a:r>
              <a:rPr lang="en-US" dirty="0" smtClean="0"/>
              <a:t> </a:t>
            </a:r>
          </a:p>
          <a:p>
            <a:r>
              <a:rPr lang="en-US" b="1" dirty="0" smtClean="0"/>
              <a:t>Read bulleted statements on slide. Continue</a:t>
            </a:r>
            <a:r>
              <a:rPr lang="en-US" b="1" baseline="0" dirty="0" smtClean="0"/>
              <a:t> reading bullets on next slide.</a:t>
            </a:r>
            <a:endParaRPr lang="en-US" dirty="0" smtClean="0"/>
          </a:p>
          <a:p>
            <a:endParaRPr lang="en-US" dirty="0" smtClean="0"/>
          </a:p>
          <a:p>
            <a:endParaRPr lang="en-US" dirty="0" smtClean="0"/>
          </a:p>
          <a:p>
            <a:endParaRPr lang="en-US" dirty="0" smtClean="0"/>
          </a:p>
          <a:p>
            <a:pPr eaLnBrk="1" hangingPunct="1">
              <a:spcBef>
                <a:spcPct val="0"/>
              </a:spcBef>
            </a:pPr>
            <a:endParaRPr lang="en-US" altLang="en-US" b="1"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endParaRPr lang="en-US" b="1" dirty="0"/>
          </a:p>
        </p:txBody>
      </p:sp>
    </p:spTree>
    <p:extLst>
      <p:ext uri="{BB962C8B-B14F-4D97-AF65-F5344CB8AC3E}">
        <p14:creationId xmlns:p14="http://schemas.microsoft.com/office/powerpoint/2010/main" val="2913644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Say: </a:t>
            </a:r>
            <a:r>
              <a:rPr lang="en-US" b="0" dirty="0" smtClean="0"/>
              <a:t>Let’s take a look at how we would model for students summarizing our sample</a:t>
            </a:r>
            <a:r>
              <a:rPr lang="en-US" b="0" baseline="0" dirty="0" smtClean="0"/>
              <a:t> paragraph on e</a:t>
            </a:r>
            <a:r>
              <a:rPr lang="en-US" b="0" dirty="0" smtClean="0"/>
              <a:t>cological succession.</a:t>
            </a:r>
            <a:r>
              <a:rPr lang="en-US" b="0" baseline="0" dirty="0" smtClean="0"/>
              <a:t> </a:t>
            </a:r>
          </a:p>
          <a:p>
            <a:endParaRPr lang="en-US" b="0" baseline="0" dirty="0" smtClean="0"/>
          </a:p>
          <a:p>
            <a:pPr defTabSz="924276">
              <a:defRPr/>
            </a:pPr>
            <a:r>
              <a:rPr lang="en-US" b="0" baseline="0" dirty="0" smtClean="0">
                <a:solidFill>
                  <a:schemeClr val="tx1"/>
                </a:solidFill>
              </a:rPr>
              <a:t>Class, now that I have read the paragraph and I have identified the topic, important details and the main idea, I’m ready to write a summary. Remember, a summary is a </a:t>
            </a:r>
            <a:r>
              <a:rPr lang="en-US" dirty="0">
                <a:latin typeface="Calibri" charset="0"/>
                <a:ea typeface="ＭＳ Ｐゴシック" charset="-128"/>
                <a:cs typeface="ＭＳ Ｐゴシック" charset="-128"/>
              </a:rPr>
              <a:t>synthesis of the main ideas and important details in a text. It should be written as concisely as possible in the reader’s own words. That doesn’t mean your summary should be written in ten words or less, but it also shouldn’t ramble on forever. Concisely means that you state the exact meaning in as few words as possible. Finally, we should also keep in mind that a good summary should reflect the structure of the text. </a:t>
            </a:r>
          </a:p>
          <a:p>
            <a:pPr defTabSz="924276">
              <a:defRPr/>
            </a:pPr>
            <a:endParaRPr lang="en-US" dirty="0">
              <a:latin typeface="Calibri" charset="0"/>
              <a:ea typeface="ＭＳ Ｐゴシック" charset="-128"/>
            </a:endParaRPr>
          </a:p>
          <a:p>
            <a:pPr defTabSz="924276">
              <a:defRPr/>
            </a:pPr>
            <a:r>
              <a:rPr lang="en-US" dirty="0">
                <a:latin typeface="Calibri" charset="0"/>
                <a:ea typeface="ＭＳ Ｐゴシック" charset="-128"/>
              </a:rPr>
              <a:t>As I begin to think about my summary, I will of course consider my main idea first. I have a very concise main idea but my summary should include a bit more detail. I will begin with,</a:t>
            </a:r>
          </a:p>
          <a:p>
            <a:pPr defTabSz="924276">
              <a:defRPr/>
            </a:pPr>
            <a:endParaRPr lang="en-US" dirty="0">
              <a:latin typeface="Calibri" charset="0"/>
              <a:ea typeface="ＭＳ Ｐゴシック" charset="-128"/>
            </a:endParaRPr>
          </a:p>
          <a:p>
            <a:pPr defTabSz="924276">
              <a:defRPr/>
            </a:pPr>
            <a:r>
              <a:rPr lang="en-US" b="1" dirty="0">
                <a:latin typeface="Calibri" charset="0"/>
                <a:ea typeface="ＭＳ Ｐゴシック" charset="-128"/>
              </a:rPr>
              <a:t>Click for the first part of the sentence to appear. </a:t>
            </a:r>
          </a:p>
          <a:p>
            <a:pPr defTabSz="924276">
              <a:defRPr/>
            </a:pPr>
            <a:endParaRPr lang="en-US" b="1" dirty="0">
              <a:latin typeface="Calibri" charset="0"/>
              <a:ea typeface="ＭＳ Ｐゴシック" charset="-128"/>
            </a:endParaRPr>
          </a:p>
          <a:p>
            <a:pPr defTabSz="924276">
              <a:defRPr/>
            </a:pPr>
            <a:r>
              <a:rPr lang="en-US" b="1" dirty="0">
                <a:latin typeface="Calibri" charset="0"/>
                <a:ea typeface="ＭＳ Ｐゴシック" charset="-128"/>
              </a:rPr>
              <a:t>Say: </a:t>
            </a:r>
            <a:r>
              <a:rPr lang="en-US" dirty="0">
                <a:latin typeface="Calibri" charset="0"/>
                <a:ea typeface="ＭＳ Ｐゴシック" charset="-128"/>
              </a:rPr>
              <a:t>Ecological succession is when a series of … changes occur. I need to describe the changes. In the important details, I have included that changes are either sudden of gradual.</a:t>
            </a:r>
          </a:p>
          <a:p>
            <a:pPr defTabSz="924276">
              <a:defRPr/>
            </a:pPr>
            <a:endParaRPr lang="en-US" dirty="0">
              <a:latin typeface="Calibri" charset="0"/>
              <a:ea typeface="ＭＳ Ｐゴシック" charset="-128"/>
            </a:endParaRPr>
          </a:p>
          <a:p>
            <a:pPr defTabSz="924276">
              <a:defRPr/>
            </a:pPr>
            <a:r>
              <a:rPr lang="en-US" b="1" dirty="0">
                <a:latin typeface="Calibri" charset="0"/>
                <a:ea typeface="ＭＳ Ｐゴシック" charset="-128"/>
              </a:rPr>
              <a:t>Click for the second part of the sentence to appear.  Read the sentence</a:t>
            </a:r>
            <a:r>
              <a:rPr lang="en-US" b="1" dirty="0" smtClean="0">
                <a:latin typeface="Calibri" charset="0"/>
                <a:ea typeface="ＭＳ Ｐゴシック" charset="-128"/>
              </a:rPr>
              <a:t>. (Ecological succession is when a series of sudden or</a:t>
            </a:r>
            <a:r>
              <a:rPr lang="en-US" b="1" baseline="0" dirty="0" smtClean="0">
                <a:latin typeface="Calibri" charset="0"/>
                <a:ea typeface="ＭＳ Ｐゴシック" charset="-128"/>
              </a:rPr>
              <a:t> gradual changes occur.)</a:t>
            </a:r>
            <a:endParaRPr lang="en-US" b="1" dirty="0">
              <a:latin typeface="Calibri" charset="0"/>
              <a:ea typeface="ＭＳ Ｐゴシック" charset="-128"/>
            </a:endParaRPr>
          </a:p>
          <a:p>
            <a:pPr defTabSz="924276">
              <a:defRPr/>
            </a:pPr>
            <a:endParaRPr lang="en-US" b="1" dirty="0">
              <a:latin typeface="Calibri" charset="0"/>
              <a:ea typeface="ＭＳ Ｐゴシック" charset="-128"/>
            </a:endParaRPr>
          </a:p>
          <a:p>
            <a:pPr defTabSz="924276">
              <a:defRPr/>
            </a:pPr>
            <a:r>
              <a:rPr lang="en-US" b="1" dirty="0">
                <a:latin typeface="Calibri" charset="0"/>
                <a:ea typeface="ＭＳ Ｐゴシック" charset="-128"/>
              </a:rPr>
              <a:t>Say: </a:t>
            </a:r>
            <a:r>
              <a:rPr lang="en-US" dirty="0">
                <a:latin typeface="Calibri" charset="0"/>
                <a:ea typeface="ＭＳ Ｐゴシック" charset="-128"/>
              </a:rPr>
              <a:t>Now I need to explain why these changes occur. </a:t>
            </a:r>
          </a:p>
          <a:p>
            <a:pPr defTabSz="924276">
              <a:defRPr/>
            </a:pPr>
            <a:endParaRPr lang="en-US" dirty="0">
              <a:latin typeface="Calibri" charset="0"/>
              <a:ea typeface="ＭＳ Ｐゴシック" charset="-128"/>
            </a:endParaRPr>
          </a:p>
          <a:p>
            <a:pPr defTabSz="924276">
              <a:defRPr/>
            </a:pPr>
            <a:r>
              <a:rPr lang="en-US" b="1" dirty="0">
                <a:latin typeface="Calibri" charset="0"/>
                <a:ea typeface="ＭＳ Ｐゴシック" charset="-128"/>
              </a:rPr>
              <a:t>Click for the third part of the sentence to appear. Read the sentence</a:t>
            </a:r>
            <a:r>
              <a:rPr lang="en-US" b="1" dirty="0" smtClean="0">
                <a:latin typeface="Calibri" charset="0"/>
                <a:ea typeface="ＭＳ Ｐゴシック" charset="-128"/>
              </a:rPr>
              <a:t>. (Ecological succession is when a series of sudden or</a:t>
            </a:r>
            <a:r>
              <a:rPr lang="en-US" b="1" baseline="0" dirty="0" smtClean="0">
                <a:latin typeface="Calibri" charset="0"/>
                <a:ea typeface="ＭＳ Ｐゴシック" charset="-128"/>
              </a:rPr>
              <a:t> gradual changes occur in response to natural or human disturbances in the ecosystem.)</a:t>
            </a:r>
            <a:endParaRPr lang="en-US" b="1" dirty="0" smtClean="0">
              <a:latin typeface="Calibri" charset="0"/>
              <a:ea typeface="ＭＳ Ｐゴシック" charset="-128"/>
            </a:endParaRPr>
          </a:p>
          <a:p>
            <a:pPr defTabSz="924276">
              <a:defRPr/>
            </a:pPr>
            <a:endParaRPr lang="en-US" b="1" dirty="0" smtClean="0">
              <a:latin typeface="Calibri" charset="0"/>
              <a:ea typeface="ＭＳ Ｐゴシック" charset="-128"/>
            </a:endParaRPr>
          </a:p>
          <a:p>
            <a:pPr defTabSz="924276">
              <a:defRPr/>
            </a:pPr>
            <a:r>
              <a:rPr lang="en-US" b="1" dirty="0" smtClean="0">
                <a:latin typeface="Calibri" charset="0"/>
                <a:ea typeface="ＭＳ Ｐゴシック" charset="-128"/>
              </a:rPr>
              <a:t>Say</a:t>
            </a:r>
            <a:r>
              <a:rPr lang="en-US" b="1" dirty="0">
                <a:latin typeface="Calibri" charset="0"/>
                <a:ea typeface="ＭＳ Ｐゴシック" charset="-128"/>
              </a:rPr>
              <a:t>: </a:t>
            </a:r>
            <a:r>
              <a:rPr lang="en-US" dirty="0">
                <a:latin typeface="Calibri" charset="0"/>
                <a:ea typeface="ＭＳ Ｐゴシック" charset="-128"/>
              </a:rPr>
              <a:t> I think that this is a pretty good summary. I know however, that descriptive text often includes examples to clarify ideas and concepts for the reader. If someone read my summary they might not know what types of disturbances I’m referring to. I didn’t record examples in my important details but I could look back at the text to find some.</a:t>
            </a:r>
          </a:p>
          <a:p>
            <a:pPr defTabSz="924276">
              <a:defRPr/>
            </a:pPr>
            <a:endParaRPr lang="en-US" dirty="0">
              <a:latin typeface="Calibri" charset="0"/>
              <a:ea typeface="ＭＳ Ｐゴシック" charset="-128"/>
            </a:endParaRPr>
          </a:p>
          <a:p>
            <a:pPr marL="0" marR="0" indent="0" algn="l" defTabSz="924276" rtl="0" eaLnBrk="1" fontAlgn="auto" latinLnBrk="0" hangingPunct="1">
              <a:lnSpc>
                <a:spcPct val="100000"/>
              </a:lnSpc>
              <a:spcBef>
                <a:spcPts val="0"/>
              </a:spcBef>
              <a:spcAft>
                <a:spcPts val="0"/>
              </a:spcAft>
              <a:buClrTx/>
              <a:buSzTx/>
              <a:buFontTx/>
              <a:buNone/>
              <a:tabLst/>
              <a:defRPr/>
            </a:pPr>
            <a:r>
              <a:rPr lang="en-US" b="1" dirty="0">
                <a:latin typeface="Calibri" charset="0"/>
                <a:ea typeface="ＭＳ Ｐゴシック" charset="-128"/>
              </a:rPr>
              <a:t>Click for the last part of the sentence to appear. Read the sentence</a:t>
            </a:r>
            <a:r>
              <a:rPr lang="en-US" b="1" dirty="0" smtClean="0">
                <a:latin typeface="Calibri" charset="0"/>
                <a:ea typeface="ＭＳ Ｐゴシック" charset="-128"/>
              </a:rPr>
              <a:t>. (Ecological succession is when a series of sudden or</a:t>
            </a:r>
            <a:r>
              <a:rPr lang="en-US" b="1" baseline="0" dirty="0" smtClean="0">
                <a:latin typeface="Calibri" charset="0"/>
                <a:ea typeface="ＭＳ Ｐゴシック" charset="-128"/>
              </a:rPr>
              <a:t> gradual changes occur in response to natural or human disturbances in the ecosystem, for example, a severe storm or clearing of a forest.)</a:t>
            </a:r>
            <a:endParaRPr lang="en-US" b="1" dirty="0" smtClean="0">
              <a:latin typeface="Calibri" charset="0"/>
              <a:ea typeface="ＭＳ Ｐゴシック" charset="-128"/>
            </a:endParaRPr>
          </a:p>
          <a:p>
            <a:pPr defTabSz="924276">
              <a:defRPr/>
            </a:pPr>
            <a:endParaRPr lang="en-US" b="1" dirty="0">
              <a:latin typeface="Calibri" charset="0"/>
              <a:ea typeface="ＭＳ Ｐゴシック" charset="-128"/>
            </a:endParaRPr>
          </a:p>
          <a:p>
            <a:pPr defTabSz="924276">
              <a:defRPr/>
            </a:pPr>
            <a:r>
              <a:rPr lang="en-US" b="1" dirty="0" smtClean="0">
                <a:latin typeface="Calibri" charset="0"/>
                <a:ea typeface="ＭＳ Ｐゴシック" charset="-128"/>
              </a:rPr>
              <a:t>Say</a:t>
            </a:r>
            <a:r>
              <a:rPr lang="en-US" b="1" dirty="0">
                <a:latin typeface="Calibri" charset="0"/>
                <a:ea typeface="ＭＳ Ｐゴシック" charset="-128"/>
              </a:rPr>
              <a:t>: </a:t>
            </a:r>
            <a:r>
              <a:rPr lang="en-US" dirty="0">
                <a:latin typeface="Calibri" charset="0"/>
                <a:ea typeface="ＭＳ Ｐゴシック" charset="-128"/>
              </a:rPr>
              <a:t>Yes, I think this provides a good summary of the main ideas. If someone was to read my summary they would have a good understanding of ecological succession, and more importantly, if I read this a few weeks from now as I’m studying, I’ll understand and remember what it is.</a:t>
            </a:r>
            <a:endParaRPr lang="en-US" b="0" dirty="0" smtClean="0"/>
          </a:p>
          <a:p>
            <a:endParaRPr lang="en-US" b="0" dirty="0" smtClean="0"/>
          </a:p>
          <a:p>
            <a:r>
              <a:rPr lang="en-US" b="0" dirty="0" smtClean="0"/>
              <a:t>That is the end of my demonstration lesson.</a:t>
            </a:r>
          </a:p>
          <a:p>
            <a:endParaRPr lang="en-US" b="0" dirty="0" smtClean="0"/>
          </a:p>
          <a:p>
            <a:r>
              <a:rPr lang="en-US" b="0" dirty="0" smtClean="0"/>
              <a:t>You’ll notice here, that we only</a:t>
            </a:r>
            <a:r>
              <a:rPr lang="en-US" b="0" baseline="0" dirty="0" smtClean="0"/>
              <a:t> summarized a single paragraph. We’ll use small chunks of text for our model lessons to help students clearly understand what to do (</a:t>
            </a:r>
            <a:r>
              <a:rPr lang="en-US" dirty="0" err="1"/>
              <a:t>Kosanovich</a:t>
            </a:r>
            <a:r>
              <a:rPr lang="en-US" dirty="0"/>
              <a:t>, Reed &amp; Miller, 2010</a:t>
            </a:r>
            <a:r>
              <a:rPr lang="en-US" b="0" baseline="0" dirty="0" smtClean="0"/>
              <a:t>). Another reason we’ve selected a single paragraph to model is because descriptive texts are often only one or two paragraphs long in textbooks. Quite often the first paragraph explains a concept and the subsequent paragraphs in the section follow a different text structure. </a:t>
            </a:r>
          </a:p>
          <a:p>
            <a:endParaRPr lang="en-US" b="0" baseline="0" dirty="0" smtClean="0"/>
          </a:p>
          <a:p>
            <a:r>
              <a:rPr lang="en-US" b="0" baseline="0" dirty="0" smtClean="0"/>
              <a:t>When teaching students to identify main ideas and summarize descriptive texts, our expectation of course, is that students will be able to apply this type of thinking to the multi-paragraph descriptive texts they encounter. “Once students can state the main ideas of several connected paragraphs, they can learn how to write a summary of a passage. Summarizing requires the reader to synthesize information extracted across a text and restate it succinctly,” (</a:t>
            </a:r>
            <a:r>
              <a:rPr lang="en-US" dirty="0" err="1"/>
              <a:t>Kosanovich</a:t>
            </a:r>
            <a:r>
              <a:rPr lang="en-US" dirty="0"/>
              <a:t>, Reed, &amp; Miller, 2010, p. 54</a:t>
            </a:r>
            <a:r>
              <a:rPr lang="en-US" b="0" baseline="0" dirty="0" smtClean="0"/>
              <a:t>). We will model for students how to summarize multi-paragraph text, during Step 6 of our Cognitive Strategy Routine.</a:t>
            </a:r>
            <a:endParaRPr lang="en-US" b="1" dirty="0"/>
          </a:p>
        </p:txBody>
      </p:sp>
    </p:spTree>
    <p:extLst>
      <p:ext uri="{BB962C8B-B14F-4D97-AF65-F5344CB8AC3E}">
        <p14:creationId xmlns:p14="http://schemas.microsoft.com/office/powerpoint/2010/main" val="14740561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altLang="en-US" b="1" dirty="0" smtClean="0"/>
              <a:t>Say: </a:t>
            </a:r>
            <a:r>
              <a:rPr lang="en-US" altLang="en-US" b="0" dirty="0" smtClean="0"/>
              <a:t> Let’s review what it</a:t>
            </a:r>
            <a:r>
              <a:rPr lang="en-US" altLang="en-US" b="0" baseline="0" dirty="0" smtClean="0"/>
              <a:t> says for </a:t>
            </a:r>
            <a:r>
              <a:rPr lang="en-US" altLang="en-US" b="0" dirty="0" smtClean="0"/>
              <a:t>Step 6</a:t>
            </a:r>
            <a:r>
              <a:rPr lang="en-US" altLang="en-US" b="0" baseline="0" dirty="0" smtClean="0"/>
              <a:t> of our Cognitive Strategy Routine on our orange planning card.</a:t>
            </a:r>
          </a:p>
          <a:p>
            <a:pPr eaLnBrk="1" hangingPunct="1">
              <a:spcBef>
                <a:spcPct val="0"/>
              </a:spcBef>
            </a:pPr>
            <a:endParaRPr lang="en-US" altLang="en-US" b="0" baseline="0" dirty="0" smtClean="0"/>
          </a:p>
          <a:p>
            <a:pPr eaLnBrk="1" hangingPunct="1">
              <a:spcBef>
                <a:spcPct val="0"/>
              </a:spcBef>
            </a:pPr>
            <a:r>
              <a:rPr lang="en-US" altLang="en-US" b="1" baseline="0" dirty="0" smtClean="0"/>
              <a:t>Choral read Step 6 together. </a:t>
            </a:r>
            <a:endParaRPr lang="en-US" altLang="en-US" b="1" dirty="0" smtClean="0"/>
          </a:p>
        </p:txBody>
      </p:sp>
      <p:sp>
        <p:nvSpPr>
          <p:cNvPr id="74756" name="Slide Number Placeholder 3"/>
          <p:cNvSpPr>
            <a:spLocks noGrp="1"/>
          </p:cNvSpPr>
          <p:nvPr>
            <p:ph type="sldNum" sz="quarter" idx="5"/>
          </p:nvPr>
        </p:nvSpPr>
        <p:spPr bwMode="auto">
          <a:xfrm>
            <a:off x="3956551" y="8817906"/>
            <a:ext cx="3026833" cy="464185"/>
          </a:xfrm>
          <a:prstGeom prst="rect">
            <a:avLst/>
          </a:prstGeom>
          <a:ln>
            <a:miter lim="800000"/>
            <a:headEnd/>
            <a:tailEnd/>
          </a:ln>
        </p:spPr>
        <p:txBody>
          <a:bodyPr wrap="square" lIns="92417" tIns="46209" rIns="92417" bIns="46209" numCol="1" anchorCtr="0" compatLnSpc="1">
            <a:prstTxWarp prst="textNoShape">
              <a:avLst/>
            </a:prstTxWarp>
          </a:bodyPr>
          <a:lstStyle/>
          <a:p>
            <a:pPr fontAlgn="base">
              <a:spcBef>
                <a:spcPct val="0"/>
              </a:spcBef>
              <a:spcAft>
                <a:spcPct val="0"/>
              </a:spcAft>
              <a:defRPr/>
            </a:pPr>
            <a:fld id="{E428E7B1-B3DD-467D-9BB6-13CFD02D3AE6}"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xfrm>
            <a:off x="698500" y="4410480"/>
            <a:ext cx="5588000" cy="4177505"/>
          </a:xfrm>
          <a:prstGeom prst="rect">
            <a:avLst/>
          </a:prstGeom>
        </p:spPr>
        <p:txBody>
          <a:bodyPr wrap="square" lIns="92417" tIns="46209" rIns="92417" bIns="46209" numCol="1" anchor="t" anchorCtr="0" compatLnSpc="1">
            <a:prstTxWarp prst="textNoShape">
              <a:avLst/>
            </a:prstTxWarp>
            <a:normAutofit/>
          </a:bodyPr>
          <a:lstStyle/>
          <a:p>
            <a:pPr>
              <a:defRPr/>
            </a:pPr>
            <a:r>
              <a:rPr lang="en-US" b="1" dirty="0" smtClean="0">
                <a:ea typeface="+mn-ea"/>
                <a:cs typeface="+mn-cs"/>
              </a:rPr>
              <a:t>Say: </a:t>
            </a:r>
            <a:r>
              <a:rPr lang="en-US" dirty="0" smtClean="0">
                <a:ea typeface="+mn-ea"/>
                <a:cs typeface="+mn-cs"/>
              </a:rPr>
              <a:t> For Step</a:t>
            </a:r>
            <a:r>
              <a:rPr lang="en-US" baseline="0" dirty="0" smtClean="0">
                <a:ea typeface="+mn-ea"/>
                <a:cs typeface="+mn-cs"/>
              </a:rPr>
              <a:t> 6 of our routine, we choose to work through longer complicated texts with students. Together, we’ll read, discuss and share what are thought to be the important details and the main ideas using our Think-Turn-Talk routine. During the reading, we guide students to understand that sometimes, we’ll chunk the text one paragraph at a time to look for main ideas, and sometimes paragraphs will fit together, and we’ll need to find one main idea for two or three related paragraphs. We’ll explicitly point out and label when the Determining Importance Tools are being used during reading and together, we’ll complete the graphic organizer. When we get to the summary part however, we can slide back into Step 5 as needed to model for students how to write a summary when there are multiple main ideas. We want students to realize that a summary is not simply a listing of the main ideas, instead, a summary recomposes main ideas to form a new text, an activity which helps students improve their writing skills (</a:t>
            </a:r>
            <a:r>
              <a:rPr lang="en-US" baseline="0" dirty="0" err="1" smtClean="0">
                <a:ea typeface="+mn-ea"/>
                <a:cs typeface="+mn-cs"/>
              </a:rPr>
              <a:t>Caccamise</a:t>
            </a:r>
            <a:r>
              <a:rPr lang="en-US" baseline="0" dirty="0" smtClean="0">
                <a:ea typeface="+mn-ea"/>
                <a:cs typeface="+mn-cs"/>
              </a:rPr>
              <a:t>, 2011).</a:t>
            </a:r>
          </a:p>
          <a:p>
            <a:pPr>
              <a:defRPr/>
            </a:pPr>
            <a:endParaRPr lang="en-US" baseline="0" dirty="0" smtClean="0">
              <a:ea typeface="+mn-ea"/>
              <a:cs typeface="+mn-cs"/>
            </a:endParaRPr>
          </a:p>
          <a:p>
            <a:pPr>
              <a:defRPr/>
            </a:pPr>
            <a:endParaRPr lang="en-US" dirty="0" smtClean="0">
              <a:ea typeface="+mn-ea"/>
              <a:cs typeface="+mn-cs"/>
            </a:endParaRPr>
          </a:p>
          <a:p>
            <a:pPr>
              <a:defRPr/>
            </a:pPr>
            <a:r>
              <a:rPr lang="en-US" dirty="0" smtClean="0">
                <a:ea typeface="+mn-ea"/>
                <a:cs typeface="+mn-cs"/>
              </a:rPr>
              <a:t> </a:t>
            </a:r>
          </a:p>
          <a:p>
            <a:pPr eaLnBrk="1" hangingPunct="1">
              <a:defRPr/>
            </a:pPr>
            <a:endParaRPr lang="en-US" dirty="0" smtClean="0">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78"/>
            <a:ext cx="5586735" cy="4177505"/>
          </a:xfrm>
          <a:prstGeom prst="rect">
            <a:avLst/>
          </a:prstGeom>
        </p:spPr>
        <p:txBody>
          <a:bodyPr lIns="92428" tIns="46214" rIns="92428" bIns="46214"/>
          <a:lstStyle/>
          <a:p>
            <a:r>
              <a:rPr lang="en-US" b="1" dirty="0" smtClean="0"/>
              <a:t>Say:</a:t>
            </a:r>
            <a:r>
              <a:rPr lang="en-US" b="1" baseline="0" dirty="0" smtClean="0"/>
              <a:t> </a:t>
            </a:r>
            <a:r>
              <a:rPr lang="en-US" b="0" baseline="0" dirty="0" smtClean="0"/>
              <a:t>Let’s take a look at an example. We’ll use an excerpt from a released English II EOC. Please take out Graphic Organizer 3. You will have a copy of the text in your Text Excerpt packet. We don’t need to read this text right now, but I want to show you that if students understand how to use text structure to help them summarize then they will be much better prepared for answering summary test questions on exams. </a:t>
            </a:r>
          </a:p>
          <a:p>
            <a:endParaRPr lang="en-US" b="0" baseline="0" dirty="0" smtClean="0"/>
          </a:p>
        </p:txBody>
      </p:sp>
    </p:spTree>
    <p:extLst>
      <p:ext uri="{BB962C8B-B14F-4D97-AF65-F5344CB8AC3E}">
        <p14:creationId xmlns:p14="http://schemas.microsoft.com/office/powerpoint/2010/main" val="12691039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78"/>
            <a:ext cx="5586735" cy="4177505"/>
          </a:xfrm>
          <a:prstGeom prst="rect">
            <a:avLst/>
          </a:prstGeom>
        </p:spPr>
        <p:txBody>
          <a:bodyPr lIns="92428" tIns="46214" rIns="92428" bIns="46214"/>
          <a:lstStyle/>
          <a:p>
            <a:r>
              <a:rPr lang="en-US" b="1" dirty="0" smtClean="0"/>
              <a:t>Say:</a:t>
            </a:r>
            <a:r>
              <a:rPr lang="en-US" b="1" baseline="0" dirty="0" smtClean="0"/>
              <a:t> </a:t>
            </a:r>
            <a:r>
              <a:rPr lang="en-US" b="0" baseline="0" dirty="0" smtClean="0"/>
              <a:t>With multi-paragraph texts, we show students how we include the main idea from each paragraph in our summary. We think aloud how to combine ideas into well constructed sentences. We model revising, to ensure that we’ve captured the important information and that our summary reflects the structure of the text. After doing all of this modeling, we might end up with a product that looks like this on our organizer in the summary section. </a:t>
            </a:r>
          </a:p>
          <a:p>
            <a:endParaRPr lang="en-US" b="0" baseline="0" dirty="0" smtClean="0"/>
          </a:p>
          <a:p>
            <a:r>
              <a:rPr lang="en-US" b="1" baseline="0" dirty="0" smtClean="0"/>
              <a:t>Read text.</a:t>
            </a:r>
          </a:p>
          <a:p>
            <a:endParaRPr lang="en-US" b="1" baseline="0" dirty="0" smtClean="0"/>
          </a:p>
          <a:p>
            <a:r>
              <a:rPr lang="en-US" b="1" i="1" baseline="0" dirty="0" smtClean="0"/>
              <a:t>Jamie </a:t>
            </a:r>
            <a:r>
              <a:rPr lang="en-US" b="1" i="1" baseline="0" dirty="0" err="1" smtClean="0"/>
              <a:t>Teevan</a:t>
            </a:r>
            <a:r>
              <a:rPr lang="en-US" b="1" i="1" baseline="0" dirty="0" smtClean="0"/>
              <a:t> pioneered the field for research using personal data such as repeat searches and desktop information to customize internet search tools for users. Her work has impacted Bing and future changes to search engines will come.</a:t>
            </a:r>
          </a:p>
          <a:p>
            <a:endParaRPr lang="en-US" b="1" baseline="0" dirty="0" smtClean="0"/>
          </a:p>
          <a:p>
            <a:r>
              <a:rPr lang="en-US" b="1" baseline="0" dirty="0" smtClean="0"/>
              <a:t>Say: </a:t>
            </a:r>
            <a:r>
              <a:rPr lang="en-US" b="0" baseline="0" dirty="0" smtClean="0"/>
              <a:t>Notice that the main ideas are included in the summary and that it took a couple of revisions to get it just right. If students have opportunities to practice writing summaries in a scaffolded manner such as this, they will be more successful at being able to construct a good summary. If they internalize the components of a complete summary, how might it help them to select an answer on an assessment like STAAR?</a:t>
            </a:r>
            <a:endParaRPr lang="en-US" b="1" dirty="0"/>
          </a:p>
        </p:txBody>
      </p:sp>
    </p:spTree>
    <p:extLst>
      <p:ext uri="{BB962C8B-B14F-4D97-AF65-F5344CB8AC3E}">
        <p14:creationId xmlns:p14="http://schemas.microsoft.com/office/powerpoint/2010/main" val="1527803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78"/>
            <a:ext cx="5586735" cy="4177505"/>
          </a:xfrm>
          <a:prstGeom prst="rect">
            <a:avLst/>
          </a:prstGeom>
        </p:spPr>
        <p:txBody>
          <a:bodyPr lIns="92428" tIns="46214" rIns="92428" bIns="46214"/>
          <a:lstStyle/>
          <a:p>
            <a:r>
              <a:rPr lang="en-US" b="1" dirty="0" smtClean="0"/>
              <a:t>Say: </a:t>
            </a:r>
            <a:r>
              <a:rPr lang="en-US" b="0" dirty="0" smtClean="0"/>
              <a:t>Take a moment to read these four answer</a:t>
            </a:r>
            <a:r>
              <a:rPr lang="en-US" b="0" baseline="0" dirty="0" smtClean="0"/>
              <a:t> choices</a:t>
            </a:r>
            <a:r>
              <a:rPr lang="en-US" b="0" dirty="0" smtClean="0"/>
              <a:t>. You have a copy of them in your Additional</a:t>
            </a:r>
            <a:r>
              <a:rPr lang="en-US" b="0" baseline="0" dirty="0" smtClean="0"/>
              <a:t> Handout packet. It is Handout 5. </a:t>
            </a:r>
            <a:r>
              <a:rPr lang="en-US" b="0" dirty="0" smtClean="0"/>
              <a:t>I know that</a:t>
            </a:r>
            <a:r>
              <a:rPr lang="en-US" b="0" baseline="0" dirty="0" smtClean="0"/>
              <a:t> you haven’t read the text, but compare these answer choices to the summary I just modeled for you. Which answer would you choose based on the summary I just modeled?</a:t>
            </a:r>
          </a:p>
          <a:p>
            <a:endParaRPr lang="en-US" b="1" baseline="0" dirty="0" smtClean="0"/>
          </a:p>
          <a:p>
            <a:r>
              <a:rPr lang="en-US" b="1" baseline="0" dirty="0" smtClean="0"/>
              <a:t>Provide time for participants to read and select.</a:t>
            </a:r>
          </a:p>
          <a:p>
            <a:endParaRPr lang="en-US" b="1" baseline="0" dirty="0" smtClean="0"/>
          </a:p>
          <a:p>
            <a:r>
              <a:rPr lang="en-US" b="1" baseline="0" dirty="0" smtClean="0"/>
              <a:t>Participants should select answer A.</a:t>
            </a:r>
          </a:p>
          <a:p>
            <a:endParaRPr lang="en-US" b="1" baseline="0" dirty="0" smtClean="0"/>
          </a:p>
          <a:p>
            <a:r>
              <a:rPr lang="en-US" b="1" baseline="0" dirty="0" smtClean="0"/>
              <a:t>Say: </a:t>
            </a:r>
            <a:r>
              <a:rPr lang="en-US" b="0" baseline="0" dirty="0" smtClean="0"/>
              <a:t>Let’s look at a few student examples and think about how teaching students about text structure might affect their reading success.</a:t>
            </a:r>
            <a:endParaRPr lang="en-US" b="1" dirty="0"/>
          </a:p>
        </p:txBody>
      </p:sp>
    </p:spTree>
    <p:extLst>
      <p:ext uri="{BB962C8B-B14F-4D97-AF65-F5344CB8AC3E}">
        <p14:creationId xmlns:p14="http://schemas.microsoft.com/office/powerpoint/2010/main" val="2026626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pPr defTabSz="914293">
              <a:defRPr/>
            </a:pPr>
            <a:r>
              <a:rPr lang="en-US" b="1" dirty="0" smtClean="0">
                <a:ea typeface="+mn-ea"/>
                <a:cs typeface="+mn-cs"/>
              </a:rPr>
              <a:t>Say: </a:t>
            </a:r>
            <a:r>
              <a:rPr lang="en-US" dirty="0" smtClean="0">
                <a:ea typeface="+mn-ea"/>
                <a:cs typeface="+mn-cs"/>
              </a:rPr>
              <a:t>In Step 7, students take more of the responsibility for using the strategy.  They might work in pairs or in small groups on a structured task.  For example, I</a:t>
            </a:r>
            <a:r>
              <a:rPr lang="en-US" baseline="0" dirty="0" smtClean="0">
                <a:ea typeface="+mn-ea"/>
                <a:cs typeface="+mn-cs"/>
              </a:rPr>
              <a:t> might have students work in small groups to complete a graphic organizer. </a:t>
            </a:r>
            <a:r>
              <a:rPr lang="en-US" dirty="0" smtClean="0">
                <a:ea typeface="+mn-ea"/>
                <a:cs typeface="+mn-cs"/>
              </a:rPr>
              <a:t>While the groups work,</a:t>
            </a:r>
            <a:r>
              <a:rPr lang="en-US" baseline="0" dirty="0" smtClean="0">
                <a:ea typeface="+mn-ea"/>
                <a:cs typeface="+mn-cs"/>
              </a:rPr>
              <a:t> t</a:t>
            </a:r>
            <a:r>
              <a:rPr lang="en-US" dirty="0" smtClean="0">
                <a:ea typeface="+mn-ea"/>
                <a:cs typeface="+mn-cs"/>
              </a:rPr>
              <a:t>he teacher continues to monitor the class.  Some groups of students might be able to complete the graphic organizer with minimal assistance, while for some I  might use a combination of an individualized think-</a:t>
            </a:r>
            <a:r>
              <a:rPr lang="en-US" dirty="0" err="1" smtClean="0">
                <a:ea typeface="+mn-ea"/>
                <a:cs typeface="+mn-cs"/>
              </a:rPr>
              <a:t>alouds</a:t>
            </a:r>
            <a:r>
              <a:rPr lang="en-US" dirty="0" smtClean="0">
                <a:ea typeface="+mn-ea"/>
                <a:cs typeface="+mn-cs"/>
              </a:rPr>
              <a:t> and strategic questioning to provide more support.</a:t>
            </a:r>
          </a:p>
          <a:p>
            <a:pPr>
              <a:defRPr/>
            </a:pPr>
            <a:endParaRPr lang="en-US" baseline="0" dirty="0" smtClean="0">
              <a:ea typeface="+mn-ea"/>
              <a:cs typeface="+mn-cs"/>
            </a:endParaRPr>
          </a:p>
          <a:p>
            <a:pPr>
              <a:defRPr/>
            </a:pPr>
            <a:r>
              <a:rPr lang="en-US" dirty="0" smtClean="0">
                <a:ea typeface="+mn-ea"/>
                <a:cs typeface="+mn-cs"/>
              </a:rPr>
              <a:t> </a:t>
            </a:r>
          </a:p>
          <a:p>
            <a:pPr>
              <a:defRPr/>
            </a:pPr>
            <a:r>
              <a:rPr lang="en-US" dirty="0" smtClean="0">
                <a:ea typeface="+mn-ea"/>
                <a:cs typeface="+mn-cs"/>
              </a:rPr>
              <a:t> </a:t>
            </a:r>
          </a:p>
          <a:p>
            <a:endParaRPr lang="en-US" dirty="0"/>
          </a:p>
        </p:txBody>
      </p:sp>
    </p:spTree>
    <p:extLst>
      <p:ext uri="{BB962C8B-B14F-4D97-AF65-F5344CB8AC3E}">
        <p14:creationId xmlns:p14="http://schemas.microsoft.com/office/powerpoint/2010/main" val="31034936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pPr>
              <a:defRPr/>
            </a:pPr>
            <a:r>
              <a:rPr lang="en-US" b="1" dirty="0" smtClean="0">
                <a:ea typeface="+mn-ea"/>
                <a:cs typeface="+mn-cs"/>
              </a:rPr>
              <a:t>Say: </a:t>
            </a:r>
            <a:r>
              <a:rPr lang="en-US" dirty="0" smtClean="0">
                <a:ea typeface="+mn-ea"/>
                <a:cs typeface="+mn-cs"/>
              </a:rPr>
              <a:t>In Step 8, students are accountable for using the strategy independently. You</a:t>
            </a:r>
            <a:r>
              <a:rPr lang="en-US" baseline="0" dirty="0" smtClean="0">
                <a:ea typeface="+mn-ea"/>
                <a:cs typeface="+mn-cs"/>
              </a:rPr>
              <a:t> may decide to use a rubric similar to the one in your handout to guide students in understanding your expectations as well as for assessment. </a:t>
            </a:r>
          </a:p>
          <a:p>
            <a:pPr>
              <a:defRPr/>
            </a:pPr>
            <a:endParaRPr lang="en-US" baseline="0" dirty="0" smtClean="0">
              <a:ea typeface="+mn-ea"/>
              <a:cs typeface="+mn-cs"/>
            </a:endParaRPr>
          </a:p>
        </p:txBody>
      </p:sp>
    </p:spTree>
    <p:extLst>
      <p:ext uri="{BB962C8B-B14F-4D97-AF65-F5344CB8AC3E}">
        <p14:creationId xmlns:p14="http://schemas.microsoft.com/office/powerpoint/2010/main" val="34847246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Read slide.</a:t>
            </a:r>
            <a:endParaRPr lang="en-US" b="1" dirty="0"/>
          </a:p>
        </p:txBody>
      </p:sp>
    </p:spTree>
    <p:extLst>
      <p:ext uri="{BB962C8B-B14F-4D97-AF65-F5344CB8AC3E}">
        <p14:creationId xmlns:p14="http://schemas.microsoft.com/office/powerpoint/2010/main" val="1314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b="1" dirty="0" smtClean="0"/>
              <a:t>Read bulleted statements on slide. </a:t>
            </a:r>
            <a:endParaRPr lang="en-US" altLang="en-US" b="1"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xfrm>
            <a:off x="699134" y="4410478"/>
            <a:ext cx="5586735" cy="4177505"/>
          </a:xfrm>
          <a:prstGeom prst="rect">
            <a:avLst/>
          </a:prstGeom>
          <a:noFill/>
        </p:spPr>
        <p:txBody>
          <a:bodyPr wrap="square" lIns="92428" tIns="46214" rIns="92428" bIns="46214" numCol="1" anchor="t" anchorCtr="0" compatLnSpc="1">
            <a:prstTxWarp prst="textNoShape">
              <a:avLst/>
            </a:prstTxWarp>
          </a:bodyPr>
          <a:lstStyle/>
          <a:p>
            <a:pPr>
              <a:defRPr/>
            </a:pPr>
            <a:r>
              <a:rPr lang="en-US" b="1" dirty="0" smtClean="0"/>
              <a:t>Say:  </a:t>
            </a:r>
            <a:r>
              <a:rPr lang="en-US" dirty="0" smtClean="0">
                <a:ea typeface="+mn-ea"/>
                <a:cs typeface="+mn-cs"/>
              </a:rPr>
              <a:t>We have seen how critical it is for us to explicitly teach students</a:t>
            </a:r>
            <a:r>
              <a:rPr lang="en-US" baseline="0" dirty="0" smtClean="0">
                <a:ea typeface="+mn-ea"/>
                <a:cs typeface="+mn-cs"/>
              </a:rPr>
              <a:t> how to Determine Importance and Summarize. </a:t>
            </a:r>
            <a:r>
              <a:rPr lang="en-US" dirty="0" smtClean="0">
                <a:ea typeface="+mn-ea"/>
                <a:cs typeface="+mn-cs"/>
              </a:rPr>
              <a:t>We just can’t TELL students to identify main ideas and create summaries, and we can’t just assume</a:t>
            </a:r>
            <a:r>
              <a:rPr lang="en-US" baseline="0" dirty="0" smtClean="0">
                <a:ea typeface="+mn-ea"/>
                <a:cs typeface="+mn-cs"/>
              </a:rPr>
              <a:t> that they know how to do this successfully.</a:t>
            </a:r>
            <a:r>
              <a:rPr lang="en-US" dirty="0" smtClean="0">
                <a:ea typeface="+mn-ea"/>
                <a:cs typeface="+mn-cs"/>
              </a:rPr>
              <a:t> Instead we</a:t>
            </a:r>
            <a:r>
              <a:rPr lang="en-US" baseline="0" dirty="0" smtClean="0">
                <a:ea typeface="+mn-ea"/>
                <a:cs typeface="+mn-cs"/>
              </a:rPr>
              <a:t> have to show them. Fortunately, we</a:t>
            </a:r>
            <a:r>
              <a:rPr lang="en-US" dirty="0" smtClean="0">
                <a:ea typeface="+mn-ea"/>
                <a:cs typeface="+mn-cs"/>
              </a:rPr>
              <a:t> can rely on “tools” like setting our own purpose</a:t>
            </a:r>
            <a:r>
              <a:rPr lang="en-US" baseline="0" dirty="0" smtClean="0">
                <a:ea typeface="+mn-ea"/>
                <a:cs typeface="+mn-cs"/>
              </a:rPr>
              <a:t> for reading, knowing how to use </a:t>
            </a:r>
            <a:r>
              <a:rPr lang="en-US" dirty="0" smtClean="0">
                <a:ea typeface="+mn-ea"/>
                <a:cs typeface="+mn-cs"/>
              </a:rPr>
              <a:t>text features to aid in identifying important information and we also can teach students about text structure to help them</a:t>
            </a:r>
            <a:r>
              <a:rPr lang="en-US" baseline="0" dirty="0" smtClean="0">
                <a:ea typeface="+mn-ea"/>
                <a:cs typeface="+mn-cs"/>
              </a:rPr>
              <a:t> D</a:t>
            </a:r>
            <a:r>
              <a:rPr lang="en-US" dirty="0" smtClean="0">
                <a:ea typeface="+mn-ea"/>
                <a:cs typeface="+mn-cs"/>
              </a:rPr>
              <a:t>etermine Importance and Summarize. </a:t>
            </a:r>
            <a:endParaRPr lang="en-US" dirty="0" smtClean="0"/>
          </a:p>
          <a:p>
            <a:endParaRPr lang="en-US" dirty="0" smtClean="0"/>
          </a:p>
          <a:p>
            <a:r>
              <a:rPr lang="en-US" dirty="0" smtClean="0"/>
              <a:t>In Part 2 of</a:t>
            </a:r>
            <a:r>
              <a:rPr lang="en-US" baseline="0" dirty="0" smtClean="0"/>
              <a:t> this training, we’ll focus on the other text structures.</a:t>
            </a:r>
          </a:p>
          <a:p>
            <a:endParaRPr lang="en-US" baseline="0" dirty="0" smtClean="0"/>
          </a:p>
          <a:p>
            <a:r>
              <a:rPr lang="en-US" b="1" baseline="0" dirty="0" smtClean="0"/>
              <a:t>Read slide.</a:t>
            </a:r>
            <a:endParaRPr lang="en-US" b="1"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80"/>
            <a:ext cx="5586735" cy="4177505"/>
          </a:xfrm>
          <a:prstGeom prst="rect">
            <a:avLst/>
          </a:prstGeom>
        </p:spPr>
        <p:txBody>
          <a:bodyPr lIns="92428" tIns="46214" rIns="92428" bIns="46214"/>
          <a:lstStyle/>
          <a:p>
            <a:endParaRPr lang="en-US" dirty="0"/>
          </a:p>
        </p:txBody>
      </p:sp>
    </p:spTree>
    <p:extLst>
      <p:ext uri="{BB962C8B-B14F-4D97-AF65-F5344CB8AC3E}">
        <p14:creationId xmlns:p14="http://schemas.microsoft.com/office/powerpoint/2010/main" val="17536142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6"/>
            <a:ext cx="5588000" cy="4177505"/>
          </a:xfrm>
          <a:prstGeom prst="rect">
            <a:avLst/>
          </a:prstGeom>
        </p:spPr>
        <p:txBody>
          <a:bodyPr lIns="92428" tIns="46214" rIns="92428" bIns="46214"/>
          <a:lstStyle/>
          <a:p>
            <a:endParaRPr lang="en-US"/>
          </a:p>
        </p:txBody>
      </p:sp>
    </p:spTree>
    <p:extLst>
      <p:ext uri="{BB962C8B-B14F-4D97-AF65-F5344CB8AC3E}">
        <p14:creationId xmlns:p14="http://schemas.microsoft.com/office/powerpoint/2010/main" val="27257022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81"/>
            <a:ext cx="5588000" cy="4176713"/>
          </a:xfrm>
          <a:prstGeom prst="rect">
            <a:avLst/>
          </a:prstGeom>
        </p:spPr>
        <p:txBody>
          <a:bodyPr lIns="91429" tIns="45714" rIns="91429" bIns="45714"/>
          <a:lstStyle/>
          <a:p>
            <a:endParaRPr lang="en-US" dirty="0"/>
          </a:p>
        </p:txBody>
      </p:sp>
    </p:spTree>
    <p:extLst>
      <p:ext uri="{BB962C8B-B14F-4D97-AF65-F5344CB8AC3E}">
        <p14:creationId xmlns:p14="http://schemas.microsoft.com/office/powerpoint/2010/main" val="1268760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8"/>
            <a:ext cx="5588000" cy="4177505"/>
          </a:xfrm>
          <a:prstGeom prst="rect">
            <a:avLst/>
          </a:prstGeom>
        </p:spPr>
        <p:txBody>
          <a:bodyPr lIns="92428" tIns="46214" rIns="92428" bIns="46214"/>
          <a:lstStyle/>
          <a:p>
            <a:endParaRPr lang="en-US" dirty="0"/>
          </a:p>
        </p:txBody>
      </p:sp>
    </p:spTree>
    <p:extLst>
      <p:ext uri="{BB962C8B-B14F-4D97-AF65-F5344CB8AC3E}">
        <p14:creationId xmlns:p14="http://schemas.microsoft.com/office/powerpoint/2010/main" val="30219730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8"/>
            <a:ext cx="5588000" cy="4177505"/>
          </a:xfrm>
          <a:prstGeom prst="rect">
            <a:avLst/>
          </a:prstGeom>
        </p:spPr>
        <p:txBody>
          <a:bodyPr lIns="92428" tIns="46214" rIns="92428" bIns="46214"/>
          <a:lstStyle/>
          <a:p>
            <a:endParaRPr lang="en-US" dirty="0"/>
          </a:p>
        </p:txBody>
      </p:sp>
    </p:spTree>
    <p:extLst>
      <p:ext uri="{BB962C8B-B14F-4D97-AF65-F5344CB8AC3E}">
        <p14:creationId xmlns:p14="http://schemas.microsoft.com/office/powerpoint/2010/main" val="201339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 </a:t>
            </a:r>
            <a:r>
              <a:rPr lang="en-US" dirty="0" smtClean="0"/>
              <a:t>As you are aware, it is an expectation from our state standards that we teach students to determine importance and summarize - which also means that students will be assessed on their use of this strategy as well.</a:t>
            </a:r>
          </a:p>
          <a:p>
            <a:endParaRPr lang="en-US" dirty="0" smtClean="0"/>
          </a:p>
          <a:p>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In other content areas, students are also expected to find the main idea</a:t>
            </a:r>
            <a:r>
              <a:rPr lang="en-US" baseline="0" dirty="0" smtClean="0"/>
              <a:t> and summarize text</a:t>
            </a:r>
            <a:r>
              <a:rPr lang="en-US" dirty="0" smtClean="0"/>
              <a:t>.  For example, in middle school Social Studies students are expected to analyze information by finding the main idea and summarizing.</a:t>
            </a: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cstate="print"/>
          <a:stretch>
            <a:fillRect/>
          </a:stretch>
        </p:blipFill>
        <p:spPr>
          <a:xfrm>
            <a:off x="0" y="0"/>
            <a:ext cx="9144000" cy="2999232"/>
          </a:xfrm>
          <a:prstGeom prst="rect">
            <a:avLst/>
          </a:prstGeom>
        </p:spPr>
      </p:pic>
      <p:sp>
        <p:nvSpPr>
          <p:cNvPr id="2" name="Title 1"/>
          <p:cNvSpPr>
            <a:spLocks noGrp="1"/>
          </p:cNvSpPr>
          <p:nvPr>
            <p:ph type="ctrTitle"/>
          </p:nvPr>
        </p:nvSpPr>
        <p:spPr>
          <a:xfrm>
            <a:off x="1295400" y="3254375"/>
            <a:ext cx="6629400" cy="1470025"/>
          </a:xfrm>
        </p:spPr>
        <p:txBody>
          <a:bodyPr>
            <a:normAutofit/>
          </a:bodyPr>
          <a:lstStyle>
            <a:lvl1pPr>
              <a:defRPr sz="4400">
                <a:solidFill>
                  <a:srgbClr val="176DAD"/>
                </a:solidFill>
                <a:latin typeface="+mn-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3027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79966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209986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56057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2534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77643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
        <p:nvSpPr>
          <p:cNvPr id="11" name="Footer Placeholder 4"/>
          <p:cNvSpPr>
            <a:spLocks noGrp="1"/>
          </p:cNvSpPr>
          <p:nvPr>
            <p:ph type="ftr" sz="quarter" idx="1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252776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41299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97773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0"/>
            <a:ext cx="3008313" cy="596900"/>
          </a:xfr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336638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292756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ue1.jpg"/>
          <p:cNvPicPr>
            <a:picLocks noChangeAspect="1"/>
          </p:cNvPicPr>
          <p:nvPr/>
        </p:nvPicPr>
        <p:blipFill>
          <a:blip r:embed="rId13" cstate="print"/>
          <a:stretch>
            <a:fillRect/>
          </a:stretch>
        </p:blipFill>
        <p:spPr>
          <a:xfrm>
            <a:off x="0" y="0"/>
            <a:ext cx="9144000" cy="819302"/>
          </a:xfrm>
          <a:prstGeom prst="rect">
            <a:avLst/>
          </a:prstGeom>
        </p:spPr>
      </p:pic>
      <p:pic>
        <p:nvPicPr>
          <p:cNvPr id="8" name="Picture 7" descr="blue2.jpg"/>
          <p:cNvPicPr>
            <a:picLocks noChangeAspect="1"/>
          </p:cNvPicPr>
          <p:nvPr userDrawn="1"/>
        </p:nvPicPr>
        <p:blipFill>
          <a:blip r:embed="rId14" cstate="print"/>
          <a:stretch>
            <a:fillRect/>
          </a:stretch>
        </p:blipFill>
        <p:spPr>
          <a:xfrm>
            <a:off x="0" y="5559552"/>
            <a:ext cx="9144000" cy="1298448"/>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algn="ctr">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15604715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dt="0"/>
  <p:txStyles>
    <p:title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5.pdf"/></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5.pdf"/><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48.pd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gif"/></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5.pdf"/></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5.pdf"/></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teachtci.com/programs/high-school/history-alive-textbook/pursuing-american-ideals/HA_PursuingAmericanIdeals_HS_SampleChapter.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52800"/>
            <a:ext cx="7848600" cy="1752600"/>
          </a:xfrm>
        </p:spPr>
        <p:txBody>
          <a:bodyPr>
            <a:normAutofit fontScale="90000"/>
          </a:bodyPr>
          <a:lstStyle/>
          <a:p>
            <a:r>
              <a:rPr lang="en-US" sz="4900" dirty="0" smtClean="0"/>
              <a:t>Determining Importance &amp; Summarizing Informational Text </a:t>
            </a:r>
            <a:br>
              <a:rPr lang="en-US" sz="4900" dirty="0" smtClean="0"/>
            </a:br>
            <a:r>
              <a:rPr lang="en-US" sz="3100" dirty="0" smtClean="0"/>
              <a:t>Grade 6 − Grade 12</a:t>
            </a:r>
            <a:endParaRPr lang="en-US" sz="3100" dirty="0"/>
          </a:p>
        </p:txBody>
      </p:sp>
      <p:sp>
        <p:nvSpPr>
          <p:cNvPr id="4"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630465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27000" y="1212850"/>
            <a:ext cx="9017000" cy="768350"/>
          </a:xfrm>
        </p:spPr>
        <p:txBody>
          <a:bodyPr/>
          <a:lstStyle/>
          <a:p>
            <a:r>
              <a:rPr lang="en-US" dirty="0">
                <a:solidFill>
                  <a:srgbClr val="176CAC"/>
                </a:solidFill>
                <a:ea typeface="Calibri" charset="0"/>
                <a:cs typeface="Calibri" charset="0"/>
              </a:rPr>
              <a:t>Why Should We </a:t>
            </a:r>
            <a:r>
              <a:rPr lang="en-US" dirty="0" smtClean="0">
                <a:solidFill>
                  <a:srgbClr val="176CAC"/>
                </a:solidFill>
                <a:ea typeface="Calibri" charset="0"/>
                <a:cs typeface="Calibri" charset="0"/>
              </a:rPr>
              <a:t>Determining </a:t>
            </a:r>
            <a:br>
              <a:rPr lang="en-US" dirty="0" smtClean="0">
                <a:solidFill>
                  <a:srgbClr val="176CAC"/>
                </a:solidFill>
                <a:ea typeface="Calibri" charset="0"/>
                <a:cs typeface="Calibri" charset="0"/>
              </a:rPr>
            </a:br>
            <a:r>
              <a:rPr lang="en-US" dirty="0" smtClean="0">
                <a:solidFill>
                  <a:srgbClr val="176CAC"/>
                </a:solidFill>
                <a:ea typeface="Calibri" charset="0"/>
                <a:cs typeface="Calibri" charset="0"/>
              </a:rPr>
              <a:t>Importance and Summarizing?</a:t>
            </a:r>
            <a:endParaRPr lang="en-US" dirty="0">
              <a:cs typeface="ＭＳ Ｐゴシック" charset="-128"/>
            </a:endParaRPr>
          </a:p>
        </p:txBody>
      </p:sp>
      <p:sp>
        <p:nvSpPr>
          <p:cNvPr id="53250" name="Text Placeholder 2"/>
          <p:cNvSpPr>
            <a:spLocks noGrp="1"/>
          </p:cNvSpPr>
          <p:nvPr>
            <p:ph idx="1"/>
          </p:nvPr>
        </p:nvSpPr>
        <p:spPr>
          <a:xfrm>
            <a:off x="914400" y="2438400"/>
            <a:ext cx="7772400" cy="3124200"/>
          </a:xfrm>
        </p:spPr>
        <p:txBody>
          <a:bodyPr/>
          <a:lstStyle/>
          <a:p>
            <a:pPr marL="0" indent="0">
              <a:spcBef>
                <a:spcPts val="800"/>
              </a:spcBef>
              <a:buNone/>
            </a:pPr>
            <a:r>
              <a:rPr lang="en-US" sz="2800" dirty="0" smtClean="0">
                <a:cs typeface="ＭＳ Ｐゴシック" charset="-128"/>
              </a:rPr>
              <a:t>ELPS Reading 4(I) </a:t>
            </a:r>
            <a:r>
              <a:rPr lang="en-US" sz="2800" dirty="0"/>
              <a:t>demonstrate English comprehension and expand reading skills by employing basic reading skills such as demonstrating understanding of supporting ideas and details in text and graphic sources, summarizing text, and distinguishing main ideas from details commensurate with content area needs</a:t>
            </a:r>
            <a:r>
              <a:rPr lang="en-US" sz="2800" dirty="0" smtClean="0"/>
              <a:t>;</a:t>
            </a:r>
            <a:endParaRPr lang="en-US" sz="2800" dirty="0"/>
          </a:p>
        </p:txBody>
      </p:sp>
      <p:pic>
        <p:nvPicPr>
          <p:cNvPr id="53251" name="Picture 2" descr="http://www.esc6.net/info/spotlight/images/ELPS.jpg"/>
          <p:cNvPicPr>
            <a:picLocks noChangeAspect="1" noChangeArrowheads="1"/>
          </p:cNvPicPr>
          <p:nvPr/>
        </p:nvPicPr>
        <p:blipFill>
          <a:blip r:embed="rId3"/>
          <a:srcRect/>
          <a:stretch>
            <a:fillRect/>
          </a:stretch>
        </p:blipFill>
        <p:spPr bwMode="auto">
          <a:xfrm>
            <a:off x="127000" y="1219200"/>
            <a:ext cx="1320800" cy="990600"/>
          </a:xfrm>
          <a:prstGeom prst="rect">
            <a:avLst/>
          </a:prstGeom>
          <a:noFill/>
          <a:ln w="9525">
            <a:noFill/>
            <a:miter lim="800000"/>
            <a:headEnd/>
            <a:tailEnd/>
          </a:ln>
        </p:spPr>
      </p:pic>
    </p:spTree>
    <p:extLst>
      <p:ext uri="{BB962C8B-B14F-4D97-AF65-F5344CB8AC3E}">
        <p14:creationId xmlns:p14="http://schemas.microsoft.com/office/powerpoint/2010/main" val="1860428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8"/>
          <p:cNvSpPr>
            <a:spLocks noGrp="1"/>
          </p:cNvSpPr>
          <p:nvPr>
            <p:ph type="title"/>
          </p:nvPr>
        </p:nvSpPr>
        <p:spPr>
          <a:xfrm>
            <a:off x="0" y="1219200"/>
            <a:ext cx="9144000" cy="762000"/>
          </a:xfrm>
        </p:spPr>
        <p:txBody>
          <a:bodyPr>
            <a:normAutofit fontScale="90000"/>
          </a:bodyPr>
          <a:lstStyle/>
          <a:p>
            <a:r>
              <a:rPr lang="en-US" dirty="0">
                <a:solidFill>
                  <a:srgbClr val="176CAC"/>
                </a:solidFill>
                <a:ea typeface="Calibri" charset="0"/>
                <a:cs typeface="Calibri" charset="0"/>
              </a:rPr>
              <a:t>Why Should We Teach Making</a:t>
            </a:r>
            <a:br>
              <a:rPr lang="en-US" dirty="0">
                <a:solidFill>
                  <a:srgbClr val="176CAC"/>
                </a:solidFill>
                <a:ea typeface="Calibri" charset="0"/>
                <a:cs typeface="Calibri" charset="0"/>
              </a:rPr>
            </a:br>
            <a:r>
              <a:rPr lang="en-US" dirty="0" smtClean="0">
                <a:solidFill>
                  <a:srgbClr val="176CAC"/>
                </a:solidFill>
                <a:ea typeface="Calibri" charset="0"/>
                <a:cs typeface="Calibri" charset="0"/>
              </a:rPr>
              <a:t>Determining Importance &amp; Summarizing?</a:t>
            </a:r>
            <a:endParaRPr lang="en-US" sz="3600" dirty="0">
              <a:cs typeface="ＭＳ Ｐゴシック" charset="-128"/>
            </a:endParaRPr>
          </a:p>
        </p:txBody>
      </p:sp>
      <p:sp>
        <p:nvSpPr>
          <p:cNvPr id="55298" name="Content Placeholder 2"/>
          <p:cNvSpPr>
            <a:spLocks noGrp="1"/>
          </p:cNvSpPr>
          <p:nvPr>
            <p:ph idx="1"/>
          </p:nvPr>
        </p:nvSpPr>
        <p:spPr>
          <a:xfrm>
            <a:off x="990600" y="2408238"/>
            <a:ext cx="7391400" cy="3154362"/>
          </a:xfrm>
        </p:spPr>
        <p:txBody>
          <a:bodyPr/>
          <a:lstStyle/>
          <a:p>
            <a:pPr>
              <a:buFont typeface="Arial" charset="0"/>
              <a:buNone/>
            </a:pPr>
            <a:r>
              <a:rPr lang="en-US" sz="2800" dirty="0" smtClean="0">
                <a:cs typeface="ＭＳ Ｐゴシック" charset="-128"/>
              </a:rPr>
              <a:t>Think about your data.</a:t>
            </a:r>
          </a:p>
          <a:p>
            <a:pPr lvl="1">
              <a:buFont typeface="Times" charset="0"/>
              <a:buChar char="•"/>
            </a:pPr>
            <a:r>
              <a:rPr lang="en-US" dirty="0" smtClean="0">
                <a:cs typeface="ＭＳ Ｐゴシック" charset="-128"/>
              </a:rPr>
              <a:t>What does your data indicate regarding our students’ ability to determine importance and summarize?</a:t>
            </a:r>
          </a:p>
        </p:txBody>
      </p:sp>
      <p:sp>
        <p:nvSpPr>
          <p:cNvPr id="2" name="Slide Number Placeholder 1"/>
          <p:cNvSpPr>
            <a:spLocks noGrp="1"/>
          </p:cNvSpPr>
          <p:nvPr>
            <p:ph type="sldNum" sz="quarter" idx="4294967295"/>
          </p:nvPr>
        </p:nvSpPr>
        <p:spPr>
          <a:xfrm>
            <a:off x="8763000" y="6477000"/>
            <a:ext cx="457200" cy="244475"/>
          </a:xfrm>
          <a:prstGeom prst="rect">
            <a:avLst/>
          </a:prstGeom>
        </p:spPr>
        <p:txBody>
          <a:bodyPr/>
          <a:lstStyle/>
          <a:p>
            <a:pPr>
              <a:defRPr/>
            </a:pPr>
            <a:fld id="{3F330970-90D6-436B-BFA0-DC535FBAC4B0}" type="slidenum">
              <a:rPr/>
              <a:pPr>
                <a:defRPr/>
              </a:pPr>
              <a:t>11</a:t>
            </a:fld>
            <a:endParaRPr dirty="0"/>
          </a:p>
        </p:txBody>
      </p:sp>
      <p:pic>
        <p:nvPicPr>
          <p:cNvPr id="55300" name="Picture 2" descr="C:\Users\ddycha\AppData\Local\Microsoft\Windows\Temporary Internet Files\Content.IE5\UPDXKS1M\156937198[1].jpg"/>
          <p:cNvPicPr>
            <a:picLocks noChangeAspect="1" noChangeArrowheads="1"/>
          </p:cNvPicPr>
          <p:nvPr/>
        </p:nvPicPr>
        <p:blipFill>
          <a:blip r:embed="rId3"/>
          <a:srcRect/>
          <a:stretch>
            <a:fillRect/>
          </a:stretch>
        </p:blipFill>
        <p:spPr bwMode="auto">
          <a:xfrm>
            <a:off x="3124200" y="4337050"/>
            <a:ext cx="2743200" cy="2216150"/>
          </a:xfrm>
          <a:prstGeom prst="rect">
            <a:avLst/>
          </a:prstGeom>
          <a:noFill/>
          <a:ln w="9525">
            <a:noFill/>
            <a:miter lim="800000"/>
            <a:headEnd/>
            <a:tailEnd/>
          </a:ln>
        </p:spPr>
      </p:pic>
      <p:sp>
        <p:nvSpPr>
          <p:cNvPr id="55301"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11</a:t>
            </a:fld>
            <a:endParaRPr lang="en-US" sz="1200">
              <a:solidFill>
                <a:srgbClr val="898989"/>
              </a:solidFill>
              <a:latin typeface="Calibri" charset="0"/>
            </a:endParaRPr>
          </a:p>
        </p:txBody>
      </p:sp>
      <p:sp>
        <p:nvSpPr>
          <p:cNvPr id="4" name="Rectangle 3"/>
          <p:cNvSpPr/>
          <p:nvPr/>
        </p:nvSpPr>
        <p:spPr>
          <a:xfrm>
            <a:off x="3009900" y="6489700"/>
            <a:ext cx="2971800" cy="214313"/>
          </a:xfrm>
          <a:prstGeom prst="rect">
            <a:avLst/>
          </a:prstGeom>
        </p:spPr>
        <p:txBody>
          <a:bodyPr>
            <a:spAutoFit/>
          </a:bodyPr>
          <a:lstStyle/>
          <a:p>
            <a:pPr fontAlgn="auto">
              <a:spcBef>
                <a:spcPts val="0"/>
              </a:spcBef>
              <a:spcAft>
                <a:spcPts val="0"/>
              </a:spcAft>
              <a:defRPr/>
            </a:pPr>
            <a:r>
              <a:rPr lang="en-US" sz="800" dirty="0">
                <a:solidFill>
                  <a:schemeClr val="bg1">
                    <a:lumMod val="50000"/>
                  </a:schemeClr>
                </a:solidFill>
                <a:latin typeface="+mn-lt"/>
                <a:ea typeface="+mn-ea"/>
                <a:cs typeface="+mn-cs"/>
              </a:rPr>
              <a:t>© 2013 Texas Education Agency / The University of Texas System</a:t>
            </a:r>
          </a:p>
        </p:txBody>
      </p:sp>
      <p:pic>
        <p:nvPicPr>
          <p:cNvPr id="55303" name="Picture 2" descr="http://www.pisd.edu/parents/assessment.accountability/images/STAAR_000.jpg"/>
          <p:cNvPicPr>
            <a:picLocks noChangeAspect="1" noChangeArrowheads="1"/>
          </p:cNvPicPr>
          <p:nvPr/>
        </p:nvPicPr>
        <p:blipFill>
          <a:blip r:embed="rId4"/>
          <a:srcRect/>
          <a:stretch>
            <a:fillRect/>
          </a:stretch>
        </p:blipFill>
        <p:spPr bwMode="auto">
          <a:xfrm>
            <a:off x="304800" y="914400"/>
            <a:ext cx="990600" cy="601662"/>
          </a:xfrm>
          <a:prstGeom prst="rect">
            <a:avLst/>
          </a:prstGeom>
          <a:noFill/>
          <a:ln w="9525">
            <a:noFill/>
            <a:miter lim="800000"/>
            <a:headEnd/>
            <a:tailEnd/>
          </a:ln>
        </p:spPr>
      </p:pic>
    </p:spTree>
    <p:extLst>
      <p:ext uri="{BB962C8B-B14F-4D97-AF65-F5344CB8AC3E}">
        <p14:creationId xmlns:p14="http://schemas.microsoft.com/office/powerpoint/2010/main" val="1921328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a:normAutofit/>
          </a:bodyPr>
          <a:lstStyle/>
          <a:p>
            <a:r>
              <a:rPr lang="en-US" cap="none" dirty="0" smtClean="0"/>
              <a:t>Determining Importance &amp; Summarizing?</a:t>
            </a:r>
          </a:p>
        </p:txBody>
      </p:sp>
      <p:sp>
        <p:nvSpPr>
          <p:cNvPr id="28675" name="Text Placeholder 4"/>
          <p:cNvSpPr>
            <a:spLocks noGrp="1"/>
          </p:cNvSpPr>
          <p:nvPr>
            <p:ph type="body" idx="1"/>
          </p:nvPr>
        </p:nvSpPr>
        <p:spPr>
          <a:xfrm>
            <a:off x="762000" y="2919413"/>
            <a:ext cx="7772400" cy="1500187"/>
          </a:xfrm>
        </p:spPr>
        <p:txBody>
          <a:bodyPr/>
          <a:lstStyle/>
          <a:p>
            <a:r>
              <a:rPr lang="en-US" sz="3200" dirty="0" smtClean="0">
                <a:solidFill>
                  <a:srgbClr val="7F7F7F"/>
                </a:solidFill>
              </a:rPr>
              <a:t>How Should We Teach</a:t>
            </a:r>
            <a:endParaRPr lang="en-US" sz="3600" dirty="0" smtClean="0">
              <a:solidFill>
                <a:srgbClr val="7F7F7F"/>
              </a:solidFill>
            </a:endParaRPr>
          </a:p>
        </p:txBody>
      </p:sp>
    </p:spTree>
    <p:extLst>
      <p:ext uri="{BB962C8B-B14F-4D97-AF65-F5344CB8AC3E}">
        <p14:creationId xmlns:p14="http://schemas.microsoft.com/office/powerpoint/2010/main" val="3827369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3"/>
          <p:cNvSpPr>
            <a:spLocks noGrp="1"/>
          </p:cNvSpPr>
          <p:nvPr>
            <p:ph type="title"/>
          </p:nvPr>
        </p:nvSpPr>
        <p:spPr/>
        <p:txBody>
          <a:bodyPr/>
          <a:lstStyle/>
          <a:p>
            <a:pPr eaLnBrk="1" hangingPunct="1"/>
            <a:r>
              <a:rPr lang="en-US" altLang="en-US" sz="4000" smtClean="0"/>
              <a:t>Cognitive Strategy Routine</a:t>
            </a:r>
          </a:p>
        </p:txBody>
      </p:sp>
      <p:pic>
        <p:nvPicPr>
          <p:cNvPr id="5" name="Picture 2"/>
          <p:cNvPicPr>
            <a:picLocks noChangeAspect="1" noChangeArrowheads="1"/>
          </p:cNvPicPr>
          <p:nvPr/>
        </p:nvPicPr>
        <p:blipFill>
          <a:blip r:embed="rId3"/>
          <a:srcRect/>
          <a:stretch>
            <a:fillRect/>
          </a:stretch>
        </p:blipFill>
        <p:spPr bwMode="auto">
          <a:xfrm rot="510183">
            <a:off x="4959350" y="2049463"/>
            <a:ext cx="3132138" cy="44370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85800" y="2834482"/>
            <a:ext cx="4429833" cy="28670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65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936625"/>
            <a:ext cx="9144000" cy="762000"/>
          </a:xfrm>
        </p:spPr>
        <p:txBody>
          <a:bodyPr/>
          <a:lstStyle/>
          <a:p>
            <a:r>
              <a:rPr lang="en-US" dirty="0">
                <a:cs typeface="ＭＳ Ｐゴシック" charset="-128"/>
              </a:rPr>
              <a:t>Use a Real-World Example </a:t>
            </a:r>
            <a:r>
              <a:rPr lang="en-US" sz="2800" dirty="0">
                <a:cs typeface="ＭＳ Ｐゴシック" charset="-128"/>
              </a:rPr>
              <a:t>(Step 1)</a:t>
            </a:r>
            <a:r>
              <a:rPr lang="en-US" dirty="0">
                <a:cs typeface="ＭＳ Ｐゴシック" charset="-128"/>
              </a:rPr>
              <a:t> </a:t>
            </a:r>
          </a:p>
        </p:txBody>
      </p:sp>
      <p:pic>
        <p:nvPicPr>
          <p:cNvPr id="65539" name="Picture 4" descr="C:\Documents and Settings\wsexton\Local Settings\Temporary Internet Files\Content.IE5\2XCDIHAD\MCj0295595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8001000" y="1143000"/>
            <a:ext cx="1143000" cy="1128117"/>
          </a:xfrm>
          <a:prstGeom prst="rect">
            <a:avLst/>
          </a:prstGeom>
          <a:noFill/>
          <a:ln w="9525">
            <a:noFill/>
            <a:miter lim="800000"/>
            <a:headEnd/>
            <a:tailEnd/>
          </a:ln>
        </p:spPr>
      </p:pic>
      <p:sp>
        <p:nvSpPr>
          <p:cNvPr id="7" name="Content Placeholder 2"/>
          <p:cNvSpPr txBox="1">
            <a:spLocks/>
          </p:cNvSpPr>
          <p:nvPr/>
        </p:nvSpPr>
        <p:spPr>
          <a:xfrm>
            <a:off x="609600" y="1916832"/>
            <a:ext cx="7467600" cy="47125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2800" dirty="0" smtClean="0">
                <a:cs typeface="ＭＳ Ｐゴシック" charset="-128"/>
              </a:rPr>
              <a:t>An anchor lesson is a real-world example used to create context for a cognitive strategy.</a:t>
            </a:r>
          </a:p>
          <a:p>
            <a:pPr>
              <a:spcBef>
                <a:spcPts val="800"/>
              </a:spcBef>
            </a:pPr>
            <a:r>
              <a:rPr lang="en-US" sz="2800" dirty="0" smtClean="0">
                <a:cs typeface="ＭＳ Ｐゴシック" charset="-128"/>
              </a:rPr>
              <a:t>It is useful to create a different anchor lesson               for each cognitive strategy.</a:t>
            </a:r>
          </a:p>
          <a:p>
            <a:pPr>
              <a:spcBef>
                <a:spcPts val="800"/>
              </a:spcBef>
            </a:pPr>
            <a:r>
              <a:rPr lang="en-US" sz="2800" dirty="0" smtClean="0">
                <a:cs typeface="ＭＳ Ｐゴシック" charset="-128"/>
              </a:rPr>
              <a:t>We refer to the anchor lesson to remind students of the cognitive strategy.</a:t>
            </a:r>
          </a:p>
          <a:p>
            <a:pPr>
              <a:spcBef>
                <a:spcPts val="800"/>
              </a:spcBef>
            </a:pPr>
            <a:r>
              <a:rPr lang="en-US" sz="2800" dirty="0" smtClean="0">
                <a:cs typeface="ＭＳ Ｐゴシック" charset="-128"/>
              </a:rPr>
              <a:t>Learning is more consistent for students when the same anchor lesson is used within and across grade levels.</a:t>
            </a:r>
            <a:r>
              <a:rPr lang="en-US" sz="2600" dirty="0" smtClean="0">
                <a:cs typeface="ＭＳ Ｐゴシック" charset="-128"/>
              </a:rPr>
              <a:t>     </a:t>
            </a:r>
          </a:p>
          <a:p>
            <a:pPr>
              <a:buFont typeface="Arial" charset="0"/>
              <a:buNone/>
            </a:pPr>
            <a:r>
              <a:rPr lang="en-US" sz="3000" b="1" dirty="0" smtClean="0">
                <a:cs typeface="ＭＳ Ｐゴシック" charset="-128"/>
              </a:rPr>
              <a:t>	</a:t>
            </a:r>
            <a:endParaRPr lang="en-US" sz="3000" dirty="0" smtClean="0">
              <a:cs typeface="ＭＳ Ｐゴシック" charset="-128"/>
            </a:endParaRPr>
          </a:p>
        </p:txBody>
      </p:sp>
    </p:spTree>
    <p:extLst>
      <p:ext uri="{BB962C8B-B14F-4D97-AF65-F5344CB8AC3E}">
        <p14:creationId xmlns:p14="http://schemas.microsoft.com/office/powerpoint/2010/main" val="2967898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Babysitter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15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2050" name="Picture 2" descr="C:\Users\ddycha\AppData\Local\Microsoft\Windows\Temporary Internet Files\Content.IE5\UPDXKS1M\1791327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90800"/>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dycha\AppData\Local\Microsoft\Windows\Temporary Internet Files\Content.IE5\KTRFEBYE\14756163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641600"/>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45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Box 11"/>
          <p:cNvSpPr txBox="1">
            <a:spLocks noChangeArrowheads="1"/>
          </p:cNvSpPr>
          <p:nvPr/>
        </p:nvSpPr>
        <p:spPr bwMode="auto">
          <a:xfrm>
            <a:off x="3581400" y="914400"/>
            <a:ext cx="50292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300" dirty="0" smtClean="0">
                <a:latin typeface="Calibri" pitchFamily="34" charset="0"/>
              </a:rPr>
              <a:t> 5 years old</a:t>
            </a:r>
          </a:p>
          <a:p>
            <a:pPr eaLnBrk="1" hangingPunct="1">
              <a:buFont typeface="Arial" charset="0"/>
              <a:buChar char="•"/>
            </a:pPr>
            <a:r>
              <a:rPr lang="en-US" altLang="en-US" sz="2300" dirty="0" smtClean="0">
                <a:latin typeface="Calibri" pitchFamily="34" charset="0"/>
              </a:rPr>
              <a:t> Likes to play Nintendo</a:t>
            </a:r>
          </a:p>
          <a:p>
            <a:pPr eaLnBrk="1" hangingPunct="1">
              <a:buFont typeface="Arial" charset="0"/>
              <a:buChar char="•"/>
            </a:pPr>
            <a:r>
              <a:rPr lang="en-US" altLang="en-US" sz="2300" dirty="0" smtClean="0">
                <a:latin typeface="Calibri" pitchFamily="34" charset="0"/>
              </a:rPr>
              <a:t> Brownish blonde hair</a:t>
            </a:r>
          </a:p>
          <a:p>
            <a:pPr eaLnBrk="1" hangingPunct="1">
              <a:buFont typeface="Arial" charset="0"/>
              <a:buChar char="•"/>
            </a:pPr>
            <a:r>
              <a:rPr lang="en-US" altLang="en-US" sz="2300" dirty="0" smtClean="0">
                <a:latin typeface="Calibri" pitchFamily="34" charset="0"/>
              </a:rPr>
              <a:t> Cheerios for breakfast</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Wears glasses</a:t>
            </a:r>
          </a:p>
          <a:p>
            <a:pPr eaLnBrk="1" hangingPunct="1">
              <a:buFont typeface="Arial" charset="0"/>
              <a:buChar char="•"/>
            </a:pPr>
            <a:r>
              <a:rPr lang="en-US" altLang="en-US" sz="2300" dirty="0">
                <a:latin typeface="Calibri" pitchFamily="34" charset="0"/>
              </a:rPr>
              <a:t> R</a:t>
            </a:r>
            <a:r>
              <a:rPr lang="en-US" altLang="en-US" sz="2300" dirty="0" smtClean="0">
                <a:latin typeface="Calibri" pitchFamily="34" charset="0"/>
              </a:rPr>
              <a:t>uns really fast</a:t>
            </a:r>
          </a:p>
          <a:p>
            <a:pPr eaLnBrk="1" hangingPunct="1">
              <a:buFont typeface="Arial" charset="0"/>
              <a:buChar char="•"/>
            </a:pPr>
            <a:r>
              <a:rPr lang="en-US" altLang="en-US" sz="2300" dirty="0">
                <a:latin typeface="Calibri" pitchFamily="34" charset="0"/>
              </a:rPr>
              <a:t> W</a:t>
            </a:r>
            <a:r>
              <a:rPr lang="en-US" altLang="en-US" sz="2300" dirty="0" smtClean="0">
                <a:latin typeface="Calibri" pitchFamily="34" charset="0"/>
              </a:rPr>
              <a:t>as on the swings</a:t>
            </a:r>
          </a:p>
          <a:p>
            <a:pPr eaLnBrk="1" hangingPunct="1">
              <a:buFont typeface="Arial" charset="0"/>
              <a:buChar char="•"/>
            </a:pPr>
            <a:r>
              <a:rPr lang="en-US" altLang="en-US" sz="2300" dirty="0">
                <a:latin typeface="Calibri" pitchFamily="34" charset="0"/>
              </a:rPr>
              <a:t> B</a:t>
            </a:r>
            <a:r>
              <a:rPr lang="en-US" altLang="en-US" sz="2300" dirty="0" smtClean="0">
                <a:latin typeface="Calibri" pitchFamily="34" charset="0"/>
              </a:rPr>
              <a:t>est friend is John</a:t>
            </a:r>
          </a:p>
          <a:p>
            <a:pPr eaLnBrk="1" hangingPunct="1">
              <a:buFont typeface="Arial" charset="0"/>
              <a:buChar char="•"/>
            </a:pPr>
            <a:r>
              <a:rPr lang="en-US" altLang="en-US" sz="2300" dirty="0">
                <a:latin typeface="Calibri" pitchFamily="34" charset="0"/>
              </a:rPr>
              <a:t> N</a:t>
            </a:r>
            <a:r>
              <a:rPr lang="en-US" altLang="en-US" sz="2300" dirty="0" smtClean="0">
                <a:latin typeface="Calibri" pitchFamily="34" charset="0"/>
              </a:rPr>
              <a:t>ame is Alex</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Wearing a navy jacket</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In kindergarten</a:t>
            </a:r>
          </a:p>
          <a:p>
            <a:pPr eaLnBrk="1" hangingPunct="1">
              <a:buFont typeface="Arial" charset="0"/>
              <a:buChar char="•"/>
            </a:pPr>
            <a:r>
              <a:rPr lang="en-US" altLang="en-US" sz="2300" dirty="0">
                <a:latin typeface="Calibri" pitchFamily="34" charset="0"/>
              </a:rPr>
              <a:t> L</a:t>
            </a:r>
            <a:r>
              <a:rPr lang="en-US" altLang="en-US" sz="2300" dirty="0" smtClean="0">
                <a:latin typeface="Calibri" pitchFamily="34" charset="0"/>
              </a:rPr>
              <a:t>ikes to play hide and seek</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Said he was thirsty</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Has a birthmark on his back</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Is in big trouble for leaving the park</a:t>
            </a:r>
          </a:p>
          <a:p>
            <a:pPr eaLnBrk="1" hangingPunct="1">
              <a:buFont typeface="Arial" charset="0"/>
              <a:buChar char="•"/>
            </a:pPr>
            <a:endParaRPr lang="en-US" altLang="en-US" sz="2300" dirty="0" smtClean="0">
              <a:latin typeface="Calibri" pitchFamily="34" charset="0"/>
            </a:endParaRPr>
          </a:p>
          <a:p>
            <a:pPr eaLnBrk="1" hangingPunct="1">
              <a:buFont typeface="Arial" charset="0"/>
              <a:buChar char="•"/>
            </a:pPr>
            <a:endParaRPr lang="en-US" altLang="en-US" sz="2300" dirty="0" smtClean="0">
              <a:latin typeface="Calibri" pitchFamily="34" charset="0"/>
            </a:endParaRPr>
          </a:p>
          <a:p>
            <a:pPr eaLnBrk="1" hangingPunct="1">
              <a:buFont typeface="Arial" charset="0"/>
              <a:buChar char="•"/>
            </a:pPr>
            <a:endParaRPr lang="en-US" altLang="en-US" sz="2300" dirty="0">
              <a:latin typeface="Calibri" pitchFamily="34" charset="0"/>
            </a:endParaRPr>
          </a:p>
        </p:txBody>
      </p:sp>
      <p:sp>
        <p:nvSpPr>
          <p:cNvPr id="35846" name="TextBox 9"/>
          <p:cNvSpPr txBox="1">
            <a:spLocks noChangeArrowheads="1"/>
          </p:cNvSpPr>
          <p:nvPr/>
        </p:nvSpPr>
        <p:spPr bwMode="auto">
          <a:xfrm>
            <a:off x="838200" y="12954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FF0000"/>
                </a:solidFill>
              </a:rPr>
              <a:t>Anchor Lesson</a:t>
            </a:r>
          </a:p>
        </p:txBody>
      </p:sp>
      <p:pic>
        <p:nvPicPr>
          <p:cNvPr id="35847" name="Picture 4" descr="C:\Documents and Settings\wsexton\Local Settings\Temporary Internet Files\Content.IE5\2XCDIHAD\MCj029559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66800"/>
            <a:ext cx="92233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ddycha\AppData\Local\Microsoft\Windows\Temporary Internet Files\Content.IE5\JDED5LW3\rbso_1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569" y="2156917"/>
            <a:ext cx="249742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40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 Him!</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17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3074" name="Picture 2" descr="C:\Users\ddycha\AppData\Local\Microsoft\Windows\Temporary Internet Files\Content.IE5\JDED5LW3\895438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209800"/>
            <a:ext cx="5715000" cy="380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19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0" y="914400"/>
            <a:ext cx="9144000" cy="769938"/>
          </a:xfrm>
        </p:spPr>
        <p:txBody>
          <a:bodyPr/>
          <a:lstStyle/>
          <a:p>
            <a:r>
              <a:rPr lang="en-US" smtClean="0">
                <a:cs typeface="ＭＳ Ｐゴシック" charset="-128"/>
              </a:rPr>
              <a:t>Use a Real-World Example </a:t>
            </a:r>
            <a:r>
              <a:rPr lang="en-US" sz="2800" smtClean="0">
                <a:cs typeface="ＭＳ Ｐゴシック" charset="-128"/>
              </a:rPr>
              <a:t>(Step 1)</a:t>
            </a:r>
          </a:p>
        </p:txBody>
      </p:sp>
      <p:sp>
        <p:nvSpPr>
          <p:cNvPr id="69635" name="TextBox 5"/>
          <p:cNvSpPr txBox="1">
            <a:spLocks noChangeArrowheads="1"/>
          </p:cNvSpPr>
          <p:nvPr/>
        </p:nvSpPr>
        <p:spPr bwMode="auto">
          <a:xfrm>
            <a:off x="623271" y="2085975"/>
            <a:ext cx="6992253" cy="1647825"/>
          </a:xfrm>
          <a:prstGeom prst="rect">
            <a:avLst/>
          </a:prstGeom>
          <a:noFill/>
          <a:ln w="9525">
            <a:noFill/>
            <a:miter lim="800000"/>
            <a:headEnd/>
            <a:tailEnd/>
          </a:ln>
        </p:spPr>
        <p:txBody>
          <a:bodyPr wrap="square">
            <a:prstTxWarp prst="textNoShape">
              <a:avLst/>
            </a:prstTxWarp>
            <a:spAutoFit/>
          </a:bodyPr>
          <a:lstStyle/>
          <a:p>
            <a:pPr>
              <a:spcBef>
                <a:spcPts val="800"/>
              </a:spcBef>
            </a:pPr>
            <a:r>
              <a:rPr lang="en-US" sz="2800" dirty="0">
                <a:latin typeface="Calibri" charset="0"/>
              </a:rPr>
              <a:t>Record what you will </a:t>
            </a:r>
            <a:r>
              <a:rPr lang="en-US" sz="2800" dirty="0" smtClean="0">
                <a:latin typeface="Calibri" charset="0"/>
              </a:rPr>
              <a:t>do for </a:t>
            </a:r>
            <a:r>
              <a:rPr lang="en-US" sz="2800" dirty="0">
                <a:latin typeface="Calibri" charset="0"/>
              </a:rPr>
              <a:t>Step 1 on your orange Cognitive Strategy Routine Lesson Planning Card.</a:t>
            </a:r>
            <a:endParaRPr lang="en-US" sz="3200" dirty="0">
              <a:latin typeface="Calibri" charset="0"/>
            </a:endParaRPr>
          </a:p>
          <a:p>
            <a:endParaRPr lang="en-US" dirty="0">
              <a:latin typeface="Calibri" charset="0"/>
            </a:endParaRPr>
          </a:p>
        </p:txBody>
      </p:sp>
      <p:pic>
        <p:nvPicPr>
          <p:cNvPr id="69636" name="Picture 4" descr="C:\Documents and Settings\wsexton\Local Settings\Temporary Internet Files\Content.IE5\2XCDIHAD\MCj0295595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615525" y="1628800"/>
            <a:ext cx="1154112" cy="113982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613928">
            <a:off x="3138325" y="4015104"/>
            <a:ext cx="3361991" cy="217590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2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srcRect b="55773"/>
          <a:stretch/>
        </p:blipFill>
        <p:spPr bwMode="auto">
          <a:xfrm>
            <a:off x="1066800" y="1196752"/>
            <a:ext cx="6934200" cy="49911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p:spPr>
      </p:pic>
      <p:sp>
        <p:nvSpPr>
          <p:cNvPr id="6" name="Oval 5"/>
          <p:cNvSpPr/>
          <p:nvPr/>
        </p:nvSpPr>
        <p:spPr>
          <a:xfrm>
            <a:off x="990600" y="3933056"/>
            <a:ext cx="6705600" cy="2286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912292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8779"/>
            <a:ext cx="9119482" cy="769441"/>
          </a:xfrm>
        </p:spPr>
        <p:txBody>
          <a:bodyPr>
            <a:normAutofit fontScale="90000"/>
          </a:bodyPr>
          <a:lstStyle/>
          <a:p>
            <a:pPr eaLnBrk="1" hangingPunct="1">
              <a:defRPr/>
            </a:pPr>
            <a:r>
              <a:rPr lang="en-US" sz="3200" dirty="0" smtClean="0"/>
              <a:t/>
            </a:r>
            <a:br>
              <a:rPr lang="en-US" sz="3200" dirty="0" smtClean="0"/>
            </a:br>
            <a:r>
              <a:rPr lang="en-US" sz="3200" b="1" dirty="0" smtClean="0"/>
              <a:t> </a:t>
            </a:r>
            <a:r>
              <a:rPr lang="en-US" sz="3800" b="1" dirty="0" smtClean="0"/>
              <a:t/>
            </a:r>
            <a:br>
              <a:rPr lang="en-US" sz="3800" b="1" dirty="0" smtClean="0"/>
            </a:br>
            <a:r>
              <a:rPr lang="en-US" sz="4400" dirty="0" smtClean="0"/>
              <a:t>Determining Importance &amp; Summarizing</a:t>
            </a:r>
            <a:r>
              <a:rPr lang="en-US" sz="3600" dirty="0" smtClean="0"/>
              <a:t> </a:t>
            </a:r>
            <a:r>
              <a:rPr lang="en-US" sz="3200" dirty="0" smtClean="0"/>
              <a:t/>
            </a:r>
            <a:br>
              <a:rPr lang="en-US" sz="3200" dirty="0" smtClean="0"/>
            </a:br>
            <a:r>
              <a:rPr lang="en-US" b="1" dirty="0" smtClean="0"/>
              <a:t/>
            </a:r>
            <a:br>
              <a:rPr lang="en-US" b="1" dirty="0" smtClean="0"/>
            </a:br>
            <a:endParaRPr lang="en-US" b="1" dirty="0" smtClean="0"/>
          </a:p>
        </p:txBody>
      </p:sp>
      <p:sp>
        <p:nvSpPr>
          <p:cNvPr id="4" name="Slide Number Placeholder 3"/>
          <p:cNvSpPr>
            <a:spLocks noGrp="1"/>
          </p:cNvSpPr>
          <p:nvPr>
            <p:ph type="sldNum" sz="quarter" idx="4294967295"/>
          </p:nvPr>
        </p:nvSpPr>
        <p:spPr>
          <a:xfrm>
            <a:off x="8763000" y="6461125"/>
            <a:ext cx="457200" cy="244475"/>
          </a:xfrm>
          <a:prstGeom prst="rect">
            <a:avLst/>
          </a:prstGeom>
        </p:spPr>
        <p:txBody>
          <a:bodyPr/>
          <a:lstStyle/>
          <a:p>
            <a:pPr>
              <a:defRPr/>
            </a:pPr>
            <a:fld id="{86986052-8345-4F94-93BA-AA778A2A5DFD}" type="slidenum">
              <a:rPr lang="en-US" smtClean="0"/>
              <a:pPr>
                <a:defRPr/>
              </a:pPr>
              <a:t>2</a:t>
            </a:fld>
            <a:endParaRPr lang="en-US"/>
          </a:p>
        </p:txBody>
      </p:sp>
      <p:sp>
        <p:nvSpPr>
          <p:cNvPr id="12" name="Rectangle 11"/>
          <p:cNvSpPr>
            <a:spLocks noChangeArrowheads="1"/>
          </p:cNvSpPr>
          <p:nvPr/>
        </p:nvSpPr>
        <p:spPr bwMode="auto">
          <a:xfrm>
            <a:off x="228600" y="2286000"/>
            <a:ext cx="8610600" cy="3632200"/>
          </a:xfrm>
          <a:prstGeom prst="rect">
            <a:avLst/>
          </a:prstGeom>
          <a:noFill/>
          <a:ln w="9525">
            <a:noFill/>
            <a:miter lim="800000"/>
            <a:headEnd/>
            <a:tailEnd/>
          </a:ln>
        </p:spPr>
        <p:txBody>
          <a:bodyPr>
            <a:spAutoFit/>
          </a:bodyPr>
          <a:lstStyle/>
          <a:p>
            <a:r>
              <a:rPr lang="en-US" sz="3000" b="1" dirty="0">
                <a:latin typeface="Calibri" pitchFamily="34" charset="0"/>
              </a:rPr>
              <a:t>Mathematical Formulation </a:t>
            </a:r>
          </a:p>
          <a:p>
            <a:endParaRPr lang="en-US" sz="2500" dirty="0">
              <a:latin typeface="Calibri" pitchFamily="34" charset="0"/>
            </a:endParaRPr>
          </a:p>
          <a:p>
            <a:r>
              <a:rPr lang="en-US" sz="2500" dirty="0">
                <a:latin typeface="Calibri" pitchFamily="34" charset="0"/>
              </a:rPr>
              <a:t>The inner product between two state vectors is a complex number known as a </a:t>
            </a:r>
            <a:r>
              <a:rPr lang="en-US" sz="2500" i="1" dirty="0">
                <a:latin typeface="Calibri" pitchFamily="34" charset="0"/>
              </a:rPr>
              <a:t>probability amplitude</a:t>
            </a:r>
            <a:r>
              <a:rPr lang="en-US" sz="2500" dirty="0">
                <a:latin typeface="Calibri" pitchFamily="34" charset="0"/>
              </a:rPr>
              <a:t>. During a measurement, the probability that a system collapses from a given initial state to a particular </a:t>
            </a:r>
            <a:r>
              <a:rPr lang="en-US" sz="2500" dirty="0" err="1">
                <a:latin typeface="Calibri" pitchFamily="34" charset="0"/>
              </a:rPr>
              <a:t>eigenstate</a:t>
            </a:r>
            <a:r>
              <a:rPr lang="en-US" sz="2500" dirty="0">
                <a:latin typeface="Calibri" pitchFamily="34" charset="0"/>
              </a:rPr>
              <a:t> is given by the square of the absolute value of the probability amplitudes between the initial and final states. </a:t>
            </a:r>
          </a:p>
          <a:p>
            <a:pPr algn="ctr"/>
            <a:r>
              <a:rPr lang="en-US" sz="2500" dirty="0">
                <a:latin typeface="Calibri" pitchFamily="34" charset="0"/>
              </a:rPr>
              <a:t>                       </a:t>
            </a:r>
            <a:r>
              <a:rPr lang="en-US" sz="2000" dirty="0">
                <a:latin typeface="Calibri" pitchFamily="34" charset="0"/>
              </a:rPr>
              <a:t>(“Quantum mechanics,” in wikipedia.org)</a:t>
            </a:r>
          </a:p>
        </p:txBody>
      </p:sp>
      <p:grpSp>
        <p:nvGrpSpPr>
          <p:cNvPr id="3" name="Group 4"/>
          <p:cNvGrpSpPr>
            <a:grpSpLocks/>
          </p:cNvGrpSpPr>
          <p:nvPr/>
        </p:nvGrpSpPr>
        <p:grpSpPr bwMode="auto">
          <a:xfrm>
            <a:off x="-76201" y="5467350"/>
            <a:ext cx="1371600" cy="1085850"/>
            <a:chOff x="6664780" y="4434608"/>
            <a:chExt cx="1814203" cy="1439140"/>
          </a:xfrm>
        </p:grpSpPr>
        <p:pic>
          <p:nvPicPr>
            <p:cNvPr id="56330" name="Picture 3" descr="C:\Documents and Settings\ddycha\Local Settings\Temporary Internet Files\Content.IE5\6I22BF7Q\MCj04247980000[1].wmf"/>
            <p:cNvPicPr>
              <a:picLocks noChangeAspect="1" noChangeArrowheads="1"/>
            </p:cNvPicPr>
            <p:nvPr/>
          </p:nvPicPr>
          <p:blipFill>
            <a:blip r:embed="rId3" cstate="print"/>
            <a:srcRect/>
            <a:stretch>
              <a:fillRect/>
            </a:stretch>
          </p:blipFill>
          <p:spPr bwMode="auto">
            <a:xfrm>
              <a:off x="6858001" y="4434608"/>
              <a:ext cx="1620982" cy="1439140"/>
            </a:xfrm>
            <a:prstGeom prst="rect">
              <a:avLst/>
            </a:prstGeom>
            <a:noFill/>
            <a:ln w="9525">
              <a:noFill/>
              <a:miter lim="800000"/>
              <a:headEnd/>
              <a:tailEnd/>
            </a:ln>
          </p:spPr>
        </p:pic>
        <p:sp>
          <p:nvSpPr>
            <p:cNvPr id="56331" name="TextBox 5"/>
            <p:cNvSpPr txBox="1">
              <a:spLocks noChangeArrowheads="1"/>
            </p:cNvSpPr>
            <p:nvPr/>
          </p:nvSpPr>
          <p:spPr bwMode="auto">
            <a:xfrm>
              <a:off x="6664780" y="4762833"/>
              <a:ext cx="1676599" cy="1024388"/>
            </a:xfrm>
            <a:prstGeom prst="rect">
              <a:avLst/>
            </a:prstGeom>
            <a:noFill/>
            <a:ln w="9525">
              <a:noFill/>
              <a:miter lim="800000"/>
              <a:headEnd/>
              <a:tailEnd/>
            </a:ln>
          </p:spPr>
          <p:txBody>
            <a:bodyPr lIns="91419" tIns="45709" rIns="91419" bIns="45709">
              <a:spAutoFit/>
            </a:bodyPr>
            <a:lstStyle/>
            <a:p>
              <a:pPr algn="ctr"/>
              <a:r>
                <a:rPr lang="en-US" sz="2400" b="1" dirty="0">
                  <a:solidFill>
                    <a:srgbClr val="000000"/>
                  </a:solidFill>
                  <a:latin typeface="Bradley Hand ITC" pitchFamily="66" charset="0"/>
                  <a:ea typeface="Gautami" pitchFamily="2"/>
                  <a:cs typeface="Gautami" pitchFamily="2"/>
                </a:rPr>
                <a:t> </a:t>
              </a:r>
              <a:r>
                <a:rPr lang="en-US" sz="1400" dirty="0">
                  <a:solidFill>
                    <a:srgbClr val="000000"/>
                  </a:solidFill>
                  <a:latin typeface="Comic Sans MS" pitchFamily="66" charset="0"/>
                  <a:ea typeface="Gautami" pitchFamily="2"/>
                  <a:cs typeface="Gautami" pitchFamily="2"/>
                </a:rPr>
                <a:t>Handout</a:t>
              </a:r>
            </a:p>
            <a:p>
              <a:pPr algn="ctr"/>
              <a:r>
                <a:rPr lang="en-US" sz="1400" dirty="0">
                  <a:solidFill>
                    <a:srgbClr val="000000"/>
                  </a:solidFill>
                  <a:latin typeface="Comic Sans MS" pitchFamily="66" charset="0"/>
                  <a:ea typeface="Gautami" pitchFamily="2"/>
                  <a:cs typeface="Gautami" pitchFamily="2"/>
                </a:rPr>
                <a:t> </a:t>
              </a:r>
              <a:r>
                <a:rPr lang="en-US" sz="1400" dirty="0" smtClean="0">
                  <a:solidFill>
                    <a:srgbClr val="000000"/>
                  </a:solidFill>
                  <a:latin typeface="Comic Sans MS" pitchFamily="66" charset="0"/>
                  <a:ea typeface="Gautami" pitchFamily="2"/>
                  <a:cs typeface="Gautami" pitchFamily="2"/>
                </a:rPr>
                <a:t> </a:t>
              </a:r>
              <a:r>
                <a:rPr lang="en-US" sz="1400" dirty="0">
                  <a:solidFill>
                    <a:srgbClr val="000000"/>
                  </a:solidFill>
                  <a:latin typeface="Comic Sans MS" pitchFamily="66" charset="0"/>
                  <a:ea typeface="Gautami" pitchFamily="2"/>
                  <a:cs typeface="Gautami" pitchFamily="2"/>
                </a:rPr>
                <a:t>1</a:t>
              </a:r>
              <a:endParaRPr lang="en-US" sz="1400" dirty="0">
                <a:solidFill>
                  <a:srgbClr val="000000"/>
                </a:solidFill>
                <a:latin typeface="Comic Sans MS" pitchFamily="66" charset="0"/>
              </a:endParaRPr>
            </a:p>
            <a:p>
              <a:endParaRPr lang="en-US" dirty="0">
                <a:solidFill>
                  <a:srgbClr val="000000"/>
                </a:solidFill>
                <a:latin typeface="Calibri" pitchFamily="34" charset="0"/>
              </a:endParaRPr>
            </a:p>
          </p:txBody>
        </p:sp>
      </p:grpSp>
      <p:sp>
        <p:nvSpPr>
          <p:cNvPr id="24" name="Left Arrow 23"/>
          <p:cNvSpPr/>
          <p:nvPr/>
        </p:nvSpPr>
        <p:spPr>
          <a:xfrm rot="20872351">
            <a:off x="4703348" y="1472910"/>
            <a:ext cx="34290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Identify text type</a:t>
            </a:r>
          </a:p>
        </p:txBody>
      </p:sp>
      <p:sp>
        <p:nvSpPr>
          <p:cNvPr id="25" name="Left Arrow 24"/>
          <p:cNvSpPr/>
          <p:nvPr/>
        </p:nvSpPr>
        <p:spPr>
          <a:xfrm>
            <a:off x="6057900" y="3048000"/>
            <a:ext cx="34290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Use text features.</a:t>
            </a:r>
          </a:p>
        </p:txBody>
      </p:sp>
      <p:sp>
        <p:nvSpPr>
          <p:cNvPr id="26" name="Left Arrow 25"/>
          <p:cNvSpPr/>
          <p:nvPr/>
        </p:nvSpPr>
        <p:spPr>
          <a:xfrm flipH="1">
            <a:off x="-304800" y="3340100"/>
            <a:ext cx="32004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Rely on background knowledge.</a:t>
            </a:r>
          </a:p>
        </p:txBody>
      </p:sp>
      <p:sp>
        <p:nvSpPr>
          <p:cNvPr id="27" name="Left Arrow 26"/>
          <p:cNvSpPr/>
          <p:nvPr/>
        </p:nvSpPr>
        <p:spPr>
          <a:xfrm flipH="1">
            <a:off x="838200" y="4114800"/>
            <a:ext cx="30480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Look at ideas that are repeated</a:t>
            </a:r>
          </a:p>
        </p:txBody>
      </p:sp>
      <p:sp>
        <p:nvSpPr>
          <p:cNvPr id="28" name="Oval 27"/>
          <p:cNvSpPr/>
          <p:nvPr/>
        </p:nvSpPr>
        <p:spPr>
          <a:xfrm>
            <a:off x="5562600" y="1524000"/>
            <a:ext cx="30480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Reread!</a:t>
            </a:r>
          </a:p>
        </p:txBody>
      </p:sp>
    </p:spTree>
    <p:extLst>
      <p:ext uri="{BB962C8B-B14F-4D97-AF65-F5344CB8AC3E}">
        <p14:creationId xmlns:p14="http://schemas.microsoft.com/office/powerpoint/2010/main" val="214615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24" grpId="1" animBg="1"/>
      <p:bldP spid="25" grpId="0" animBg="1"/>
      <p:bldP spid="25" grpId="1" animBg="1"/>
      <p:bldP spid="26" grpId="0" animBg="1"/>
      <p:bldP spid="26" grpId="1" animBg="1"/>
      <p:bldP spid="27" grpId="0" animBg="1"/>
      <p:bldP spid="27" grpId="1"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p:txBody>
          <a:bodyPr/>
          <a:lstStyle/>
          <a:p>
            <a:r>
              <a:rPr lang="en-US" smtClean="0">
                <a:cs typeface="ＭＳ Ｐゴシック" charset="-128"/>
              </a:rPr>
              <a:t>Give the Strategy a Name </a:t>
            </a:r>
            <a:r>
              <a:rPr lang="en-US" sz="2800" smtClean="0">
                <a:cs typeface="ＭＳ Ｐゴシック" charset="-128"/>
              </a:rPr>
              <a:t>(Step 2)</a:t>
            </a:r>
          </a:p>
        </p:txBody>
      </p:sp>
      <p:sp>
        <p:nvSpPr>
          <p:cNvPr id="73730" name="Content Placeholder 4"/>
          <p:cNvSpPr>
            <a:spLocks noGrp="1"/>
          </p:cNvSpPr>
          <p:nvPr>
            <p:ph idx="1"/>
          </p:nvPr>
        </p:nvSpPr>
        <p:spPr>
          <a:xfrm>
            <a:off x="838200" y="1905000"/>
            <a:ext cx="7391400" cy="1752600"/>
          </a:xfrm>
        </p:spPr>
        <p:txBody>
          <a:bodyPr/>
          <a:lstStyle/>
          <a:p>
            <a:pPr indent="-6350">
              <a:spcBef>
                <a:spcPts val="800"/>
              </a:spcBef>
              <a:buFont typeface="Arial" charset="0"/>
              <a:buNone/>
            </a:pPr>
            <a:r>
              <a:rPr lang="en-US" dirty="0" smtClean="0">
                <a:solidFill>
                  <a:srgbClr val="C00000"/>
                </a:solidFill>
                <a:cs typeface="ＭＳ Ｐゴシック" charset="-128"/>
              </a:rPr>
              <a:t>“Today, we’re going to talk about a strategy called Determining Importance &amp; Summarizing.”</a:t>
            </a:r>
          </a:p>
        </p:txBody>
      </p:sp>
      <p:sp>
        <p:nvSpPr>
          <p:cNvPr id="73731" name="TextBox 4"/>
          <p:cNvSpPr txBox="1">
            <a:spLocks noChangeArrowheads="1"/>
          </p:cNvSpPr>
          <p:nvPr/>
        </p:nvSpPr>
        <p:spPr bwMode="auto">
          <a:xfrm>
            <a:off x="1143000" y="3657600"/>
            <a:ext cx="4724400" cy="2339102"/>
          </a:xfrm>
          <a:prstGeom prst="rect">
            <a:avLst/>
          </a:prstGeom>
          <a:noFill/>
          <a:ln w="9525">
            <a:noFill/>
            <a:miter lim="800000"/>
            <a:headEnd/>
            <a:tailEnd/>
          </a:ln>
        </p:spPr>
        <p:txBody>
          <a:bodyPr>
            <a:prstTxWarp prst="textNoShape">
              <a:avLst/>
            </a:prstTxWarp>
            <a:spAutoFit/>
          </a:bodyPr>
          <a:lstStyle/>
          <a:p>
            <a:pPr>
              <a:spcBef>
                <a:spcPts val="800"/>
              </a:spcBef>
            </a:pPr>
            <a:r>
              <a:rPr lang="en-US" sz="3200" dirty="0">
                <a:latin typeface="Calibri" charset="0"/>
              </a:rPr>
              <a:t>Record what you will say for Step 2 on your orange Cognitive Strategy Routine Lesson Planning Card.</a:t>
            </a:r>
          </a:p>
          <a:p>
            <a:endParaRPr lang="en-US" dirty="0">
              <a:latin typeface="Calibri" charset="0"/>
            </a:endParaRPr>
          </a:p>
        </p:txBody>
      </p:sp>
      <p:pic>
        <p:nvPicPr>
          <p:cNvPr id="6"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613928">
            <a:off x="6140164" y="3556123"/>
            <a:ext cx="2430005" cy="157271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4485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r>
              <a:rPr lang="en-US" smtClean="0">
                <a:cs typeface="ＭＳ Ｐゴシック" charset="-128"/>
              </a:rPr>
              <a:t>Define the Strategy </a:t>
            </a:r>
            <a:r>
              <a:rPr lang="en-US" sz="2800" smtClean="0">
                <a:cs typeface="ＭＳ Ｐゴシック" charset="-128"/>
              </a:rPr>
              <a:t>(Step 3)</a:t>
            </a:r>
          </a:p>
        </p:txBody>
      </p:sp>
      <p:sp>
        <p:nvSpPr>
          <p:cNvPr id="75778" name="Content Placeholder 4"/>
          <p:cNvSpPr>
            <a:spLocks noGrp="1"/>
          </p:cNvSpPr>
          <p:nvPr>
            <p:ph idx="1"/>
          </p:nvPr>
        </p:nvSpPr>
        <p:spPr>
          <a:xfrm>
            <a:off x="457200" y="1600200"/>
            <a:ext cx="8077200" cy="5662464"/>
          </a:xfrm>
        </p:spPr>
        <p:txBody>
          <a:bodyPr>
            <a:normAutofit fontScale="85000" lnSpcReduction="10000"/>
          </a:bodyPr>
          <a:lstStyle/>
          <a:p>
            <a:pPr indent="-6350">
              <a:buFont typeface="Arial" charset="0"/>
              <a:buNone/>
            </a:pPr>
            <a:endParaRPr lang="en-US" sz="2600" b="1" dirty="0" smtClean="0">
              <a:solidFill>
                <a:srgbClr val="FF0000"/>
              </a:solidFill>
              <a:cs typeface="ＭＳ Ｐゴシック" charset="-128"/>
            </a:endParaRPr>
          </a:p>
          <a:p>
            <a:pPr indent="3175">
              <a:lnSpc>
                <a:spcPct val="110000"/>
              </a:lnSpc>
              <a:buNone/>
              <a:defRPr/>
            </a:pPr>
            <a:r>
              <a:rPr lang="en-US" dirty="0">
                <a:solidFill>
                  <a:srgbClr val="C00000"/>
                </a:solidFill>
              </a:rPr>
              <a:t>“Have you ever noticed how difficult it is to remember everything that you read?... Our brains just can’t seem to hold all of that information at the same time.” T</a:t>
            </a:r>
            <a:r>
              <a:rPr lang="en-US" dirty="0" smtClean="0">
                <a:solidFill>
                  <a:srgbClr val="C00000"/>
                </a:solidFill>
              </a:rPr>
              <a:t>o help us, </a:t>
            </a:r>
            <a:r>
              <a:rPr lang="en-US" dirty="0">
                <a:solidFill>
                  <a:srgbClr val="C00000"/>
                </a:solidFill>
              </a:rPr>
              <a:t>we need to </a:t>
            </a:r>
            <a:r>
              <a:rPr lang="en-US" dirty="0" smtClean="0">
                <a:solidFill>
                  <a:srgbClr val="C00000"/>
                </a:solidFill>
              </a:rPr>
              <a:t>determine </a:t>
            </a:r>
            <a:r>
              <a:rPr lang="en-US" dirty="0">
                <a:solidFill>
                  <a:srgbClr val="C00000"/>
                </a:solidFill>
              </a:rPr>
              <a:t>importance and </a:t>
            </a:r>
            <a:r>
              <a:rPr lang="en-US" dirty="0" smtClean="0">
                <a:solidFill>
                  <a:srgbClr val="C00000"/>
                </a:solidFill>
              </a:rPr>
              <a:t>summarize information. </a:t>
            </a:r>
            <a:r>
              <a:rPr lang="en-US" b="1" dirty="0" smtClean="0">
                <a:solidFill>
                  <a:srgbClr val="C00000"/>
                </a:solidFill>
              </a:rPr>
              <a:t>In order to summarize, we must be able to identify </a:t>
            </a:r>
            <a:r>
              <a:rPr lang="en-US" b="1" dirty="0">
                <a:solidFill>
                  <a:srgbClr val="C00000"/>
                </a:solidFill>
              </a:rPr>
              <a:t>the topic and main ideas of </a:t>
            </a:r>
            <a:r>
              <a:rPr lang="en-US" b="1" dirty="0" smtClean="0">
                <a:solidFill>
                  <a:srgbClr val="C00000"/>
                </a:solidFill>
              </a:rPr>
              <a:t>text, and then, we need to put that information together in our own words as briefly as possible. </a:t>
            </a:r>
            <a:r>
              <a:rPr lang="en-US" b="1" dirty="0" smtClean="0">
                <a:solidFill>
                  <a:srgbClr val="00B050"/>
                </a:solidFill>
              </a:rPr>
              <a:t>When we do </a:t>
            </a:r>
            <a:r>
              <a:rPr lang="en-US" b="1" dirty="0">
                <a:solidFill>
                  <a:srgbClr val="00B050"/>
                </a:solidFill>
              </a:rPr>
              <a:t>this, </a:t>
            </a:r>
            <a:r>
              <a:rPr lang="en-US" b="1" dirty="0" smtClean="0">
                <a:solidFill>
                  <a:srgbClr val="00B050"/>
                </a:solidFill>
              </a:rPr>
              <a:t>we understand </a:t>
            </a:r>
            <a:r>
              <a:rPr lang="en-US" b="1" dirty="0">
                <a:solidFill>
                  <a:srgbClr val="00B050"/>
                </a:solidFill>
              </a:rPr>
              <a:t>and remember </a:t>
            </a:r>
            <a:r>
              <a:rPr lang="en-US" b="1" dirty="0" smtClean="0">
                <a:solidFill>
                  <a:srgbClr val="00B050"/>
                </a:solidFill>
              </a:rPr>
              <a:t>informational text </a:t>
            </a:r>
            <a:r>
              <a:rPr lang="en-US" b="1" dirty="0">
                <a:solidFill>
                  <a:srgbClr val="00B050"/>
                </a:solidFill>
              </a:rPr>
              <a:t>better.</a:t>
            </a:r>
          </a:p>
          <a:p>
            <a:pPr indent="3175">
              <a:lnSpc>
                <a:spcPct val="110000"/>
              </a:lnSpc>
              <a:buNone/>
              <a:defRPr/>
            </a:pPr>
            <a:endParaRPr lang="en-US" dirty="0"/>
          </a:p>
          <a:p>
            <a:pPr indent="3175">
              <a:lnSpc>
                <a:spcPct val="110000"/>
              </a:lnSpc>
              <a:buNone/>
              <a:defRPr/>
            </a:pPr>
            <a:r>
              <a:rPr lang="en-US" dirty="0">
                <a:solidFill>
                  <a:srgbClr val="7030A0"/>
                </a:solidFill>
              </a:rPr>
              <a:t>	</a:t>
            </a:r>
            <a:r>
              <a:rPr lang="en-US" sz="1100" dirty="0">
                <a:solidFill>
                  <a:srgbClr val="7030A0"/>
                </a:solidFill>
              </a:rPr>
              <a:t>	</a:t>
            </a:r>
            <a:r>
              <a:rPr lang="en-US" sz="1100" dirty="0"/>
              <a:t>		</a:t>
            </a:r>
          </a:p>
        </p:txBody>
      </p:sp>
      <p:sp>
        <p:nvSpPr>
          <p:cNvPr id="4" name="TextBox 5"/>
          <p:cNvSpPr txBox="1">
            <a:spLocks noChangeArrowheads="1"/>
          </p:cNvSpPr>
          <p:nvPr/>
        </p:nvSpPr>
        <p:spPr bwMode="auto">
          <a:xfrm>
            <a:off x="5638800" y="6149975"/>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Calibri" pitchFamily="34" charset="0"/>
              </a:rPr>
              <a:t>(McGregor, 2007, p. 81)</a:t>
            </a:r>
          </a:p>
          <a:p>
            <a:pPr eaLnBrk="1" hangingPunct="1"/>
            <a:endParaRPr lang="en-US" altLang="en-US" sz="2000" dirty="0">
              <a:latin typeface="Calibri" pitchFamily="34" charset="0"/>
            </a:endParaRPr>
          </a:p>
        </p:txBody>
      </p:sp>
    </p:spTree>
    <p:extLst>
      <p:ext uri="{BB962C8B-B14F-4D97-AF65-F5344CB8AC3E}">
        <p14:creationId xmlns:p14="http://schemas.microsoft.com/office/powerpoint/2010/main" val="4185922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cs typeface="ＭＳ Ｐゴシック" charset="-128"/>
              </a:rPr>
              <a:t>Give Students Touchstones </a:t>
            </a:r>
            <a:r>
              <a:rPr lang="en-US" sz="2800">
                <a:cs typeface="ＭＳ Ｐゴシック" charset="-128"/>
              </a:rPr>
              <a:t>(Step 4)</a:t>
            </a:r>
          </a:p>
        </p:txBody>
      </p:sp>
      <p:sp>
        <p:nvSpPr>
          <p:cNvPr id="3" name="Content Placeholder 2"/>
          <p:cNvSpPr>
            <a:spLocks noGrp="1"/>
          </p:cNvSpPr>
          <p:nvPr>
            <p:ph idx="1"/>
          </p:nvPr>
        </p:nvSpPr>
        <p:spPr>
          <a:xfrm>
            <a:off x="623888" y="1905000"/>
            <a:ext cx="5776912" cy="1185863"/>
          </a:xfrm>
        </p:spPr>
        <p:txBody>
          <a:bodyPr>
            <a:normAutofit fontScale="92500" lnSpcReduction="10000"/>
          </a:bodyPr>
          <a:lstStyle/>
          <a:p>
            <a:pPr marL="0" indent="0">
              <a:spcBef>
                <a:spcPts val="800"/>
              </a:spcBef>
              <a:buFont typeface="Arial" charset="0"/>
              <a:buNone/>
            </a:pPr>
            <a:r>
              <a:rPr lang="en-US" sz="2800" dirty="0" smtClean="0">
                <a:cs typeface="ＭＳ Ｐゴシック" charset="-128"/>
              </a:rPr>
              <a:t>You may choose to provide students with a hand motion that signals Determining Importance &amp; Summarizing.</a:t>
            </a:r>
          </a:p>
          <a:p>
            <a:pPr marL="0" indent="0">
              <a:lnSpc>
                <a:spcPct val="90000"/>
              </a:lnSpc>
            </a:pPr>
            <a:endParaRPr lang="en-US" sz="2800" dirty="0" smtClean="0">
              <a:cs typeface="ＭＳ Ｐゴシック" charset="-128"/>
            </a:endParaRPr>
          </a:p>
        </p:txBody>
      </p:sp>
      <p:sp>
        <p:nvSpPr>
          <p:cNvPr id="81926" name="TextBox 6"/>
          <p:cNvSpPr txBox="1">
            <a:spLocks noChangeArrowheads="1"/>
          </p:cNvSpPr>
          <p:nvPr/>
        </p:nvSpPr>
        <p:spPr bwMode="auto">
          <a:xfrm>
            <a:off x="4327902" y="5451267"/>
            <a:ext cx="3656013" cy="1169551"/>
          </a:xfrm>
          <a:prstGeom prst="rect">
            <a:avLst/>
          </a:prstGeom>
          <a:noFill/>
          <a:ln w="9525">
            <a:noFill/>
            <a:miter lim="800000"/>
            <a:headEnd/>
            <a:tailEnd/>
          </a:ln>
        </p:spPr>
        <p:txBody>
          <a:bodyPr>
            <a:prstTxWarp prst="textNoShape">
              <a:avLst/>
            </a:prstTxWarp>
            <a:spAutoFit/>
          </a:bodyPr>
          <a:lstStyle/>
          <a:p>
            <a:pPr>
              <a:spcBef>
                <a:spcPts val="800"/>
              </a:spcBef>
            </a:pPr>
            <a:r>
              <a:rPr lang="en-US" sz="2600" dirty="0">
                <a:latin typeface="Calibri" charset="0"/>
              </a:rPr>
              <a:t>Display strategy posters in the classroom.</a:t>
            </a:r>
          </a:p>
          <a:p>
            <a:endParaRPr lang="en-US" dirty="0">
              <a:latin typeface="Calibri" charset="0"/>
            </a:endParaRPr>
          </a:p>
        </p:txBody>
      </p:sp>
      <p:pic>
        <p:nvPicPr>
          <p:cNvPr id="9" name="Picture 2" descr="T:\D - Elements of Understanding\Graphics\David Pictures\Determining Importance.JPG"/>
          <p:cNvPicPr>
            <a:picLocks noChangeAspect="1" noChangeArrowheads="1"/>
          </p:cNvPicPr>
          <p:nvPr/>
        </p:nvPicPr>
        <p:blipFill>
          <a:blip r:embed="rId3">
            <a:grayscl/>
          </a:blip>
          <a:srcRect/>
          <a:stretch>
            <a:fillRect/>
          </a:stretch>
        </p:blipFill>
        <p:spPr bwMode="auto">
          <a:xfrm>
            <a:off x="5887176" y="2848986"/>
            <a:ext cx="2869141" cy="2151856"/>
          </a:xfrm>
          <a:prstGeom prst="rect">
            <a:avLst/>
          </a:prstGeom>
          <a:ln w="9525">
            <a:solidFill>
              <a:schemeClr val="tx1"/>
            </a:solid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a:srcRect/>
          <a:stretch>
            <a:fillRect/>
          </a:stretch>
        </p:blipFill>
        <p:spPr bwMode="auto">
          <a:xfrm>
            <a:off x="571501" y="3483510"/>
            <a:ext cx="1997330" cy="2578151"/>
          </a:xfrm>
          <a:prstGeom prst="rect">
            <a:avLst/>
          </a:prstGeom>
          <a:ln w="3175">
            <a:solidFill>
              <a:schemeClr val="tx1"/>
            </a:solid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5"/>
          <a:srcRect/>
          <a:stretch>
            <a:fillRect/>
          </a:stretch>
        </p:blipFill>
        <p:spPr bwMode="auto">
          <a:xfrm rot="660773">
            <a:off x="1709618" y="3731705"/>
            <a:ext cx="1966122" cy="2538274"/>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2946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a:xfrm>
            <a:off x="457200" y="906463"/>
            <a:ext cx="8229600" cy="769937"/>
          </a:xfrm>
        </p:spPr>
        <p:txBody>
          <a:bodyPr/>
          <a:lstStyle/>
          <a:p>
            <a:r>
              <a:rPr lang="en-US">
                <a:cs typeface="ＭＳ Ｐゴシック" charset="-128"/>
              </a:rPr>
              <a:t>Give Students Touchstones </a:t>
            </a:r>
            <a:r>
              <a:rPr lang="en-US" sz="2800">
                <a:cs typeface="ＭＳ Ｐゴシック" charset="-128"/>
              </a:rPr>
              <a:t>(Step 4)</a:t>
            </a:r>
            <a:endParaRPr lang="en-US" sz="2800">
              <a:latin typeface="Kristen ITC" pitchFamily="66" charset="0"/>
              <a:cs typeface="ＭＳ Ｐゴシック" charset="-128"/>
            </a:endParaRPr>
          </a:p>
        </p:txBody>
      </p:sp>
      <p:sp>
        <p:nvSpPr>
          <p:cNvPr id="83970" name="Content Placeholder 4"/>
          <p:cNvSpPr>
            <a:spLocks noGrp="1"/>
          </p:cNvSpPr>
          <p:nvPr>
            <p:ph idx="1"/>
          </p:nvPr>
        </p:nvSpPr>
        <p:spPr>
          <a:xfrm>
            <a:off x="152400" y="1752600"/>
            <a:ext cx="8458200" cy="5410200"/>
          </a:xfrm>
        </p:spPr>
        <p:txBody>
          <a:bodyPr>
            <a:normAutofit/>
          </a:bodyPr>
          <a:lstStyle/>
          <a:p>
            <a:pPr indent="-6350">
              <a:spcBef>
                <a:spcPts val="800"/>
              </a:spcBef>
              <a:spcAft>
                <a:spcPts val="600"/>
              </a:spcAft>
              <a:buFont typeface="Arial" charset="0"/>
              <a:buNone/>
            </a:pPr>
            <a:r>
              <a:rPr lang="en-US" sz="2800" dirty="0" smtClean="0">
                <a:cs typeface="ＭＳ Ｐゴシック" charset="-128"/>
              </a:rPr>
              <a:t>Touchstones: Explain the strategy poster and refer to the anchor lesson.</a:t>
            </a:r>
          </a:p>
          <a:p>
            <a:pPr indent="-6350">
              <a:spcBef>
                <a:spcPts val="800"/>
              </a:spcBef>
              <a:spcAft>
                <a:spcPts val="600"/>
              </a:spcAft>
              <a:buFont typeface="Arial" charset="0"/>
              <a:buNone/>
            </a:pPr>
            <a:r>
              <a:rPr lang="en-US" altLang="en-US" sz="2500" dirty="0" smtClean="0">
                <a:solidFill>
                  <a:srgbClr val="C00000"/>
                </a:solidFill>
              </a:rPr>
              <a:t>Remember </a:t>
            </a:r>
            <a:r>
              <a:rPr lang="en-US" altLang="en-US" sz="2500" dirty="0">
                <a:solidFill>
                  <a:srgbClr val="C00000"/>
                </a:solidFill>
              </a:rPr>
              <a:t>when </a:t>
            </a:r>
            <a:r>
              <a:rPr lang="en-US" altLang="en-US" sz="2500" dirty="0" smtClean="0">
                <a:solidFill>
                  <a:srgbClr val="C00000"/>
                </a:solidFill>
              </a:rPr>
              <a:t>our babysitter lost his brother?  </a:t>
            </a:r>
            <a:r>
              <a:rPr lang="en-US" altLang="en-US" sz="2500" dirty="0">
                <a:solidFill>
                  <a:srgbClr val="C00000"/>
                </a:solidFill>
              </a:rPr>
              <a:t>We had a long list of details about the </a:t>
            </a:r>
            <a:r>
              <a:rPr lang="en-US" altLang="en-US" sz="2500" dirty="0" smtClean="0">
                <a:solidFill>
                  <a:srgbClr val="C00000"/>
                </a:solidFill>
              </a:rPr>
              <a:t>little brother. All </a:t>
            </a:r>
            <a:r>
              <a:rPr lang="en-US" altLang="en-US" sz="2500" dirty="0">
                <a:solidFill>
                  <a:srgbClr val="C00000"/>
                </a:solidFill>
              </a:rPr>
              <a:t>of my fingers </a:t>
            </a:r>
            <a:r>
              <a:rPr lang="en-US" altLang="en-US" sz="2500" dirty="0" smtClean="0">
                <a:solidFill>
                  <a:srgbClr val="C00000"/>
                </a:solidFill>
              </a:rPr>
              <a:t>represent </a:t>
            </a:r>
            <a:r>
              <a:rPr lang="en-US" altLang="en-US" sz="2500" dirty="0">
                <a:solidFill>
                  <a:srgbClr val="C00000"/>
                </a:solidFill>
              </a:rPr>
              <a:t>those details. We didn’t want to </a:t>
            </a:r>
            <a:r>
              <a:rPr lang="en-US" altLang="en-US" sz="2500" dirty="0" smtClean="0">
                <a:solidFill>
                  <a:srgbClr val="C00000"/>
                </a:solidFill>
              </a:rPr>
              <a:t>tell the police all of those details, instead, we </a:t>
            </a:r>
            <a:r>
              <a:rPr lang="en-US" altLang="en-US" sz="2500" dirty="0">
                <a:solidFill>
                  <a:srgbClr val="C00000"/>
                </a:solidFill>
              </a:rPr>
              <a:t>had to figure out which information was the most important </a:t>
            </a:r>
            <a:r>
              <a:rPr lang="en-US" altLang="en-US" sz="2500" dirty="0" smtClean="0">
                <a:solidFill>
                  <a:srgbClr val="C00000"/>
                </a:solidFill>
              </a:rPr>
              <a:t>to share – </a:t>
            </a:r>
            <a:r>
              <a:rPr lang="en-US" altLang="en-US" sz="2500" dirty="0">
                <a:solidFill>
                  <a:srgbClr val="C00000"/>
                </a:solidFill>
              </a:rPr>
              <a:t>like my thumb here.  The unimportant details can hide behind my hand so that only the most important or key information is left. You will know when I am determining importance while reading, because I will show you this thumbs up hand signal. </a:t>
            </a:r>
          </a:p>
        </p:txBody>
      </p:sp>
    </p:spTree>
    <p:extLst>
      <p:ext uri="{BB962C8B-B14F-4D97-AF65-F5344CB8AC3E}">
        <p14:creationId xmlns:p14="http://schemas.microsoft.com/office/powerpoint/2010/main" val="1471611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cs typeface="ＭＳ Ｐゴシック" charset="-128"/>
              </a:rPr>
              <a:t>Think-Aloud </a:t>
            </a:r>
            <a:r>
              <a:rPr lang="en-US" sz="2800" smtClean="0">
                <a:cs typeface="ＭＳ Ｐゴシック" charset="-128"/>
              </a:rPr>
              <a:t>(Step 5)</a:t>
            </a:r>
          </a:p>
        </p:txBody>
      </p:sp>
      <p:sp>
        <p:nvSpPr>
          <p:cNvPr id="53250" name="Content Placeholder 2"/>
          <p:cNvSpPr>
            <a:spLocks noGrp="1"/>
          </p:cNvSpPr>
          <p:nvPr>
            <p:ph idx="1"/>
          </p:nvPr>
        </p:nvSpPr>
        <p:spPr>
          <a:xfrm>
            <a:off x="304800" y="2362200"/>
            <a:ext cx="4419600" cy="4343400"/>
          </a:xfrm>
        </p:spPr>
        <p:txBody>
          <a:bodyPr>
            <a:normAutofit/>
          </a:bodyPr>
          <a:lstStyle/>
          <a:p>
            <a:pPr marL="0" indent="0">
              <a:spcBef>
                <a:spcPct val="0"/>
              </a:spcBef>
              <a:buNone/>
            </a:pPr>
            <a:r>
              <a:rPr lang="en-US" sz="3600" dirty="0" smtClean="0"/>
              <a:t>“A </a:t>
            </a:r>
            <a:r>
              <a:rPr lang="en-US" sz="3600" dirty="0"/>
              <a:t>think-aloud is a way to provide </a:t>
            </a:r>
            <a:r>
              <a:rPr lang="en-US" sz="3600" i="1" dirty="0"/>
              <a:t>instruction</a:t>
            </a:r>
            <a:r>
              <a:rPr lang="en-US" sz="3600" dirty="0"/>
              <a:t> rather than just give </a:t>
            </a:r>
            <a:r>
              <a:rPr lang="en-US" sz="3600" i="1" dirty="0" smtClean="0"/>
              <a:t>instructions.” </a:t>
            </a:r>
          </a:p>
          <a:p>
            <a:pPr marL="0" indent="0">
              <a:spcBef>
                <a:spcPct val="0"/>
              </a:spcBef>
              <a:buNone/>
            </a:pPr>
            <a:endParaRPr lang="en-US" sz="3600" i="1" dirty="0"/>
          </a:p>
          <a:p>
            <a:pPr marL="0" indent="0">
              <a:spcBef>
                <a:spcPct val="0"/>
              </a:spcBef>
              <a:buNone/>
            </a:pPr>
            <a:endParaRPr lang="en-US" sz="3600" i="1" dirty="0" smtClean="0"/>
          </a:p>
          <a:p>
            <a:pPr marL="0" indent="0">
              <a:spcBef>
                <a:spcPct val="0"/>
              </a:spcBef>
              <a:buNone/>
            </a:pPr>
            <a:r>
              <a:rPr lang="en-US" sz="2000" dirty="0" smtClean="0"/>
              <a:t>(</a:t>
            </a:r>
            <a:r>
              <a:rPr lang="en-US" sz="2000" dirty="0"/>
              <a:t>Daniels &amp; </a:t>
            </a:r>
            <a:r>
              <a:rPr lang="en-US" sz="2000" dirty="0" err="1"/>
              <a:t>Zemelman</a:t>
            </a:r>
            <a:r>
              <a:rPr lang="en-US" sz="2000" dirty="0"/>
              <a:t>, 2004, p. </a:t>
            </a:r>
            <a:r>
              <a:rPr lang="en-US" sz="2000" dirty="0" smtClean="0"/>
              <a:t>238).</a:t>
            </a:r>
          </a:p>
          <a:p>
            <a:pPr marL="0" indent="0">
              <a:spcBef>
                <a:spcPct val="0"/>
              </a:spcBef>
              <a:buNone/>
            </a:pPr>
            <a:endParaRPr lang="en-US" sz="2000" dirty="0"/>
          </a:p>
        </p:txBody>
      </p:sp>
      <p:pic>
        <p:nvPicPr>
          <p:cNvPr id="1027" name="Picture 3" descr="C:\Users\ddycha\AppData\Local\Microsoft\Windows\Temporary Internet Files\Content.IE5\TDR9T670\7848932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92" t="1" r="7597" b="44572"/>
          <a:stretch/>
        </p:blipFill>
        <p:spPr bwMode="auto">
          <a:xfrm>
            <a:off x="4876800" y="2133600"/>
            <a:ext cx="3484181" cy="3539066"/>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4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761123F1-92AF-400D-AAB1-9F5CB687AF98}" type="slidenum">
              <a:rPr/>
              <a:pPr>
                <a:defRPr/>
              </a:pPr>
              <a:t>25</a:t>
            </a:fld>
            <a:endParaRPr/>
          </a:p>
        </p:txBody>
      </p:sp>
      <p:sp>
        <p:nvSpPr>
          <p:cNvPr id="66562" name="Content Placeholder 2"/>
          <p:cNvSpPr>
            <a:spLocks noGrp="1"/>
          </p:cNvSpPr>
          <p:nvPr>
            <p:ph idx="4294967295"/>
          </p:nvPr>
        </p:nvSpPr>
        <p:spPr>
          <a:xfrm>
            <a:off x="0" y="1219200"/>
            <a:ext cx="8229600" cy="4724400"/>
          </a:xfrm>
        </p:spPr>
        <p:txBody>
          <a:bodyPr/>
          <a:lstStyle/>
          <a:p>
            <a:pPr marL="342900" lvl="2" indent="-342900" eaLnBrk="1" hangingPunct="1">
              <a:lnSpc>
                <a:spcPct val="80000"/>
              </a:lnSpc>
              <a:buFont typeface="Arial" charset="0"/>
              <a:buNone/>
            </a:pPr>
            <a:endParaRPr lang="en-US" sz="3200" smtClean="0"/>
          </a:p>
          <a:p>
            <a:pPr marL="342900" lvl="2" indent="-342900" eaLnBrk="1" hangingPunct="1">
              <a:lnSpc>
                <a:spcPct val="80000"/>
              </a:lnSpc>
              <a:buFont typeface="Arial" charset="0"/>
              <a:buNone/>
            </a:pPr>
            <a:endParaRPr lang="en-US" sz="3200" smtClean="0"/>
          </a:p>
        </p:txBody>
      </p:sp>
      <p:sp>
        <p:nvSpPr>
          <p:cNvPr id="6" name="Title 1"/>
          <p:cNvSpPr txBox="1">
            <a:spLocks/>
          </p:cNvSpPr>
          <p:nvPr/>
        </p:nvSpPr>
        <p:spPr>
          <a:xfrm>
            <a:off x="609600" y="76200"/>
            <a:ext cx="8153400" cy="990600"/>
          </a:xfrm>
          <a:prstGeom prst="rect">
            <a:avLst/>
          </a:prstGeom>
        </p:spPr>
        <p:txBody>
          <a:bodyPr anchor="ctr">
            <a:normAutofit/>
          </a:bodyPr>
          <a:lstStyle/>
          <a:p>
            <a:pPr algn="ctr" fontAlgn="auto">
              <a:spcBef>
                <a:spcPts val="0"/>
              </a:spcBef>
              <a:spcAft>
                <a:spcPts val="0"/>
              </a:spcAft>
              <a:defRPr/>
            </a:pPr>
            <a:endParaRPr lang="en-US" sz="4400" b="1" dirty="0">
              <a:effectLst>
                <a:outerShdw blurRad="38100" dist="38100" dir="2700000" algn="tl">
                  <a:srgbClr val="C0C0C0"/>
                </a:outerShdw>
              </a:effectLst>
              <a:latin typeface="Calibri" pitchFamily="34" charset="0"/>
              <a:ea typeface="+mn-ea"/>
              <a:cs typeface="+mn-cs"/>
            </a:endParaRPr>
          </a:p>
        </p:txBody>
      </p:sp>
      <p:sp>
        <p:nvSpPr>
          <p:cNvPr id="78852" name="Rectangle 3"/>
          <p:cNvSpPr>
            <a:spLocks noChangeArrowheads="1"/>
          </p:cNvSpPr>
          <p:nvPr/>
        </p:nvSpPr>
        <p:spPr bwMode="auto">
          <a:xfrm>
            <a:off x="900113" y="768350"/>
            <a:ext cx="7315200" cy="579438"/>
          </a:xfrm>
          <a:prstGeom prst="rect">
            <a:avLst/>
          </a:prstGeom>
          <a:noFill/>
          <a:ln w="9525">
            <a:noFill/>
            <a:miter lim="800000"/>
            <a:headEnd/>
            <a:tailEnd/>
          </a:ln>
        </p:spPr>
        <p:txBody>
          <a:bodyPr>
            <a:spAutoFit/>
          </a:bodyPr>
          <a:lstStyle/>
          <a:p>
            <a:pPr algn="ctr">
              <a:lnSpc>
                <a:spcPct val="80000"/>
              </a:lnSpc>
              <a:defRPr/>
            </a:pPr>
            <a:r>
              <a:rPr lang="en-US" sz="4000" dirty="0">
                <a:solidFill>
                  <a:srgbClr val="0070C0"/>
                </a:solidFill>
                <a:latin typeface="+mj-lt"/>
                <a:ea typeface="+mj-ea"/>
                <a:cs typeface="Adobe Arabic" pitchFamily="18" charset="-78"/>
              </a:rPr>
              <a:t>Topic, Main Idea, or Summary?</a:t>
            </a:r>
          </a:p>
        </p:txBody>
      </p:sp>
      <p:graphicFrame>
        <p:nvGraphicFramePr>
          <p:cNvPr id="8" name="Table 7"/>
          <p:cNvGraphicFramePr>
            <a:graphicFrameLocks noGrp="1"/>
          </p:cNvGraphicFramePr>
          <p:nvPr>
            <p:extLst>
              <p:ext uri="{D42A27DB-BD31-4B8C-83A1-F6EECF244321}">
                <p14:modId xmlns:p14="http://schemas.microsoft.com/office/powerpoint/2010/main" val="361032971"/>
              </p:ext>
            </p:extLst>
          </p:nvPr>
        </p:nvGraphicFramePr>
        <p:xfrm>
          <a:off x="533400" y="1365250"/>
          <a:ext cx="7681913" cy="4943475"/>
        </p:xfrm>
        <a:graphic>
          <a:graphicData uri="http://schemas.openxmlformats.org/drawingml/2006/table">
            <a:tbl>
              <a:tblPr/>
              <a:tblGrid>
                <a:gridCol w="1566863"/>
                <a:gridCol w="3405187"/>
                <a:gridCol w="2709863"/>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Term</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cs typeface="ＭＳ Ｐゴシック" charset="-128"/>
                        </a:rPr>
                        <a:t>Definition</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cs typeface="ＭＳ Ｐゴシック" charset="-128"/>
                        </a:rPr>
                        <a:t>Example</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1009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Topic</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Who or what the text is about; can often be expressed in one or two words.</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Sharks</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Main Idea</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rPr>
                        <a:t>What the text says about the topic; can often be expressed in one sentence or less.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endParaRP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Sharks do many things.</a:t>
                      </a:r>
                    </a:p>
                  </a:txBody>
                  <a:tcPr horzOverflow="overflow">
                    <a:lnL>
                      <a:noFill/>
                    </a:lnL>
                    <a:lnR>
                      <a:noFill/>
                    </a:lnR>
                    <a:lnT>
                      <a:noFill/>
                    </a:lnT>
                    <a:lnB>
                      <a:noFill/>
                    </a:lnB>
                    <a:lnTlToBr>
                      <a:noFill/>
                    </a:lnTlToBr>
                    <a:lnBlToTr>
                      <a:noFill/>
                    </a:lnBlToTr>
                    <a:solidFill>
                      <a:schemeClr val="accent1"/>
                    </a:solidFill>
                  </a:tcPr>
                </a:tc>
              </a:tr>
              <a:tr h="2219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Summary</a:t>
                      </a:r>
                    </a:p>
                  </a:txBody>
                  <a:tcPr horzOverflow="overflow">
                    <a:lnL>
                      <a:noFill/>
                    </a:lnL>
                    <a:lnR>
                      <a:noFill/>
                    </a:lnR>
                    <a:lnT>
                      <a:noFill/>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rPr>
                        <a:t>A synthesis of the important ideas in a text; may be of varying length, expressed in the reader’s own words and should reflect the structure of the text.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endParaRPr>
                    </a:p>
                  </a:txBody>
                  <a:tcPr horzOverflow="overflow">
                    <a:lnL>
                      <a:noFill/>
                    </a:lnL>
                    <a:lnR>
                      <a:noFill/>
                    </a:lnR>
                    <a:lnT>
                      <a:noFill/>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rPr>
                        <a:t>Sharks  swim through the oceans hunting for prey, such as fish and seals. Sometimes, they work together to attack prey and may even engage in playful activities.</a:t>
                      </a:r>
                    </a:p>
                  </a:txBody>
                  <a:tcPr horzOverflow="overflow">
                    <a:lnL>
                      <a:noFill/>
                    </a:lnL>
                    <a:lnR>
                      <a:noFill/>
                    </a:lnR>
                    <a:lnT>
                      <a:noFill/>
                    </a:lnT>
                    <a:lnB>
                      <a:noFill/>
                    </a:lnB>
                    <a:lnTlToBr>
                      <a:noFill/>
                    </a:lnTlToBr>
                    <a:lnBlToTr>
                      <a:noFill/>
                    </a:lnBlToTr>
                    <a:solidFill>
                      <a:srgbClr val="3D6696"/>
                    </a:solidFill>
                  </a:tcPr>
                </a:tc>
              </a:tr>
            </a:tbl>
          </a:graphicData>
        </a:graphic>
      </p:graphicFrame>
      <p:sp>
        <p:nvSpPr>
          <p:cNvPr id="66579" name="TextBox 8"/>
          <p:cNvSpPr txBox="1">
            <a:spLocks noChangeArrowheads="1"/>
          </p:cNvSpPr>
          <p:nvPr/>
        </p:nvSpPr>
        <p:spPr bwMode="auto">
          <a:xfrm>
            <a:off x="2895600" y="6324600"/>
            <a:ext cx="5410200" cy="304800"/>
          </a:xfrm>
          <a:prstGeom prst="rect">
            <a:avLst/>
          </a:prstGeom>
          <a:noFill/>
          <a:ln w="9525">
            <a:noFill/>
            <a:miter lim="800000"/>
            <a:headEnd/>
            <a:tailEnd/>
          </a:ln>
        </p:spPr>
        <p:txBody>
          <a:bodyPr>
            <a:prstTxWarp prst="textNoShape">
              <a:avLst/>
            </a:prstTxWarp>
            <a:spAutoFit/>
          </a:bodyPr>
          <a:lstStyle/>
          <a:p>
            <a:pPr algn="r"/>
            <a:r>
              <a:rPr lang="en-US" sz="1400">
                <a:latin typeface="Calibri" charset="0"/>
              </a:rPr>
              <a:t>(Silver, Strong, &amp; Perini, 2000; CIERA, 2003) </a:t>
            </a:r>
          </a:p>
        </p:txBody>
      </p:sp>
      <p:grpSp>
        <p:nvGrpSpPr>
          <p:cNvPr id="2" name="Group 4"/>
          <p:cNvGrpSpPr>
            <a:grpSpLocks/>
          </p:cNvGrpSpPr>
          <p:nvPr/>
        </p:nvGrpSpPr>
        <p:grpSpPr bwMode="auto">
          <a:xfrm>
            <a:off x="7772400" y="990600"/>
            <a:ext cx="1295400" cy="1368425"/>
            <a:chOff x="6771868" y="4434608"/>
            <a:chExt cx="1707115" cy="1439140"/>
          </a:xfrm>
        </p:grpSpPr>
        <p:pic>
          <p:nvPicPr>
            <p:cNvPr id="66581"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858001" y="4434608"/>
              <a:ext cx="1620982" cy="1439140"/>
            </a:xfrm>
            <a:prstGeom prst="rect">
              <a:avLst/>
            </a:prstGeom>
            <a:noFill/>
            <a:ln w="9525">
              <a:noFill/>
              <a:miter lim="800000"/>
              <a:headEnd/>
              <a:tailEnd/>
            </a:ln>
          </p:spPr>
        </p:pic>
        <p:sp>
          <p:nvSpPr>
            <p:cNvPr id="66582" name="TextBox 5"/>
            <p:cNvSpPr txBox="1">
              <a:spLocks noChangeArrowheads="1"/>
            </p:cNvSpPr>
            <p:nvPr/>
          </p:nvSpPr>
          <p:spPr bwMode="auto">
            <a:xfrm>
              <a:off x="6771868" y="4833627"/>
              <a:ext cx="1675734" cy="938653"/>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2</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spTree>
    <p:extLst>
      <p:ext uri="{BB962C8B-B14F-4D97-AF65-F5344CB8AC3E}">
        <p14:creationId xmlns:p14="http://schemas.microsoft.com/office/powerpoint/2010/main" val="3933446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 Topic</a:t>
            </a:r>
            <a:endParaRPr lang="en-US" dirty="0"/>
          </a:p>
        </p:txBody>
      </p:sp>
      <p:sp>
        <p:nvSpPr>
          <p:cNvPr id="5" name="Text Placeholder 4"/>
          <p:cNvSpPr>
            <a:spLocks noGrp="1"/>
          </p:cNvSpPr>
          <p:nvPr>
            <p:ph type="body" idx="1"/>
          </p:nvPr>
        </p:nvSpPr>
        <p:spPr/>
        <p:txBody>
          <a:bodyPr/>
          <a:lstStyle/>
          <a:p>
            <a:r>
              <a:rPr lang="en-US" dirty="0" smtClean="0"/>
              <a:t>Considerations for Teaching Students to</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26</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3440919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Topic</a:t>
            </a:r>
            <a:endParaRPr lang="en-US" dirty="0"/>
          </a:p>
        </p:txBody>
      </p:sp>
      <p:sp>
        <p:nvSpPr>
          <p:cNvPr id="7" name="Content Placeholder 6"/>
          <p:cNvSpPr>
            <a:spLocks noGrp="1"/>
          </p:cNvSpPr>
          <p:nvPr>
            <p:ph idx="1"/>
          </p:nvPr>
        </p:nvSpPr>
        <p:spPr/>
        <p:txBody>
          <a:bodyPr/>
          <a:lstStyle/>
          <a:p>
            <a:pPr marL="0" indent="0">
              <a:buNone/>
            </a:pPr>
            <a:r>
              <a:rPr lang="en-US" dirty="0" smtClean="0"/>
              <a:t>“Usually the topic will be apparent by looking at the title, pictures, or subheadings … Higher level text may confuse students by dancing around the topic instead of stating it directly. In these cases, teach students to look for repeated references to help them find a topic.” </a:t>
            </a:r>
          </a:p>
          <a:p>
            <a:pPr marL="0" indent="0">
              <a:buNone/>
            </a:pPr>
            <a:r>
              <a:rPr lang="en-US" sz="2000" dirty="0"/>
              <a:t> </a:t>
            </a:r>
            <a:r>
              <a:rPr lang="en-US" sz="2000" dirty="0" smtClean="0"/>
              <a:t>                                                                                                      (</a:t>
            </a:r>
            <a:r>
              <a:rPr lang="en-US" sz="2000" dirty="0" err="1" smtClean="0"/>
              <a:t>Kissner</a:t>
            </a:r>
            <a:r>
              <a:rPr lang="en-US" sz="2000" dirty="0" smtClean="0"/>
              <a:t>, 2006, p. 34)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3507309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Topic?</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“You may have a wetland at your house and not even know it. Sometimes, </a:t>
            </a:r>
            <a:r>
              <a:rPr lang="en-US" i="1" dirty="0" smtClean="0"/>
              <a:t>small depressions </a:t>
            </a:r>
            <a:r>
              <a:rPr lang="en-US" dirty="0" smtClean="0"/>
              <a:t>in the lawn fill up with rain and hold the moisture for days at a time. These ‘</a:t>
            </a:r>
            <a:r>
              <a:rPr lang="en-US" i="1" dirty="0" smtClean="0"/>
              <a:t>potholes</a:t>
            </a:r>
            <a:r>
              <a:rPr lang="en-US" dirty="0" smtClean="0"/>
              <a:t>’ often come alive at night with creatures like spring peepers (tiny frogs), insects, and birds. When people avoid these </a:t>
            </a:r>
            <a:r>
              <a:rPr lang="en-US" i="1" dirty="0" smtClean="0"/>
              <a:t>wet areas </a:t>
            </a:r>
            <a:r>
              <a:rPr lang="en-US" dirty="0" smtClean="0"/>
              <a:t>and don’t mow </a:t>
            </a:r>
            <a:r>
              <a:rPr lang="en-US" i="1" dirty="0" smtClean="0"/>
              <a:t>them</a:t>
            </a:r>
            <a:r>
              <a:rPr lang="en-US" dirty="0" smtClean="0"/>
              <a:t>, they are providing a habitat for animals – without even knowing it!”</a:t>
            </a:r>
          </a:p>
          <a:p>
            <a:pPr marL="0" indent="0">
              <a:buNone/>
            </a:pPr>
            <a:r>
              <a:rPr lang="en-US" sz="2200" dirty="0"/>
              <a:t> </a:t>
            </a:r>
            <a:r>
              <a:rPr lang="en-US" sz="2200" dirty="0" smtClean="0"/>
              <a:t>                                                                                                 (</a:t>
            </a:r>
            <a:r>
              <a:rPr lang="en-US" sz="2200" dirty="0" err="1"/>
              <a:t>Kissner</a:t>
            </a:r>
            <a:r>
              <a:rPr lang="en-US" sz="2200" dirty="0"/>
              <a:t>, 2006, p. 34) </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2384120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Topic?</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One must be specially trained for a number of years to work with fireworks. </a:t>
            </a:r>
            <a:r>
              <a:rPr lang="en-US" dirty="0" err="1" smtClean="0"/>
              <a:t>Pyrotechnicians</a:t>
            </a:r>
            <a:r>
              <a:rPr lang="en-US" dirty="0" smtClean="0"/>
              <a:t> </a:t>
            </a:r>
            <a:r>
              <a:rPr lang="en-US" dirty="0"/>
              <a:t>wear protective gear like gloves and goggles as they work carefully to ensure that none of the fireworks deploy before they are intended to do so. The fireworks’ fuses are connected to long wires. The wires are long so that the </a:t>
            </a:r>
            <a:r>
              <a:rPr lang="en-US" dirty="0" err="1" smtClean="0"/>
              <a:t>pyrotechnicians</a:t>
            </a:r>
            <a:r>
              <a:rPr lang="en-US" dirty="0" smtClean="0"/>
              <a:t> </a:t>
            </a:r>
            <a:r>
              <a:rPr lang="en-US" dirty="0"/>
              <a:t>can ignite the fuse a safe distance away from the actual explosion</a:t>
            </a:r>
            <a:r>
              <a:rPr lang="en-US" dirty="0" smtClean="0"/>
              <a:t>. The crowd watching the show is also situated a fair distance away from the site of ignition.</a:t>
            </a:r>
            <a:endParaRPr lang="en-US" dirty="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Rounded Rectangular Callout 5"/>
          <p:cNvSpPr/>
          <p:nvPr/>
        </p:nvSpPr>
        <p:spPr>
          <a:xfrm>
            <a:off x="4021347" y="3149600"/>
            <a:ext cx="3962400" cy="2133600"/>
          </a:xfrm>
          <a:prstGeom prst="wedgeRoundRectCallout">
            <a:avLst>
              <a:gd name="adj1" fmla="val -46667"/>
              <a:gd name="adj2" fmla="val -77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 think this paragraph is going to be about fireworks. Let me keep reading to see if I am right.</a:t>
            </a:r>
            <a:endParaRPr lang="en-US" sz="2400" dirty="0"/>
          </a:p>
        </p:txBody>
      </p:sp>
      <p:sp>
        <p:nvSpPr>
          <p:cNvPr id="7" name="Rounded Rectangular Callout 6"/>
          <p:cNvSpPr/>
          <p:nvPr/>
        </p:nvSpPr>
        <p:spPr>
          <a:xfrm>
            <a:off x="1841962" y="3894513"/>
            <a:ext cx="5105400" cy="2286000"/>
          </a:xfrm>
          <a:prstGeom prst="wedgeRoundRectCallout">
            <a:avLst>
              <a:gd name="adj1" fmla="val 46332"/>
              <a:gd name="adj2" fmla="val -66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This sentence tells me that </a:t>
            </a:r>
            <a:r>
              <a:rPr lang="en-US" sz="2400" dirty="0" err="1" smtClean="0"/>
              <a:t>pyrotechnicians</a:t>
            </a:r>
            <a:r>
              <a:rPr lang="en-US" sz="2400" dirty="0" smtClean="0"/>
              <a:t> wear gloves and goggles. They are also careful when they work with fireworks. </a:t>
            </a:r>
            <a:endParaRPr lang="en-US" sz="2400" dirty="0"/>
          </a:p>
        </p:txBody>
      </p:sp>
      <p:sp>
        <p:nvSpPr>
          <p:cNvPr id="8" name="Rounded Rectangular Callout 7"/>
          <p:cNvSpPr/>
          <p:nvPr/>
        </p:nvSpPr>
        <p:spPr>
          <a:xfrm>
            <a:off x="2133600" y="2159000"/>
            <a:ext cx="3200400" cy="2057400"/>
          </a:xfrm>
          <a:prstGeom prst="wedgeRoundRectCallout">
            <a:avLst>
              <a:gd name="adj1" fmla="val -50126"/>
              <a:gd name="adj2" fmla="val 89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These sentences tell me that the wires are long so that the technicians stay safe.</a:t>
            </a:r>
            <a:endParaRPr lang="en-US" sz="2400" dirty="0"/>
          </a:p>
        </p:txBody>
      </p:sp>
      <p:sp>
        <p:nvSpPr>
          <p:cNvPr id="9" name="Rounded Rectangular Callout 8"/>
          <p:cNvSpPr/>
          <p:nvPr/>
        </p:nvSpPr>
        <p:spPr>
          <a:xfrm>
            <a:off x="2062314" y="2413000"/>
            <a:ext cx="5943600" cy="2463800"/>
          </a:xfrm>
          <a:prstGeom prst="wedgeRoundRectCallout">
            <a:avLst>
              <a:gd name="adj1" fmla="val -52553"/>
              <a:gd name="adj2" fmla="val 82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This last sentence is interesting. It doesn’t talk at all about </a:t>
            </a:r>
            <a:r>
              <a:rPr lang="en-US" sz="2400" dirty="0" err="1" smtClean="0"/>
              <a:t>pyrotechnicians</a:t>
            </a:r>
            <a:r>
              <a:rPr lang="en-US" sz="2400" dirty="0" smtClean="0"/>
              <a:t>. Instead, it talks about the crowd being away from the fireworks so that they can stay safe too.</a:t>
            </a:r>
            <a:endParaRPr lang="en-US" sz="2400" dirty="0"/>
          </a:p>
        </p:txBody>
      </p:sp>
      <p:cxnSp>
        <p:nvCxnSpPr>
          <p:cNvPr id="11" name="Straight Connector 10"/>
          <p:cNvCxnSpPr/>
          <p:nvPr/>
        </p:nvCxnSpPr>
        <p:spPr>
          <a:xfrm>
            <a:off x="457200" y="3020291"/>
            <a:ext cx="16937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3429000"/>
            <a:ext cx="1409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4114800"/>
            <a:ext cx="1638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48768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0" y="5613400"/>
            <a:ext cx="1752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4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smtClean="0"/>
              <a:t>Goals for the Training</a:t>
            </a:r>
          </a:p>
        </p:txBody>
      </p:sp>
      <p:sp>
        <p:nvSpPr>
          <p:cNvPr id="3" name="Content Placeholder 2"/>
          <p:cNvSpPr>
            <a:spLocks noGrp="1"/>
          </p:cNvSpPr>
          <p:nvPr>
            <p:ph idx="1"/>
          </p:nvPr>
        </p:nvSpPr>
        <p:spPr>
          <a:xfrm>
            <a:off x="457200" y="2133600"/>
            <a:ext cx="5181600" cy="4221163"/>
          </a:xfrm>
        </p:spPr>
        <p:txBody>
          <a:bodyPr>
            <a:normAutofit/>
          </a:bodyPr>
          <a:lstStyle/>
          <a:p>
            <a:pPr marL="347663" indent="-347663">
              <a:lnSpc>
                <a:spcPct val="80000"/>
              </a:lnSpc>
              <a:spcAft>
                <a:spcPts val="1800"/>
              </a:spcAft>
              <a:buClr>
                <a:schemeClr val="tx1"/>
              </a:buClr>
              <a:defRPr/>
            </a:pPr>
            <a:r>
              <a:rPr lang="en-US" dirty="0"/>
              <a:t>Reinforce the </a:t>
            </a:r>
            <a:r>
              <a:rPr lang="en-US" dirty="0" smtClean="0"/>
              <a:t>importance of </a:t>
            </a:r>
            <a:r>
              <a:rPr lang="en-US" dirty="0"/>
              <a:t>teaching Determining Importance &amp; Summarizing </a:t>
            </a:r>
            <a:r>
              <a:rPr lang="en-US" dirty="0" smtClean="0"/>
              <a:t>to students.</a:t>
            </a:r>
            <a:endParaRPr lang="en-US" dirty="0"/>
          </a:p>
          <a:p>
            <a:pPr marL="347663" indent="-347663">
              <a:lnSpc>
                <a:spcPct val="80000"/>
              </a:lnSpc>
              <a:spcAft>
                <a:spcPts val="1800"/>
              </a:spcAft>
              <a:buClr>
                <a:schemeClr val="tx1"/>
              </a:buClr>
              <a:defRPr/>
            </a:pPr>
            <a:r>
              <a:rPr lang="en-US" dirty="0" smtClean="0"/>
              <a:t>Learn and practice various tools  which help readers determine </a:t>
            </a:r>
            <a:r>
              <a:rPr lang="en-US" dirty="0"/>
              <a:t>i</a:t>
            </a:r>
            <a:r>
              <a:rPr lang="en-US" dirty="0" smtClean="0"/>
              <a:t>mportance </a:t>
            </a:r>
            <a:r>
              <a:rPr lang="en-US" dirty="0"/>
              <a:t>&amp; s</a:t>
            </a:r>
            <a:r>
              <a:rPr lang="en-US" dirty="0" smtClean="0"/>
              <a:t>ummarize informational texts successfully.</a:t>
            </a:r>
            <a:endParaRPr lang="en-US" dirty="0"/>
          </a:p>
          <a:p>
            <a:endParaRPr lang="en-US" dirty="0"/>
          </a:p>
        </p:txBody>
      </p:sp>
      <p:pic>
        <p:nvPicPr>
          <p:cNvPr id="1026" name="Picture 2" descr="C:\Users\ddycha\AppData\Local\Microsoft\Windows\Temporary Internet Files\Content.IE5\TDR9T670\873538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2005">
            <a:off x="6257551" y="2336619"/>
            <a:ext cx="2122758" cy="319316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5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Determine importance and Identify Main Idea</a:t>
            </a:r>
            <a:endParaRPr lang="en-US" dirty="0"/>
          </a:p>
        </p:txBody>
      </p:sp>
      <p:sp>
        <p:nvSpPr>
          <p:cNvPr id="7" name="Text Placeholder 6"/>
          <p:cNvSpPr>
            <a:spLocks noGrp="1"/>
          </p:cNvSpPr>
          <p:nvPr>
            <p:ph type="body" idx="1"/>
          </p:nvPr>
        </p:nvSpPr>
        <p:spPr/>
        <p:txBody>
          <a:bodyPr/>
          <a:lstStyle/>
          <a:p>
            <a:r>
              <a:rPr lang="en-US" dirty="0" smtClean="0"/>
              <a:t>Considerations for Teaching Students to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30</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1012577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idx="1"/>
          </p:nvPr>
        </p:nvSpPr>
        <p:spPr/>
        <p:txBody>
          <a:bodyPr>
            <a:normAutofit lnSpcReduction="10000"/>
          </a:bodyPr>
          <a:lstStyle/>
          <a:p>
            <a:r>
              <a:rPr lang="en-US" dirty="0"/>
              <a:t>“Finding the main idea has never been fun for most struggling readers. They have been asked to find it countless times and have produced inadequate answers.”</a:t>
            </a:r>
          </a:p>
          <a:p>
            <a:r>
              <a:rPr lang="en-US" dirty="0" smtClean="0"/>
              <a:t>“Getting the main idea is a complex and challenging habit to develop, and it gets more challenging as texts become more complex in middle school and high school.” </a:t>
            </a:r>
          </a:p>
          <a:p>
            <a:pPr marL="0" indent="0">
              <a:buNone/>
            </a:pPr>
            <a:r>
              <a:rPr lang="en-US" sz="2200" dirty="0" smtClean="0"/>
              <a:t>                                                                                (</a:t>
            </a:r>
            <a:r>
              <a:rPr lang="en-US" sz="2200" dirty="0"/>
              <a:t>Zwiers, </a:t>
            </a:r>
            <a:r>
              <a:rPr lang="en-US" sz="2200" dirty="0" smtClean="0"/>
              <a:t>210, pp. 31-32)</a:t>
            </a:r>
            <a:endParaRPr lang="en-US" sz="2200" dirty="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31</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371787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idx="1"/>
          </p:nvPr>
        </p:nvSpPr>
        <p:spPr/>
        <p:txBody>
          <a:bodyPr>
            <a:normAutofit/>
          </a:bodyPr>
          <a:lstStyle/>
          <a:p>
            <a:pPr marL="0" indent="0">
              <a:buNone/>
            </a:pPr>
            <a:r>
              <a:rPr lang="en-US" dirty="0" smtClean="0"/>
              <a:t>The main idea can usually be stated in one sentence or less. A main idea sentence:</a:t>
            </a:r>
          </a:p>
          <a:p>
            <a:r>
              <a:rPr lang="en-US" dirty="0" smtClean="0"/>
              <a:t>Includes the topic.</a:t>
            </a:r>
          </a:p>
          <a:p>
            <a:r>
              <a:rPr lang="en-US" dirty="0" smtClean="0"/>
              <a:t>Includes the important information that is said about the topic.</a:t>
            </a:r>
          </a:p>
          <a:p>
            <a:r>
              <a:rPr lang="en-US" dirty="0" smtClean="0"/>
              <a:t>Might include a statement about the purpose of the text (Why was the text written?).</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2754983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52400" y="830263"/>
            <a:ext cx="8229600" cy="769937"/>
          </a:xfrm>
        </p:spPr>
        <p:txBody>
          <a:bodyPr/>
          <a:lstStyle/>
          <a:p>
            <a:pPr eaLnBrk="1" hangingPunct="1"/>
            <a:r>
              <a:rPr lang="en-US" smtClean="0">
                <a:cs typeface="ＭＳ Ｐゴシック" charset="-128"/>
              </a:rPr>
              <a:t>Determining Importance Toolbox</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D05091D2-1699-40D3-8190-49A31BB510FB}" type="slidenum">
              <a:rPr/>
              <a:pPr>
                <a:defRPr/>
              </a:pPr>
              <a:t>33</a:t>
            </a:fld>
            <a:endParaRPr/>
          </a:p>
        </p:txBody>
      </p:sp>
      <p:grpSp>
        <p:nvGrpSpPr>
          <p:cNvPr id="2" name="Group 4"/>
          <p:cNvGrpSpPr>
            <a:grpSpLocks/>
          </p:cNvGrpSpPr>
          <p:nvPr/>
        </p:nvGrpSpPr>
        <p:grpSpPr bwMode="auto">
          <a:xfrm>
            <a:off x="7772400" y="990600"/>
            <a:ext cx="1295400" cy="1295317"/>
            <a:chOff x="6771868" y="4434608"/>
            <a:chExt cx="1707115" cy="1439140"/>
          </a:xfrm>
        </p:grpSpPr>
        <p:pic>
          <p:nvPicPr>
            <p:cNvPr id="76806"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6858001" y="4434608"/>
              <a:ext cx="1620982" cy="1439140"/>
            </a:xfrm>
            <a:prstGeom prst="rect">
              <a:avLst/>
            </a:prstGeom>
            <a:noFill/>
            <a:ln w="9525">
              <a:noFill/>
              <a:miter lim="800000"/>
              <a:headEnd/>
              <a:tailEnd/>
            </a:ln>
          </p:spPr>
        </p:pic>
        <p:sp>
          <p:nvSpPr>
            <p:cNvPr id="76807" name="TextBox 5"/>
            <p:cNvSpPr txBox="1">
              <a:spLocks noChangeArrowheads="1"/>
            </p:cNvSpPr>
            <p:nvPr/>
          </p:nvSpPr>
          <p:spPr bwMode="auto">
            <a:xfrm>
              <a:off x="6771868" y="4834983"/>
              <a:ext cx="1675734" cy="9916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3</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49400"/>
            <a:ext cx="3810000" cy="497656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4572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766"/>
            <a:ext cx="8229600" cy="769441"/>
          </a:xfrm>
        </p:spPr>
        <p:txBody>
          <a:bodyPr/>
          <a:lstStyle/>
          <a:p>
            <a:r>
              <a:rPr lang="en-US" dirty="0" smtClean="0"/>
              <a:t>Scan the Text,  Notice </a:t>
            </a:r>
            <a:br>
              <a:rPr lang="en-US" dirty="0" smtClean="0"/>
            </a:br>
            <a:r>
              <a:rPr lang="en-US" dirty="0" smtClean="0"/>
              <a:t>Text Features &amp; Structure</a:t>
            </a:r>
            <a:endParaRPr lang="en-US" dirty="0"/>
          </a:p>
        </p:txBody>
      </p:sp>
      <p:sp>
        <p:nvSpPr>
          <p:cNvPr id="3" name="Content Placeholder 2"/>
          <p:cNvSpPr>
            <a:spLocks noGrp="1"/>
          </p:cNvSpPr>
          <p:nvPr>
            <p:ph idx="1"/>
          </p:nvPr>
        </p:nvSpPr>
        <p:spPr>
          <a:xfrm>
            <a:off x="457200" y="2103437"/>
            <a:ext cx="8229600" cy="4221163"/>
          </a:xfrm>
        </p:spPr>
        <p:txBody>
          <a:bodyPr>
            <a:normAutofit lnSpcReduction="10000"/>
          </a:bodyPr>
          <a:lstStyle/>
          <a:p>
            <a:pPr marL="0" indent="0">
              <a:buNone/>
            </a:pPr>
            <a:r>
              <a:rPr lang="en-US" dirty="0" smtClean="0"/>
              <a:t>Good readers: </a:t>
            </a:r>
          </a:p>
          <a:p>
            <a:r>
              <a:rPr lang="en-US" dirty="0" smtClean="0"/>
              <a:t>Notice the length of the text.</a:t>
            </a:r>
          </a:p>
          <a:p>
            <a:r>
              <a:rPr lang="en-US" dirty="0" smtClean="0"/>
              <a:t>Notice text features that have been included to support the reading of the text.</a:t>
            </a:r>
          </a:p>
          <a:p>
            <a:r>
              <a:rPr lang="en-US" dirty="0"/>
              <a:t>Look for signal words and organization which </a:t>
            </a:r>
            <a:r>
              <a:rPr lang="en-US" dirty="0" smtClean="0"/>
              <a:t>indicate text </a:t>
            </a:r>
            <a:r>
              <a:rPr lang="en-US" dirty="0"/>
              <a:t>structure</a:t>
            </a:r>
            <a:r>
              <a:rPr lang="en-US" dirty="0" smtClean="0"/>
              <a:t>.</a:t>
            </a:r>
          </a:p>
          <a:p>
            <a:r>
              <a:rPr lang="en-US" dirty="0" smtClean="0"/>
              <a:t>Think about what the text appears to be about</a:t>
            </a:r>
            <a:r>
              <a:rPr lang="en-US" dirty="0"/>
              <a:t>.</a:t>
            </a:r>
            <a:endParaRPr lang="en-US"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34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3074"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73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48779"/>
            <a:ext cx="7391400" cy="769441"/>
          </a:xfrm>
        </p:spPr>
        <p:txBody>
          <a:bodyPr/>
          <a:lstStyle/>
          <a:p>
            <a:r>
              <a:rPr lang="en-US" dirty="0" smtClean="0"/>
              <a:t>Use Background Knowledge and </a:t>
            </a:r>
            <a:br>
              <a:rPr lang="en-US" dirty="0" smtClean="0"/>
            </a:br>
            <a:r>
              <a:rPr lang="en-US" dirty="0" smtClean="0"/>
              <a:t>Make Predictions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Good readers:</a:t>
            </a:r>
          </a:p>
          <a:p>
            <a:r>
              <a:rPr lang="en-US" dirty="0" smtClean="0"/>
              <a:t>Make connections to background knowledge if the topic is familiar.</a:t>
            </a:r>
          </a:p>
          <a:p>
            <a:r>
              <a:rPr lang="en-US" dirty="0" smtClean="0"/>
              <a:t>Make connections to related topics  and concepts if the topic is unfamiliar.</a:t>
            </a:r>
            <a:endParaRPr lang="en-US" dirty="0"/>
          </a:p>
          <a:p>
            <a:pPr lvl="1"/>
            <a:r>
              <a:rPr lang="en-US" dirty="0"/>
              <a:t>E.g. Spring thaw … ice cubes melting</a:t>
            </a:r>
          </a:p>
          <a:p>
            <a:r>
              <a:rPr lang="en-US" dirty="0" smtClean="0"/>
              <a:t>Make predictions about the text.</a:t>
            </a:r>
          </a:p>
        </p:txBody>
      </p:sp>
      <p:sp>
        <p:nvSpPr>
          <p:cNvPr id="4" name="Slide Number Placeholder 3"/>
          <p:cNvSpPr>
            <a:spLocks noGrp="1"/>
          </p:cNvSpPr>
          <p:nvPr>
            <p:ph type="sldNum" sz="quarter" idx="12"/>
          </p:nvPr>
        </p:nvSpPr>
        <p:spPr/>
        <p:txBody>
          <a:bodyPr/>
          <a:lstStyle/>
          <a:p>
            <a:fld id="{7B44EE3B-371E-4108-AA03-CAAD196CADCD}" type="slidenum">
              <a:rPr lang="en-US" smtClean="0"/>
              <a:pPr/>
              <a:t>35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02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 Purpose for Reading</a:t>
            </a:r>
            <a:endParaRPr lang="en-US" dirty="0"/>
          </a:p>
        </p:txBody>
      </p:sp>
      <p:sp>
        <p:nvSpPr>
          <p:cNvPr id="3" name="Content Placeholder 2"/>
          <p:cNvSpPr>
            <a:spLocks noGrp="1"/>
          </p:cNvSpPr>
          <p:nvPr>
            <p:ph idx="1"/>
          </p:nvPr>
        </p:nvSpPr>
        <p:spPr>
          <a:xfrm>
            <a:off x="381000" y="2057400"/>
            <a:ext cx="8229600" cy="4221163"/>
          </a:xfrm>
        </p:spPr>
        <p:txBody>
          <a:bodyPr>
            <a:normAutofit/>
          </a:bodyPr>
          <a:lstStyle/>
          <a:p>
            <a:r>
              <a:rPr lang="en-US" dirty="0" smtClean="0"/>
              <a:t>Good readers identify a purpose for reading.</a:t>
            </a:r>
          </a:p>
          <a:p>
            <a:pPr lvl="1"/>
            <a:r>
              <a:rPr lang="en-US" dirty="0" smtClean="0"/>
              <a:t> Teacher </a:t>
            </a:r>
            <a:r>
              <a:rPr lang="en-US" dirty="0"/>
              <a:t>CPQ?</a:t>
            </a:r>
          </a:p>
          <a:p>
            <a:pPr lvl="1"/>
            <a:r>
              <a:rPr lang="en-US" dirty="0" smtClean="0"/>
              <a:t> Student CPQ?</a:t>
            </a:r>
          </a:p>
          <a:p>
            <a:pPr lvl="2"/>
            <a:r>
              <a:rPr lang="en-US" dirty="0" smtClean="0"/>
              <a:t>Rely on titles</a:t>
            </a:r>
            <a:r>
              <a:rPr lang="en-US" dirty="0"/>
              <a:t> </a:t>
            </a:r>
            <a:r>
              <a:rPr lang="en-US" dirty="0" smtClean="0"/>
              <a:t>or headings.</a:t>
            </a:r>
          </a:p>
          <a:p>
            <a:pPr lvl="2"/>
            <a:r>
              <a:rPr lang="en-US" dirty="0" smtClean="0"/>
              <a:t>Review test questions. </a:t>
            </a:r>
          </a:p>
          <a:p>
            <a:pPr lvl="2"/>
            <a:r>
              <a:rPr lang="en-US" dirty="0" smtClean="0"/>
              <a:t>Consider predictions. </a:t>
            </a:r>
          </a:p>
          <a:p>
            <a:pPr lvl="2"/>
            <a:r>
              <a:rPr lang="en-US" dirty="0" smtClean="0"/>
              <a:t>What do I want to learn </a:t>
            </a:r>
            <a:r>
              <a:rPr lang="en-US" dirty="0"/>
              <a:t>from reading </a:t>
            </a:r>
            <a:r>
              <a:rPr lang="en-US" dirty="0" smtClean="0"/>
              <a:t>this text?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76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6518">
            <a:off x="4859542" y="2022781"/>
            <a:ext cx="3064676" cy="4105269"/>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37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23" name="Title 5"/>
          <p:cNvSpPr txBox="1">
            <a:spLocks noChangeArrowheads="1"/>
          </p:cNvSpPr>
          <p:nvPr/>
        </p:nvSpPr>
        <p:spPr bwMode="auto">
          <a:xfrm>
            <a:off x="762000" y="1086202"/>
            <a:ext cx="8229600" cy="597087"/>
          </a:xfrm>
          <a:prstGeom prst="rect">
            <a:avLst/>
          </a:prstGeom>
          <a:noFill/>
          <a:ln w="9525">
            <a:noFill/>
            <a:miter lim="800000"/>
            <a:headEnd/>
            <a:tailEnd/>
          </a:ln>
        </p:spPr>
        <p:txBody>
          <a:bodyPr vert="horz" lIns="91440" tIns="45720" rIns="91440" bIns="45720" rtlCol="0" anchor="ctr">
            <a:spAutoFit/>
          </a:bodyPr>
          <a:lst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a:lstStyle>
          <a:p>
            <a:pPr>
              <a:lnSpc>
                <a:spcPct val="80000"/>
              </a:lnSpc>
              <a:defRPr/>
            </a:pPr>
            <a:r>
              <a:rPr lang="en-US" dirty="0" smtClean="0">
                <a:cs typeface="ＭＳ Ｐゴシック" charset="-128"/>
              </a:rPr>
              <a:t>Before Reading Demonstration</a:t>
            </a:r>
            <a:endParaRPr lang="en-US" sz="3200" dirty="0">
              <a:cs typeface="ＭＳ Ｐゴシック"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98075"/>
            <a:ext cx="4114800" cy="28392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9" name="Group 4"/>
          <p:cNvGrpSpPr>
            <a:grpSpLocks/>
          </p:cNvGrpSpPr>
          <p:nvPr/>
        </p:nvGrpSpPr>
        <p:grpSpPr bwMode="auto">
          <a:xfrm>
            <a:off x="7772400" y="1524000"/>
            <a:ext cx="1295400" cy="1295317"/>
            <a:chOff x="6771868" y="4434608"/>
            <a:chExt cx="1707115" cy="1439140"/>
          </a:xfrm>
        </p:grpSpPr>
        <p:pic>
          <p:nvPicPr>
            <p:cNvPr id="10"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6858001" y="4434608"/>
              <a:ext cx="1620982" cy="1439140"/>
            </a:xfrm>
            <a:prstGeom prst="rect">
              <a:avLst/>
            </a:prstGeom>
            <a:noFill/>
            <a:ln w="9525">
              <a:noFill/>
              <a:miter lim="800000"/>
              <a:headEnd/>
              <a:tailEnd/>
            </a:ln>
          </p:spPr>
        </p:pic>
        <p:sp>
          <p:nvSpPr>
            <p:cNvPr id="11" name="TextBox 5"/>
            <p:cNvSpPr txBox="1">
              <a:spLocks noChangeArrowheads="1"/>
            </p:cNvSpPr>
            <p:nvPr/>
          </p:nvSpPr>
          <p:spPr bwMode="auto">
            <a:xfrm>
              <a:off x="6771868" y="4873786"/>
              <a:ext cx="1675734" cy="9916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4</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spTree>
    <p:extLst>
      <p:ext uri="{BB962C8B-B14F-4D97-AF65-F5344CB8AC3E}">
        <p14:creationId xmlns:p14="http://schemas.microsoft.com/office/powerpoint/2010/main" val="2834707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04800"/>
            <a:ext cx="4572000" cy="6124396"/>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38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3" name="Cloud Callout 2"/>
          <p:cNvSpPr/>
          <p:nvPr/>
        </p:nvSpPr>
        <p:spPr>
          <a:xfrm>
            <a:off x="1752600" y="228600"/>
            <a:ext cx="1981200" cy="1295400"/>
          </a:xfrm>
          <a:prstGeom prst="cloudCallout">
            <a:avLst>
              <a:gd name="adj1" fmla="val 68006"/>
              <a:gd name="adj2" fmla="val -186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Ecological succession. What is that?</a:t>
            </a:r>
            <a:endParaRPr lang="en-US" sz="1600" dirty="0"/>
          </a:p>
        </p:txBody>
      </p:sp>
      <p:sp>
        <p:nvSpPr>
          <p:cNvPr id="6" name="Cloud Callout 5"/>
          <p:cNvSpPr/>
          <p:nvPr/>
        </p:nvSpPr>
        <p:spPr>
          <a:xfrm>
            <a:off x="1981200" y="1219200"/>
            <a:ext cx="1981200" cy="1295400"/>
          </a:xfrm>
          <a:prstGeom prst="cloudCallout">
            <a:avLst>
              <a:gd name="adj1" fmla="val 61767"/>
              <a:gd name="adj2" fmla="val -376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This information is important.</a:t>
            </a:r>
            <a:endParaRPr lang="en-US" sz="1600" dirty="0"/>
          </a:p>
        </p:txBody>
      </p:sp>
      <p:sp>
        <p:nvSpPr>
          <p:cNvPr id="7" name="Cloud Callout 6"/>
          <p:cNvSpPr/>
          <p:nvPr/>
        </p:nvSpPr>
        <p:spPr>
          <a:xfrm>
            <a:off x="6400800" y="381000"/>
            <a:ext cx="2209800" cy="1485900"/>
          </a:xfrm>
          <a:prstGeom prst="cloudCallout">
            <a:avLst>
              <a:gd name="adj1" fmla="val -46429"/>
              <a:gd name="adj2" fmla="val 465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This highlights vocab words. That’s usually important.</a:t>
            </a:r>
            <a:endParaRPr lang="en-US" sz="1600" dirty="0"/>
          </a:p>
        </p:txBody>
      </p:sp>
      <p:sp>
        <p:nvSpPr>
          <p:cNvPr id="9" name="Cloud Callout 8"/>
          <p:cNvSpPr/>
          <p:nvPr/>
        </p:nvSpPr>
        <p:spPr>
          <a:xfrm>
            <a:off x="1143000" y="2286000"/>
            <a:ext cx="2895600" cy="1981200"/>
          </a:xfrm>
          <a:prstGeom prst="cloudCallout">
            <a:avLst>
              <a:gd name="adj1" fmla="val 51910"/>
              <a:gd name="adj2" fmla="val -4302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This subheading tells me that the information that follows will be more specific.</a:t>
            </a:r>
            <a:endParaRPr lang="en-US" sz="1600" dirty="0"/>
          </a:p>
        </p:txBody>
      </p:sp>
      <p:sp>
        <p:nvSpPr>
          <p:cNvPr id="10" name="Cloud Callout 9"/>
          <p:cNvSpPr/>
          <p:nvPr/>
        </p:nvSpPr>
        <p:spPr>
          <a:xfrm>
            <a:off x="5867400" y="2438400"/>
            <a:ext cx="3505200" cy="2057400"/>
          </a:xfrm>
          <a:prstGeom prst="cloudCallout">
            <a:avLst>
              <a:gd name="adj1" fmla="val -42300"/>
              <a:gd name="adj2" fmla="val 48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This graphic looks like it’s showing how the environment is changing. That’s probably what this passage is talking about</a:t>
            </a:r>
            <a:r>
              <a:rPr lang="en-US" sz="1600" dirty="0" smtClean="0"/>
              <a:t>.</a:t>
            </a:r>
            <a:endParaRPr lang="en-US" sz="1600" dirty="0"/>
          </a:p>
        </p:txBody>
      </p:sp>
      <p:sp>
        <p:nvSpPr>
          <p:cNvPr id="11" name="Oval Callout 10"/>
          <p:cNvSpPr/>
          <p:nvPr/>
        </p:nvSpPr>
        <p:spPr>
          <a:xfrm>
            <a:off x="6705600" y="63759"/>
            <a:ext cx="2286000" cy="1143000"/>
          </a:xfrm>
          <a:prstGeom prst="wedgeEllipseCallout">
            <a:avLst>
              <a:gd name="adj1" fmla="val -73485"/>
              <a:gd name="adj2" fmla="val -688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ecological succession?</a:t>
            </a:r>
            <a:endParaRPr lang="en-US" dirty="0"/>
          </a:p>
        </p:txBody>
      </p:sp>
      <p:sp>
        <p:nvSpPr>
          <p:cNvPr id="2" name="TextBox 1"/>
          <p:cNvSpPr txBox="1"/>
          <p:nvPr/>
        </p:nvSpPr>
        <p:spPr>
          <a:xfrm>
            <a:off x="285135" y="5757378"/>
            <a:ext cx="1905000" cy="1107996"/>
          </a:xfrm>
          <a:prstGeom prst="rect">
            <a:avLst/>
          </a:prstGeom>
          <a:noFill/>
        </p:spPr>
        <p:txBody>
          <a:bodyPr wrap="square" rtlCol="0">
            <a:spAutoFit/>
          </a:bodyPr>
          <a:lstStyle/>
          <a:p>
            <a:r>
              <a:rPr lang="en-US" sz="1200" dirty="0"/>
              <a:t>Miller, K.R. &amp; Levine, J.S. (2008). </a:t>
            </a:r>
            <a:r>
              <a:rPr lang="en-US" sz="1200" i="1" dirty="0"/>
              <a:t>Prentice Hall Biology</a:t>
            </a:r>
            <a:r>
              <a:rPr lang="en-US" sz="1200" dirty="0"/>
              <a:t>. Boston, MA: Pearson Education, Inc. </a:t>
            </a:r>
          </a:p>
          <a:p>
            <a:endParaRPr lang="en-US" dirty="0"/>
          </a:p>
        </p:txBody>
      </p:sp>
    </p:spTree>
    <p:extLst>
      <p:ext uri="{BB962C8B-B14F-4D97-AF65-F5344CB8AC3E}">
        <p14:creationId xmlns:p14="http://schemas.microsoft.com/office/powerpoint/2010/main" val="403597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9" grpId="0" animBg="1"/>
      <p:bldP spid="9" grpId="1" animBg="1"/>
      <p:bldP spid="10" grpId="0" animBg="1"/>
      <p:bldP spid="10" grpId="1"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39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7" descr="j0304299"/>
          <p:cNvPicPr>
            <a:picLocks noGrp="1" noChangeAspect="1" noChangeArrowheads="1"/>
          </p:cNvPicPr>
          <p:nvPr>
            <p:ph idx="1"/>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a:xfrm>
            <a:off x="426731" y="5007114"/>
            <a:ext cx="1447800" cy="687737"/>
          </a:xfrm>
        </p:spPr>
      </p:pic>
      <p:sp>
        <p:nvSpPr>
          <p:cNvPr id="7" name="UTurnArrow"/>
          <p:cNvSpPr>
            <a:spLocks noEditPoints="1" noChangeArrowheads="1"/>
          </p:cNvSpPr>
          <p:nvPr/>
        </p:nvSpPr>
        <p:spPr bwMode="auto">
          <a:xfrm>
            <a:off x="798238" y="3317885"/>
            <a:ext cx="704785" cy="83086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sz="1800" dirty="0">
              <a:solidFill>
                <a:prstClr val="black"/>
              </a:solidFill>
              <a:ea typeface="+mn-ea"/>
              <a:cs typeface="+mn-cs"/>
            </a:endParaRPr>
          </a:p>
        </p:txBody>
      </p:sp>
      <p:pic>
        <p:nvPicPr>
          <p:cNvPr id="8" name="Picture 7" descr="j0323763"/>
          <p:cNvPicPr>
            <a:picLocks noChangeAspect="1" noChangeArrowheads="1" noCrop="1"/>
          </p:cNvPicPr>
          <p:nvPr/>
        </p:nvPicPr>
        <p:blipFill>
          <a:blip r:embed="rId6"/>
          <a:srcRect/>
          <a:stretch>
            <a:fillRect/>
          </a:stretch>
        </p:blipFill>
        <p:spPr bwMode="auto">
          <a:xfrm>
            <a:off x="645839" y="1598191"/>
            <a:ext cx="1009585" cy="1091088"/>
          </a:xfrm>
          <a:prstGeom prst="rect">
            <a:avLst/>
          </a:prstGeom>
          <a:noFill/>
          <a:ln w="9525">
            <a:noFill/>
            <a:miter lim="800000"/>
            <a:headEnd/>
            <a:tailEnd/>
          </a:ln>
        </p:spPr>
      </p:pic>
      <p:sp>
        <p:nvSpPr>
          <p:cNvPr id="9" name="TextBox 8"/>
          <p:cNvSpPr txBox="1"/>
          <p:nvPr/>
        </p:nvSpPr>
        <p:spPr>
          <a:xfrm>
            <a:off x="1941240" y="1974696"/>
            <a:ext cx="2160240" cy="707886"/>
          </a:xfrm>
          <a:prstGeom prst="rect">
            <a:avLst/>
          </a:prstGeom>
          <a:noFill/>
        </p:spPr>
        <p:txBody>
          <a:bodyPr wrap="square" rtlCol="0">
            <a:spAutoFit/>
          </a:bodyPr>
          <a:lstStyle/>
          <a:p>
            <a:r>
              <a:rPr lang="en-US" sz="4000" dirty="0" smtClean="0">
                <a:latin typeface="Calibri" pitchFamily="34" charset="0"/>
              </a:rPr>
              <a:t>Think</a:t>
            </a:r>
            <a:endParaRPr lang="en-US" sz="4000" dirty="0">
              <a:latin typeface="Calibri" pitchFamily="34" charset="0"/>
            </a:endParaRPr>
          </a:p>
        </p:txBody>
      </p:sp>
      <p:sp>
        <p:nvSpPr>
          <p:cNvPr id="10" name="TextBox 9"/>
          <p:cNvSpPr txBox="1"/>
          <p:nvPr/>
        </p:nvSpPr>
        <p:spPr>
          <a:xfrm>
            <a:off x="1921601" y="3440859"/>
            <a:ext cx="2160240" cy="707886"/>
          </a:xfrm>
          <a:prstGeom prst="rect">
            <a:avLst/>
          </a:prstGeom>
          <a:noFill/>
        </p:spPr>
        <p:txBody>
          <a:bodyPr wrap="square" rtlCol="0">
            <a:spAutoFit/>
          </a:bodyPr>
          <a:lstStyle/>
          <a:p>
            <a:r>
              <a:rPr lang="en-US" sz="4000" dirty="0" smtClean="0">
                <a:latin typeface="Calibri" pitchFamily="34" charset="0"/>
              </a:rPr>
              <a:t>Turn</a:t>
            </a:r>
            <a:endParaRPr lang="en-US" sz="4000" dirty="0">
              <a:latin typeface="Calibri" pitchFamily="34" charset="0"/>
            </a:endParaRPr>
          </a:p>
        </p:txBody>
      </p:sp>
      <p:sp>
        <p:nvSpPr>
          <p:cNvPr id="11" name="TextBox 10"/>
          <p:cNvSpPr txBox="1"/>
          <p:nvPr/>
        </p:nvSpPr>
        <p:spPr>
          <a:xfrm>
            <a:off x="1954560" y="5007114"/>
            <a:ext cx="2160240" cy="707886"/>
          </a:xfrm>
          <a:prstGeom prst="rect">
            <a:avLst/>
          </a:prstGeom>
          <a:noFill/>
        </p:spPr>
        <p:txBody>
          <a:bodyPr wrap="square" rtlCol="0">
            <a:spAutoFit/>
          </a:bodyPr>
          <a:lstStyle/>
          <a:p>
            <a:r>
              <a:rPr lang="en-US" sz="4000" dirty="0" smtClean="0">
                <a:latin typeface="Calibri" pitchFamily="34" charset="0"/>
              </a:rPr>
              <a:t>Talk</a:t>
            </a:r>
            <a:endParaRPr lang="en-US" sz="4000" dirty="0">
              <a:latin typeface="Calibri" pitchFamily="34" charset="0"/>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2598" y="3317885"/>
            <a:ext cx="4114800" cy="28392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4045898" y="1358905"/>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How might thinking aloud before reading help your students?</a:t>
            </a:r>
          </a:p>
          <a:p>
            <a:pPr marL="285750" indent="-285750">
              <a:buFont typeface="Arial" panose="020B0604020202020204" pitchFamily="34" charset="0"/>
              <a:buChar char="•"/>
            </a:pPr>
            <a:r>
              <a:rPr lang="en-US" sz="2400" dirty="0" smtClean="0"/>
              <a:t>How might you use this checklist with students?</a:t>
            </a:r>
            <a:endParaRPr lang="en-US" sz="2400" dirty="0"/>
          </a:p>
        </p:txBody>
      </p:sp>
    </p:spTree>
    <p:extLst>
      <p:ext uri="{BB962C8B-B14F-4D97-AF65-F5344CB8AC3E}">
        <p14:creationId xmlns:p14="http://schemas.microsoft.com/office/powerpoint/2010/main" val="2921855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Design</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8243454"/>
              </p:ext>
            </p:extLst>
          </p:nvPr>
        </p:nvGraphicFramePr>
        <p:xfrm>
          <a:off x="609600" y="2209800"/>
          <a:ext cx="7924800" cy="3688080"/>
        </p:xfrm>
        <a:graphic>
          <a:graphicData uri="http://schemas.openxmlformats.org/drawingml/2006/table">
            <a:tbl>
              <a:tblPr firstRow="1" bandRow="1">
                <a:tableStyleId>{5C22544A-7EE6-4342-B048-85BDC9FD1C3A}</a:tableStyleId>
              </a:tblPr>
              <a:tblGrid>
                <a:gridCol w="3962400"/>
                <a:gridCol w="3962400"/>
              </a:tblGrid>
              <a:tr h="370840">
                <a:tc gridSpan="2">
                  <a:txBody>
                    <a:bodyPr/>
                    <a:lstStyle/>
                    <a:p>
                      <a:pPr algn="ctr"/>
                      <a:r>
                        <a:rPr lang="en-US" sz="2400" dirty="0" smtClean="0"/>
                        <a:t>Determining Importance &amp;</a:t>
                      </a:r>
                      <a:r>
                        <a:rPr lang="en-US" sz="2400" baseline="0" dirty="0" smtClean="0"/>
                        <a:t> Summarizing Informational Text</a:t>
                      </a:r>
                      <a:endParaRPr lang="en-US" sz="2400" dirty="0"/>
                    </a:p>
                  </a:txBody>
                  <a:tcPr anchor="ctr"/>
                </a:tc>
                <a:tc hMerge="1">
                  <a:txBody>
                    <a:bodyPr/>
                    <a:lstStyle/>
                    <a:p>
                      <a:pPr algn="ctr"/>
                      <a:endParaRPr lang="en-US" sz="2800" dirty="0"/>
                    </a:p>
                  </a:txBody>
                  <a:tcPr anchor="ctr"/>
                </a:tc>
              </a:tr>
              <a:tr h="370840">
                <a:tc>
                  <a:txBody>
                    <a:bodyPr/>
                    <a:lstStyle/>
                    <a:p>
                      <a:pPr algn="ctr"/>
                      <a:r>
                        <a:rPr lang="en-US" sz="2000" b="1" dirty="0" smtClean="0"/>
                        <a:t>Part 1</a:t>
                      </a:r>
                      <a:endParaRPr lang="en-US" sz="2000" b="1" dirty="0"/>
                    </a:p>
                  </a:txBody>
                  <a:tcPr anchor="ctr"/>
                </a:tc>
                <a:tc>
                  <a:txBody>
                    <a:bodyPr/>
                    <a:lstStyle/>
                    <a:p>
                      <a:pPr algn="ctr"/>
                      <a:r>
                        <a:rPr lang="en-US" sz="2000" b="1" dirty="0" smtClean="0"/>
                        <a:t>Part 2</a:t>
                      </a:r>
                      <a:endParaRPr lang="en-US" sz="2000" b="1" dirty="0"/>
                    </a:p>
                  </a:txBody>
                  <a:tcPr anchor="ctr"/>
                </a:tc>
              </a:tr>
              <a:tr h="370840">
                <a:tc>
                  <a:txBody>
                    <a:bodyPr/>
                    <a:lstStyle/>
                    <a:p>
                      <a:pPr marL="0" indent="0" algn="l">
                        <a:buFont typeface="Arial" panose="020B0604020202020204" pitchFamily="34" charset="0"/>
                        <a:buNone/>
                      </a:pPr>
                      <a:r>
                        <a:rPr lang="en-US" sz="2000" baseline="0" dirty="0" smtClean="0"/>
                        <a:t>1. Introduction</a:t>
                      </a:r>
                    </a:p>
                    <a:p>
                      <a:pPr marL="0" indent="0" algn="l">
                        <a:buFont typeface="Arial" panose="020B0604020202020204" pitchFamily="34" charset="0"/>
                        <a:buNone/>
                      </a:pPr>
                      <a:r>
                        <a:rPr lang="en-US" sz="2000" baseline="0" dirty="0" smtClean="0"/>
                        <a:t>2. Why Should we Teach it?</a:t>
                      </a:r>
                    </a:p>
                    <a:p>
                      <a:pPr marL="0" indent="0" algn="l">
                        <a:buFont typeface="Arial" panose="020B0604020202020204" pitchFamily="34" charset="0"/>
                        <a:buNone/>
                      </a:pPr>
                      <a:r>
                        <a:rPr lang="en-US" sz="2000" baseline="0" dirty="0" smtClean="0"/>
                        <a:t>3. How do we Teach it?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8 step Cognitive Strategy Routine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Introducing Determining             Importance Tools with a focus on Descriptive Text Structure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Summarizing Descriptive Text</a:t>
                      </a:r>
                    </a:p>
                    <a:p>
                      <a:pPr marL="457200" indent="-457200" algn="l">
                        <a:buFont typeface="Arial" panose="020B0604020202020204" pitchFamily="34" charset="0"/>
                        <a:buChar char="•"/>
                      </a:pPr>
                      <a:endParaRPr lang="en-US" sz="2000" dirty="0"/>
                    </a:p>
                  </a:txBody>
                  <a:tcPr anchor="ctr"/>
                </a:tc>
                <a:tc>
                  <a:txBody>
                    <a:bodyPr/>
                    <a:lstStyle/>
                    <a:p>
                      <a:pPr marL="0" indent="0" algn="l">
                        <a:buFont typeface="Arial" panose="020B0604020202020204" pitchFamily="34" charset="0"/>
                        <a:buNone/>
                      </a:pPr>
                      <a:r>
                        <a:rPr lang="en-US" sz="2000" baseline="0" dirty="0" smtClean="0"/>
                        <a:t>1. Why Should we Teach it Review</a:t>
                      </a:r>
                    </a:p>
                    <a:p>
                      <a:pPr marL="0" indent="0" algn="l">
                        <a:buFont typeface="Arial" panose="020B0604020202020204" pitchFamily="34" charset="0"/>
                        <a:buNone/>
                      </a:pPr>
                      <a:r>
                        <a:rPr lang="en-US" sz="2000" baseline="0" dirty="0" smtClean="0"/>
                        <a:t>2. How do we Teach it?</a:t>
                      </a:r>
                    </a:p>
                    <a:p>
                      <a:pPr marL="342900" indent="-342900" algn="l">
                        <a:buFont typeface="Arial" panose="020B0604020202020204" pitchFamily="34" charset="0"/>
                        <a:buChar char="•"/>
                      </a:pPr>
                      <a:r>
                        <a:rPr lang="en-US" sz="2000" baseline="0" dirty="0" smtClean="0"/>
                        <a:t>Sequence/Chronological Text</a:t>
                      </a:r>
                    </a:p>
                    <a:p>
                      <a:pPr marL="342900" indent="-342900" algn="l">
                        <a:buFont typeface="Arial" panose="020B0604020202020204" pitchFamily="34" charset="0"/>
                        <a:buChar char="•"/>
                      </a:pPr>
                      <a:r>
                        <a:rPr lang="en-US" sz="2000" baseline="0" dirty="0" smtClean="0"/>
                        <a:t>Cause and Effect Text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Compare and Contrast Text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Problem and Solution Text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3. Conclusion</a:t>
                      </a:r>
                    </a:p>
                    <a:p>
                      <a:pPr algn="ctr"/>
                      <a:endParaRPr lang="en-US" sz="2000" dirty="0"/>
                    </a:p>
                  </a:txBody>
                  <a:tcPr anchor="ctr"/>
                </a:tc>
              </a:tr>
            </a:tbl>
          </a:graphicData>
        </a:graphic>
      </p:graphicFrame>
    </p:spTree>
    <p:extLst>
      <p:ext uri="{BB962C8B-B14F-4D97-AF65-F5344CB8AC3E}">
        <p14:creationId xmlns:p14="http://schemas.microsoft.com/office/powerpoint/2010/main" val="1917105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52400" y="830263"/>
            <a:ext cx="8229600" cy="769937"/>
          </a:xfrm>
        </p:spPr>
        <p:txBody>
          <a:bodyPr/>
          <a:lstStyle/>
          <a:p>
            <a:pPr eaLnBrk="1" hangingPunct="1"/>
            <a:r>
              <a:rPr lang="en-US" smtClean="0">
                <a:cs typeface="ＭＳ Ｐゴシック" charset="-128"/>
              </a:rPr>
              <a:t>Determining Importance Toolbox</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D05091D2-1699-40D3-8190-49A31BB510FB}" type="slidenum">
              <a:rPr/>
              <a:pPr>
                <a:defRPr/>
              </a:pPr>
              <a:t>40</a:t>
            </a:fld>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49400"/>
            <a:ext cx="3810000" cy="497656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7074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Look for a Main Idea Sentence</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Main ideas can be directly stated in the text or inferred.</a:t>
            </a:r>
          </a:p>
          <a:p>
            <a:r>
              <a:rPr lang="en-US" dirty="0" smtClean="0"/>
              <a:t> “Baumann (1986) found that only about 15% of paragraphs in adult expository material have the topic sentence in the initial position. He also found that only 30% of the paragraphs have the main idea explicitly stated anywhere in the paragraph. These findings strongly suggest that we must teach students to overcome the lack of an explicitly stated main idea.”</a:t>
            </a:r>
          </a:p>
          <a:p>
            <a:pPr marL="0" indent="0">
              <a:buNone/>
            </a:pPr>
            <a:r>
              <a:rPr lang="en-US" sz="2400" dirty="0" smtClean="0"/>
              <a:t>                                                                                        (Zwiers, 2010, p. 36)</a:t>
            </a:r>
          </a:p>
        </p:txBody>
      </p:sp>
      <p:sp>
        <p:nvSpPr>
          <p:cNvPr id="2" name="Slide Number Placeholder 1"/>
          <p:cNvSpPr>
            <a:spLocks noGrp="1"/>
          </p:cNvSpPr>
          <p:nvPr>
            <p:ph type="sldNum" sz="quarter" idx="12"/>
          </p:nvPr>
        </p:nvSpPr>
        <p:spPr/>
        <p:txBody>
          <a:bodyPr/>
          <a:lstStyle/>
          <a:p>
            <a:fld id="{7B44EE3B-371E-4108-AA03-CAAD196CADCD}" type="slidenum">
              <a:rPr lang="en-US" smtClean="0"/>
              <a:pPr/>
              <a:t>41</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4098"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79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Look for a Main Idea Sentence</a:t>
            </a:r>
            <a:endParaRPr lang="en-US" dirty="0"/>
          </a:p>
        </p:txBody>
      </p:sp>
      <p:sp>
        <p:nvSpPr>
          <p:cNvPr id="7" name="Content Placeholder 6"/>
          <p:cNvSpPr>
            <a:spLocks noGrp="1"/>
          </p:cNvSpPr>
          <p:nvPr>
            <p:ph idx="1"/>
          </p:nvPr>
        </p:nvSpPr>
        <p:spPr/>
        <p:txBody>
          <a:bodyPr>
            <a:normAutofit/>
          </a:bodyPr>
          <a:lstStyle/>
          <a:p>
            <a:r>
              <a:rPr lang="en-US" dirty="0" smtClean="0"/>
              <a:t>When students don’t encounter an explicit main idea in the first sentence, they form a guess about the main idea of the passage and then check later sentences against this guess.”</a:t>
            </a:r>
          </a:p>
          <a:p>
            <a:pPr marL="0" indent="0">
              <a:buNone/>
            </a:pPr>
            <a:r>
              <a:rPr lang="en-US" sz="2400" dirty="0"/>
              <a:t> </a:t>
            </a:r>
            <a:r>
              <a:rPr lang="en-US" sz="2400" dirty="0" smtClean="0"/>
              <a:t>                                                                             (</a:t>
            </a:r>
            <a:r>
              <a:rPr lang="en-US" sz="2400" dirty="0" err="1" smtClean="0"/>
              <a:t>Kissner</a:t>
            </a:r>
            <a:r>
              <a:rPr lang="en-US" sz="2400" dirty="0" smtClean="0"/>
              <a:t>, 2006, p. 42)</a:t>
            </a:r>
          </a:p>
          <a:p>
            <a:r>
              <a:rPr lang="en-US" dirty="0"/>
              <a:t>When main ideas are implicit, readers rely on other “tools” to help them formulate and check their main idea inferences.</a:t>
            </a:r>
          </a:p>
        </p:txBody>
      </p:sp>
      <p:sp>
        <p:nvSpPr>
          <p:cNvPr id="2" name="Slide Number Placeholder 1"/>
          <p:cNvSpPr>
            <a:spLocks noGrp="1"/>
          </p:cNvSpPr>
          <p:nvPr>
            <p:ph type="sldNum" sz="quarter" idx="12"/>
          </p:nvPr>
        </p:nvSpPr>
        <p:spPr/>
        <p:txBody>
          <a:bodyPr/>
          <a:lstStyle/>
          <a:p>
            <a:fld id="{7B44EE3B-371E-4108-AA03-CAAD196CADCD}" type="slidenum">
              <a:rPr lang="en-US" smtClean="0"/>
              <a:pPr/>
              <a:t>42</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8"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47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Look for Repeated </a:t>
            </a:r>
            <a:br>
              <a:rPr lang="en-US" dirty="0" smtClean="0"/>
            </a:br>
            <a:r>
              <a:rPr lang="en-US" dirty="0" smtClean="0"/>
              <a:t>Words or Phrases</a:t>
            </a:r>
            <a:endParaRPr lang="en-US" dirty="0"/>
          </a:p>
        </p:txBody>
      </p:sp>
      <p:sp>
        <p:nvSpPr>
          <p:cNvPr id="7" name="Content Placeholder 6"/>
          <p:cNvSpPr>
            <a:spLocks noGrp="1"/>
          </p:cNvSpPr>
          <p:nvPr>
            <p:ph idx="1"/>
          </p:nvPr>
        </p:nvSpPr>
        <p:spPr>
          <a:xfrm>
            <a:off x="457200" y="2286000"/>
            <a:ext cx="5486400" cy="4221163"/>
          </a:xfrm>
        </p:spPr>
        <p:txBody>
          <a:bodyPr>
            <a:normAutofit/>
          </a:bodyPr>
          <a:lstStyle/>
          <a:p>
            <a:pPr marL="0" indent="0">
              <a:buNone/>
            </a:pPr>
            <a:r>
              <a:rPr lang="en-US" dirty="0" smtClean="0"/>
              <a:t>Important information is often repeated. Good readers look for repeated words or phrases that carry similar meaning. If authors are repeating ideas or concepts in various ways, then likely that information is important. </a:t>
            </a:r>
          </a:p>
        </p:txBody>
      </p:sp>
      <p:sp>
        <p:nvSpPr>
          <p:cNvPr id="2" name="Slide Number Placeholder 1"/>
          <p:cNvSpPr>
            <a:spLocks noGrp="1"/>
          </p:cNvSpPr>
          <p:nvPr>
            <p:ph type="sldNum" sz="quarter" idx="12"/>
          </p:nvPr>
        </p:nvSpPr>
        <p:spPr/>
        <p:txBody>
          <a:bodyPr/>
          <a:lstStyle/>
          <a:p>
            <a:fld id="{7B44EE3B-371E-4108-AA03-CAAD196CADCD}" type="slidenum">
              <a:rPr lang="en-US" smtClean="0"/>
              <a:pPr/>
              <a:t>43</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8"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dycha\AppData\Local\Microsoft\Windows\Temporary Internet Files\Content.IE5\TDR9T670\1367000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971800"/>
            <a:ext cx="2628403" cy="238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08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828800"/>
            <a:ext cx="8229600" cy="4419600"/>
          </a:xfrm>
        </p:spPr>
        <p:txBody>
          <a:bodyPr>
            <a:normAutofit/>
          </a:bodyPr>
          <a:lstStyle/>
          <a:p>
            <a:r>
              <a:rPr lang="en-US" dirty="0" smtClean="0"/>
              <a:t>Table of Contents</a:t>
            </a:r>
          </a:p>
          <a:p>
            <a:r>
              <a:rPr lang="en-US" dirty="0" smtClean="0"/>
              <a:t>Titles, headings and subheadings</a:t>
            </a:r>
          </a:p>
          <a:p>
            <a:r>
              <a:rPr lang="en-US" dirty="0" smtClean="0"/>
              <a:t>Font </a:t>
            </a:r>
            <a:r>
              <a:rPr lang="en-US" sz="2400" dirty="0" smtClean="0"/>
              <a:t>(</a:t>
            </a:r>
            <a:r>
              <a:rPr lang="en-US" sz="2400" dirty="0" smtClean="0">
                <a:solidFill>
                  <a:srgbClr val="0070C0"/>
                </a:solidFill>
              </a:rPr>
              <a:t>colored</a:t>
            </a:r>
            <a:r>
              <a:rPr lang="en-US" sz="2400" dirty="0" smtClean="0"/>
              <a:t>, </a:t>
            </a:r>
            <a:r>
              <a:rPr lang="en-US" sz="2400" i="1" dirty="0" smtClean="0"/>
              <a:t>italics</a:t>
            </a:r>
            <a:r>
              <a:rPr lang="en-US" sz="2400" dirty="0" smtClean="0"/>
              <a:t>, </a:t>
            </a:r>
            <a:r>
              <a:rPr lang="en-US" sz="2400" b="1" dirty="0" smtClean="0"/>
              <a:t>bold</a:t>
            </a:r>
            <a:r>
              <a:rPr lang="en-US" sz="2400" dirty="0" smtClean="0"/>
              <a:t>)</a:t>
            </a:r>
          </a:p>
          <a:p>
            <a:r>
              <a:rPr lang="en-US" dirty="0" smtClean="0"/>
              <a:t>Graphics </a:t>
            </a:r>
            <a:r>
              <a:rPr lang="en-US" sz="2400" dirty="0" smtClean="0"/>
              <a:t>(e.g., photos, diagrams, maps, timelines, etc.)</a:t>
            </a:r>
          </a:p>
          <a:p>
            <a:r>
              <a:rPr lang="en-US" dirty="0" smtClean="0"/>
              <a:t>Captions and labels</a:t>
            </a:r>
          </a:p>
          <a:p>
            <a:r>
              <a:rPr lang="en-US" dirty="0" smtClean="0"/>
              <a:t>Definitions and pronunciation guide</a:t>
            </a:r>
          </a:p>
          <a:p>
            <a:pPr marL="0" indent="0">
              <a:buNone/>
            </a:pP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44</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
        <p:nvSpPr>
          <p:cNvPr id="9" name="Title 5"/>
          <p:cNvSpPr>
            <a:spLocks noGrp="1" noChangeArrowheads="1"/>
          </p:cNvSpPr>
          <p:nvPr>
            <p:ph type="title"/>
          </p:nvPr>
        </p:nvSpPr>
        <p:spPr bwMode="auto">
          <a:xfrm>
            <a:off x="457200" y="1034956"/>
            <a:ext cx="8229600" cy="597087"/>
          </a:xfrm>
          <a:prstGeom prst="rect">
            <a:avLst/>
          </a:prstGeom>
          <a:noFill/>
          <a:ln w="9525">
            <a:noFill/>
            <a:miter lim="800000"/>
            <a:headEnd/>
            <a:tailEnd/>
          </a:ln>
        </p:spPr>
        <p:txBody>
          <a:bodyPr>
            <a:spAutoFit/>
          </a:bodyPr>
          <a:lstStyle/>
          <a:p>
            <a:pPr>
              <a:lnSpc>
                <a:spcPct val="80000"/>
              </a:lnSpc>
              <a:defRPr/>
            </a:pPr>
            <a:r>
              <a:rPr lang="en-US" dirty="0" smtClean="0">
                <a:cs typeface="ＭＳ Ｐゴシック" charset="-128"/>
              </a:rPr>
              <a:t>Use Text Features</a:t>
            </a:r>
            <a:endParaRPr lang="en-US" sz="3200" dirty="0">
              <a:solidFill>
                <a:srgbClr val="176DAD"/>
              </a:solidFill>
              <a:latin typeface="+mj-lt"/>
              <a:ea typeface="+mj-ea"/>
              <a:cs typeface="ＭＳ Ｐゴシック" charset="-128"/>
            </a:endParaRPr>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93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Chunk the Text</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9"/>
          <p:cNvSpPr txBox="1">
            <a:spLocks noChangeArrowheads="1"/>
          </p:cNvSpPr>
          <p:nvPr/>
        </p:nvSpPr>
        <p:spPr bwMode="auto">
          <a:xfrm>
            <a:off x="685800" y="1917601"/>
            <a:ext cx="7772400" cy="3949799"/>
          </a:xfrm>
          <a:prstGeom prst="rect">
            <a:avLst/>
          </a:prstGeom>
          <a:noFill/>
          <a:ln w="9525">
            <a:noFill/>
            <a:miter lim="800000"/>
            <a:headEnd/>
            <a:tailEnd/>
          </a:ln>
        </p:spPr>
        <p:txBody>
          <a:bodyPr wrap="square">
            <a:prstTxWarp prst="textNoShape">
              <a:avLst/>
            </a:prstTxWarp>
            <a:spAutoFit/>
          </a:bodyPr>
          <a:lstStyle/>
          <a:p>
            <a:pPr>
              <a:spcBef>
                <a:spcPts val="800"/>
              </a:spcBef>
            </a:pPr>
            <a:r>
              <a:rPr lang="en-US" sz="3200" dirty="0" smtClean="0">
                <a:latin typeface="Calibri" charset="0"/>
              </a:rPr>
              <a:t>“…readers who are unaware of text structure do not approach text with any particular plan of action. Consequently, they tend to retrieve information from the text in a seemingly random way. Students aware of text structure on the other hand, tend to “chunk” or organize the text as they read.”</a:t>
            </a:r>
          </a:p>
          <a:p>
            <a:pPr algn="r">
              <a:spcBef>
                <a:spcPts val="800"/>
              </a:spcBef>
            </a:pPr>
            <a:r>
              <a:rPr lang="en-US" sz="2000" dirty="0" smtClean="0">
                <a:latin typeface="Calibri" charset="0"/>
              </a:rPr>
              <a:t>(Snow, 2002, p.40)</a:t>
            </a:r>
            <a:endParaRPr lang="en-US" sz="2000" dirty="0">
              <a:latin typeface="Calibri" charset="0"/>
            </a:endParaRPr>
          </a:p>
        </p:txBody>
      </p:sp>
    </p:spTree>
    <p:extLst>
      <p:ext uri="{BB962C8B-B14F-4D97-AF65-F5344CB8AC3E}">
        <p14:creationId xmlns:p14="http://schemas.microsoft.com/office/powerpoint/2010/main" val="4608593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0128"/>
            <a:ext cx="8229600" cy="3724635"/>
          </a:xfrm>
        </p:spPr>
        <p:txBody>
          <a:bodyPr/>
          <a:lstStyle/>
          <a:p>
            <a:r>
              <a:rPr lang="en-US" dirty="0" smtClean="0"/>
              <a:t>Descriptive</a:t>
            </a:r>
          </a:p>
          <a:p>
            <a:r>
              <a:rPr lang="en-US" dirty="0" smtClean="0"/>
              <a:t>Sequential/Chronological</a:t>
            </a:r>
          </a:p>
          <a:p>
            <a:r>
              <a:rPr lang="en-US" dirty="0"/>
              <a:t>Cause and </a:t>
            </a:r>
            <a:r>
              <a:rPr lang="en-US" dirty="0" smtClean="0"/>
              <a:t>Effect</a:t>
            </a:r>
          </a:p>
          <a:p>
            <a:r>
              <a:rPr lang="en-US" dirty="0" smtClean="0"/>
              <a:t>Compare and Contrast</a:t>
            </a:r>
          </a:p>
          <a:p>
            <a:r>
              <a:rPr lang="en-US" dirty="0" smtClean="0"/>
              <a:t>Problem </a:t>
            </a:r>
            <a:r>
              <a:rPr lang="en-US" dirty="0"/>
              <a:t>and Solution</a:t>
            </a:r>
          </a:p>
          <a:p>
            <a:pPr marL="0" indent="0">
              <a:buNone/>
            </a:pPr>
            <a:endParaRPr lang="en-US"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46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Title 5"/>
          <p:cNvSpPr>
            <a:spLocks noGrp="1" noChangeArrowheads="1"/>
          </p:cNvSpPr>
          <p:nvPr>
            <p:ph type="title"/>
          </p:nvPr>
        </p:nvSpPr>
        <p:spPr bwMode="auto">
          <a:xfrm>
            <a:off x="457200" y="1034956"/>
            <a:ext cx="8229600" cy="597087"/>
          </a:xfrm>
          <a:prstGeom prst="rect">
            <a:avLst/>
          </a:prstGeom>
          <a:noFill/>
          <a:ln w="9525">
            <a:noFill/>
            <a:miter lim="800000"/>
            <a:headEnd/>
            <a:tailEnd/>
          </a:ln>
        </p:spPr>
        <p:txBody>
          <a:bodyPr>
            <a:spAutoFit/>
          </a:bodyPr>
          <a:lstStyle/>
          <a:p>
            <a:pPr algn="ctr">
              <a:lnSpc>
                <a:spcPct val="80000"/>
              </a:lnSpc>
              <a:defRPr/>
            </a:pPr>
            <a:r>
              <a:rPr lang="en-US" sz="4000" dirty="0" smtClean="0">
                <a:solidFill>
                  <a:srgbClr val="176DAD"/>
                </a:solidFill>
                <a:latin typeface="+mj-lt"/>
                <a:ea typeface="+mj-ea"/>
                <a:cs typeface="ＭＳ Ｐゴシック" charset="-128"/>
              </a:rPr>
              <a:t>Five Main Text Structures</a:t>
            </a:r>
            <a:endParaRPr lang="en-US" sz="3200" dirty="0">
              <a:solidFill>
                <a:srgbClr val="176DAD"/>
              </a:solidFill>
              <a:latin typeface="+mj-lt"/>
              <a:ea typeface="+mj-ea"/>
              <a:cs typeface="ＭＳ Ｐゴシック" charset="-128"/>
            </a:endParaRPr>
          </a:p>
        </p:txBody>
      </p:sp>
      <p:pic>
        <p:nvPicPr>
          <p:cNvPr id="7"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dycha\AppData\Local\Microsoft\Windows\Temporary Internet Files\Content.IE5\TDR9T670\46525798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387" t="7782" r="5967" b="2702"/>
          <a:stretch/>
        </p:blipFill>
        <p:spPr bwMode="auto">
          <a:xfrm>
            <a:off x="5658546" y="2630129"/>
            <a:ext cx="2601397" cy="2789904"/>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7467600" y="1355637"/>
            <a:ext cx="1447800" cy="1274491"/>
          </a:xfrm>
          <a:prstGeom prst="cloudCallout">
            <a:avLst>
              <a:gd name="adj1" fmla="val -46300"/>
              <a:gd name="adj2" fmla="val 7203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a:t>
            </a:r>
            <a:endParaRPr lang="en-US" sz="6600" dirty="0"/>
          </a:p>
        </p:txBody>
      </p:sp>
    </p:spTree>
    <p:extLst>
      <p:ext uri="{BB962C8B-B14F-4D97-AF65-F5344CB8AC3E}">
        <p14:creationId xmlns:p14="http://schemas.microsoft.com/office/powerpoint/2010/main" val="423502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Text Structure</a:t>
            </a:r>
            <a:endParaRPr lang="en-US" dirty="0"/>
          </a:p>
        </p:txBody>
      </p:sp>
      <p:sp>
        <p:nvSpPr>
          <p:cNvPr id="3" name="Content Placeholder 2"/>
          <p:cNvSpPr>
            <a:spLocks noGrp="1"/>
          </p:cNvSpPr>
          <p:nvPr>
            <p:ph idx="1"/>
          </p:nvPr>
        </p:nvSpPr>
        <p:spPr>
          <a:xfrm>
            <a:off x="472190" y="2027237"/>
            <a:ext cx="8229600" cy="4830763"/>
          </a:xfrm>
        </p:spPr>
        <p:txBody>
          <a:bodyPr>
            <a:normAutofit fontScale="70000" lnSpcReduction="20000"/>
          </a:bodyPr>
          <a:lstStyle/>
          <a:p>
            <a:r>
              <a:rPr lang="en-US" sz="3700" dirty="0"/>
              <a:t>Descriptive texts are written to describe an object, person, place, event or idea.</a:t>
            </a:r>
          </a:p>
          <a:p>
            <a:r>
              <a:rPr lang="en-US" sz="3700" dirty="0"/>
              <a:t>The topic is described by listing or explaining its features or characteristics, often examples are provided.</a:t>
            </a:r>
          </a:p>
          <a:p>
            <a:r>
              <a:rPr lang="en-US" sz="3700" dirty="0"/>
              <a:t>Descriptive writing is filled with details; some details are interesting and some details are important. Just because a detail is interesting doesn’t make it most important.</a:t>
            </a:r>
          </a:p>
          <a:p>
            <a:r>
              <a:rPr lang="en-US" sz="3700" dirty="0"/>
              <a:t>The main idea in descriptive text </a:t>
            </a:r>
            <a:r>
              <a:rPr lang="en-US" sz="3700" dirty="0" smtClean="0"/>
              <a:t>may </a:t>
            </a:r>
            <a:r>
              <a:rPr lang="en-US" sz="3700" dirty="0"/>
              <a:t>be implicitly stated.</a:t>
            </a:r>
          </a:p>
          <a:p>
            <a:r>
              <a:rPr lang="en-US" sz="3700" dirty="0"/>
              <a:t>Creating mental images while reading descriptive text helps to more effectively identify the main idea.</a:t>
            </a:r>
          </a:p>
          <a:p>
            <a:pPr marL="0" indent="0">
              <a:buNone/>
            </a:pPr>
            <a:r>
              <a:rPr lang="en-US" sz="2400" dirty="0" smtClean="0"/>
              <a:t>					               </a:t>
            </a:r>
            <a:r>
              <a:rPr lang="en-US" sz="2900" dirty="0" smtClean="0"/>
              <a:t>(</a:t>
            </a:r>
            <a:r>
              <a:rPr lang="en-US" sz="2900" dirty="0" err="1" smtClean="0"/>
              <a:t>Kissner</a:t>
            </a:r>
            <a:r>
              <a:rPr lang="en-US" sz="2900" dirty="0" smtClean="0"/>
              <a:t>, 2006, p. 56-57)</a:t>
            </a:r>
            <a:endParaRPr lang="en-US" sz="29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47</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43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6934200" cy="769441"/>
          </a:xfrm>
        </p:spPr>
        <p:txBody>
          <a:bodyPr/>
          <a:lstStyle/>
          <a:p>
            <a:r>
              <a:rPr lang="en-US" dirty="0" smtClean="0"/>
              <a:t>Signs of Descriptive Text Structure</a:t>
            </a:r>
            <a:endParaRPr lang="en-US" dirty="0"/>
          </a:p>
        </p:txBody>
      </p:sp>
      <p:sp>
        <p:nvSpPr>
          <p:cNvPr id="3" name="Content Placeholder 2"/>
          <p:cNvSpPr>
            <a:spLocks noGrp="1"/>
          </p:cNvSpPr>
          <p:nvPr>
            <p:ph idx="1"/>
          </p:nvPr>
        </p:nvSpPr>
        <p:spPr>
          <a:xfrm>
            <a:off x="381000" y="1905000"/>
            <a:ext cx="8305800" cy="4221163"/>
          </a:xfrm>
        </p:spPr>
        <p:txBody>
          <a:bodyPr>
            <a:noAutofit/>
          </a:bodyPr>
          <a:lstStyle/>
          <a:p>
            <a:r>
              <a:rPr lang="en-US" sz="2800" dirty="0" smtClean="0"/>
              <a:t>Specific </a:t>
            </a:r>
            <a:r>
              <a:rPr lang="en-US" sz="2800" dirty="0"/>
              <a:t>characteristics or features are described or explained </a:t>
            </a:r>
            <a:r>
              <a:rPr lang="en-US" sz="2800" dirty="0" smtClean="0"/>
              <a:t>(size</a:t>
            </a:r>
            <a:r>
              <a:rPr lang="en-US" sz="2800" dirty="0"/>
              <a:t>, shape, location, color, </a:t>
            </a:r>
            <a:r>
              <a:rPr lang="en-US" sz="2800" dirty="0" smtClean="0"/>
              <a:t>etc.).</a:t>
            </a:r>
          </a:p>
          <a:p>
            <a:r>
              <a:rPr lang="en-US" sz="2800" dirty="0"/>
              <a:t>Descriptive adjectives are used throughout the text</a:t>
            </a:r>
            <a:r>
              <a:rPr lang="en-US" sz="2800" dirty="0" smtClean="0"/>
              <a:t>.</a:t>
            </a:r>
            <a:endParaRPr lang="en-US" sz="2800" dirty="0"/>
          </a:p>
          <a:p>
            <a:r>
              <a:rPr lang="en-US" sz="2800" dirty="0"/>
              <a:t>Details are provided to help the reader visualize the topic.</a:t>
            </a:r>
          </a:p>
          <a:p>
            <a:r>
              <a:rPr lang="en-US" sz="2800" dirty="0" smtClean="0"/>
              <a:t>Examples are often provided </a:t>
            </a:r>
            <a:r>
              <a:rPr lang="en-US" sz="2800" dirty="0"/>
              <a:t>(</a:t>
            </a:r>
            <a:r>
              <a:rPr lang="en-US" sz="2800" dirty="0" smtClean="0"/>
              <a:t>for instance, such as, an example, to illustrate, to demonstrate).     </a:t>
            </a:r>
          </a:p>
          <a:p>
            <a:r>
              <a:rPr lang="en-US" sz="2800" dirty="0" smtClean="0"/>
              <a:t>The topic word or a synonym for the topic is often repeated.</a:t>
            </a:r>
          </a:p>
        </p:txBody>
      </p:sp>
      <p:sp>
        <p:nvSpPr>
          <p:cNvPr id="4" name="Slide Number Placeholder 3"/>
          <p:cNvSpPr>
            <a:spLocks noGrp="1"/>
          </p:cNvSpPr>
          <p:nvPr>
            <p:ph type="sldNum" sz="quarter" idx="12"/>
          </p:nvPr>
        </p:nvSpPr>
        <p:spPr/>
        <p:txBody>
          <a:bodyPr/>
          <a:lstStyle/>
          <a:p>
            <a:fld id="{7B44EE3B-371E-4108-AA03-CAAD196CADCD}" type="slidenum">
              <a:rPr lang="en-US" smtClean="0"/>
              <a:pPr/>
              <a:t>48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56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920607"/>
            <a:ext cx="8839200" cy="769441"/>
          </a:xfrm>
        </p:spPr>
        <p:txBody>
          <a:bodyPr/>
          <a:lstStyle/>
          <a:p>
            <a:r>
              <a:rPr lang="en-US" dirty="0" smtClean="0"/>
              <a:t>Descriptive Text Structure </a:t>
            </a:r>
            <a:br>
              <a:rPr lang="en-US" dirty="0" smtClean="0"/>
            </a:br>
            <a:r>
              <a:rPr lang="en-US" dirty="0" smtClean="0"/>
              <a:t>Guiding Questions</a:t>
            </a:r>
            <a:endParaRPr lang="en-US" dirty="0"/>
          </a:p>
        </p:txBody>
      </p:sp>
      <p:sp>
        <p:nvSpPr>
          <p:cNvPr id="3" name="Content Placeholder 2"/>
          <p:cNvSpPr>
            <a:spLocks noGrp="1"/>
          </p:cNvSpPr>
          <p:nvPr>
            <p:ph idx="1"/>
          </p:nvPr>
        </p:nvSpPr>
        <p:spPr>
          <a:xfrm>
            <a:off x="457200" y="2027237"/>
            <a:ext cx="8229600" cy="4221163"/>
          </a:xfrm>
        </p:spPr>
        <p:txBody>
          <a:bodyPr>
            <a:normAutofit fontScale="85000" lnSpcReduction="20000"/>
          </a:bodyPr>
          <a:lstStyle/>
          <a:p>
            <a:r>
              <a:rPr lang="en-US" b="1" dirty="0" smtClean="0"/>
              <a:t>Topic: </a:t>
            </a:r>
            <a:r>
              <a:rPr lang="en-US" sz="2800" dirty="0" smtClean="0"/>
              <a:t>What </a:t>
            </a:r>
            <a:r>
              <a:rPr lang="en-US" sz="2800" dirty="0"/>
              <a:t>specific topic, person, idea, or thing is being </a:t>
            </a:r>
            <a:r>
              <a:rPr lang="en-US" sz="2800" dirty="0" smtClean="0"/>
              <a:t>described or explained? (One-two words.)</a:t>
            </a:r>
            <a:endParaRPr lang="en-US" sz="2800" dirty="0"/>
          </a:p>
          <a:p>
            <a:r>
              <a:rPr lang="en-US" b="1" dirty="0" smtClean="0"/>
              <a:t>Important Details: </a:t>
            </a:r>
            <a:r>
              <a:rPr lang="en-US" sz="2800" dirty="0" smtClean="0"/>
              <a:t>How </a:t>
            </a:r>
            <a:r>
              <a:rPr lang="en-US" sz="2800" dirty="0"/>
              <a:t>is </a:t>
            </a:r>
            <a:r>
              <a:rPr lang="en-US" sz="2800" dirty="0" smtClean="0"/>
              <a:t>the topic </a:t>
            </a:r>
            <a:r>
              <a:rPr lang="en-US" sz="2800" dirty="0"/>
              <a:t>being </a:t>
            </a:r>
            <a:r>
              <a:rPr lang="en-US" sz="2800" dirty="0" smtClean="0"/>
              <a:t>described or explained? (What is it, what </a:t>
            </a:r>
            <a:r>
              <a:rPr lang="en-US" sz="2800" dirty="0"/>
              <a:t>does it look like, </a:t>
            </a:r>
            <a:r>
              <a:rPr lang="en-US" sz="2800" dirty="0" smtClean="0"/>
              <a:t>what </a:t>
            </a:r>
            <a:r>
              <a:rPr lang="en-US" sz="2800" dirty="0"/>
              <a:t>does it do, </a:t>
            </a:r>
            <a:r>
              <a:rPr lang="en-US" sz="2800" dirty="0" smtClean="0"/>
              <a:t>what happens, etc.)</a:t>
            </a:r>
            <a:endParaRPr lang="en-US" sz="2800" dirty="0"/>
          </a:p>
          <a:p>
            <a:r>
              <a:rPr lang="en-US" b="1" dirty="0" smtClean="0"/>
              <a:t>Main Idea: </a:t>
            </a:r>
            <a:r>
              <a:rPr lang="en-US" sz="2800" dirty="0" smtClean="0"/>
              <a:t>What </a:t>
            </a:r>
            <a:r>
              <a:rPr lang="en-US" sz="2800" dirty="0"/>
              <a:t>features or characteristics </a:t>
            </a:r>
            <a:r>
              <a:rPr lang="en-US" sz="2800" dirty="0" smtClean="0"/>
              <a:t>are important </a:t>
            </a:r>
            <a:r>
              <a:rPr lang="en-US" sz="2800" dirty="0"/>
              <a:t>to remember </a:t>
            </a:r>
            <a:r>
              <a:rPr lang="en-US" sz="2800" dirty="0" smtClean="0"/>
              <a:t>or understand about the topic being described? (One sentence of less).</a:t>
            </a:r>
          </a:p>
          <a:p>
            <a:r>
              <a:rPr lang="en-US" b="1" dirty="0" smtClean="0"/>
              <a:t>Summary: </a:t>
            </a:r>
            <a:r>
              <a:rPr lang="en-US" sz="2800" dirty="0" smtClean="0"/>
              <a:t>What are the main ideas and important details that are necessary to include? How will you state them in your own words following the structure of the text? (As concisely as possible.)</a:t>
            </a:r>
          </a:p>
        </p:txBody>
      </p:sp>
      <p:sp>
        <p:nvSpPr>
          <p:cNvPr id="4" name="Slide Number Placeholder 3"/>
          <p:cNvSpPr>
            <a:spLocks noGrp="1"/>
          </p:cNvSpPr>
          <p:nvPr>
            <p:ph type="sldNum" sz="quarter" idx="12"/>
          </p:nvPr>
        </p:nvSpPr>
        <p:spPr/>
        <p:txBody>
          <a:bodyPr/>
          <a:lstStyle/>
          <a:p>
            <a:fld id="{7B44EE3B-371E-4108-AA03-CAAD196CADCD}" type="slidenum">
              <a:rPr lang="en-US" smtClean="0"/>
              <a:pPr/>
              <a:t>49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6169223"/>
            <a:ext cx="8762999" cy="307777"/>
          </a:xfrm>
          <a:prstGeom prst="rect">
            <a:avLst/>
          </a:prstGeom>
          <a:noFill/>
        </p:spPr>
        <p:txBody>
          <a:bodyPr wrap="square" rtlCol="0">
            <a:spAutoFit/>
          </a:bodyPr>
          <a:lstStyle/>
          <a:p>
            <a:r>
              <a:rPr lang="en-US" sz="1400" dirty="0" smtClean="0"/>
              <a:t>                                                                                                                                                    Adapted from: </a:t>
            </a:r>
            <a:r>
              <a:rPr lang="en-US" sz="1400" dirty="0" err="1"/>
              <a:t>Orcutt</a:t>
            </a:r>
            <a:r>
              <a:rPr lang="en-US" sz="1400" dirty="0"/>
              <a:t>, K. (</a:t>
            </a:r>
            <a:r>
              <a:rPr lang="en-US" sz="1400" dirty="0" err="1"/>
              <a:t>n.d.</a:t>
            </a:r>
            <a:r>
              <a:rPr lang="en-US" sz="1400" dirty="0"/>
              <a:t>). </a:t>
            </a:r>
          </a:p>
        </p:txBody>
      </p:sp>
    </p:spTree>
    <p:extLst>
      <p:ext uri="{BB962C8B-B14F-4D97-AF65-F5344CB8AC3E}">
        <p14:creationId xmlns:p14="http://schemas.microsoft.com/office/powerpoint/2010/main" val="3525475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a:normAutofit/>
          </a:bodyPr>
          <a:lstStyle/>
          <a:p>
            <a:r>
              <a:rPr lang="en-US" cap="none" dirty="0" smtClean="0"/>
              <a:t>Determining Importance &amp; Summarizing?</a:t>
            </a:r>
          </a:p>
        </p:txBody>
      </p:sp>
      <p:sp>
        <p:nvSpPr>
          <p:cNvPr id="28675" name="Text Placeholder 4"/>
          <p:cNvSpPr>
            <a:spLocks noGrp="1"/>
          </p:cNvSpPr>
          <p:nvPr>
            <p:ph type="body" idx="1"/>
          </p:nvPr>
        </p:nvSpPr>
        <p:spPr>
          <a:xfrm>
            <a:off x="762000" y="2919413"/>
            <a:ext cx="7772400" cy="1500187"/>
          </a:xfrm>
        </p:spPr>
        <p:txBody>
          <a:bodyPr/>
          <a:lstStyle/>
          <a:p>
            <a:r>
              <a:rPr lang="en-US" sz="3200" smtClean="0">
                <a:solidFill>
                  <a:srgbClr val="7F7F7F"/>
                </a:solidFill>
              </a:rPr>
              <a:t>Why Should We Teach</a:t>
            </a:r>
            <a:endParaRPr lang="en-US" sz="3600" smtClean="0">
              <a:solidFill>
                <a:srgbClr val="7F7F7F"/>
              </a:solidFill>
            </a:endParaRPr>
          </a:p>
        </p:txBody>
      </p:sp>
    </p:spTree>
    <p:extLst>
      <p:ext uri="{BB962C8B-B14F-4D97-AF65-F5344CB8AC3E}">
        <p14:creationId xmlns:p14="http://schemas.microsoft.com/office/powerpoint/2010/main" val="2968910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Descriptive Text Structure </a:t>
            </a:r>
            <a:br>
              <a:rPr lang="en-US" dirty="0" smtClean="0"/>
            </a:br>
            <a:r>
              <a:rPr lang="en-US" dirty="0" smtClean="0"/>
              <a:t>Using a Graphic Organizer</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50</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995" y="2133600"/>
            <a:ext cx="6932005" cy="4191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9046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516" r="2084" b="66391"/>
          <a:stretch/>
        </p:blipFill>
        <p:spPr bwMode="auto">
          <a:xfrm>
            <a:off x="315664" y="999022"/>
            <a:ext cx="4626713" cy="344860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51</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3" name="Oval Callout 2"/>
          <p:cNvSpPr/>
          <p:nvPr/>
        </p:nvSpPr>
        <p:spPr>
          <a:xfrm>
            <a:off x="5165519" y="519506"/>
            <a:ext cx="2133600" cy="1136568"/>
          </a:xfrm>
          <a:prstGeom prst="wedgeEllipseCallout">
            <a:avLst>
              <a:gd name="adj1" fmla="val -84351"/>
              <a:gd name="adj2" fmla="val 2475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ecological succession?</a:t>
            </a:r>
            <a:endParaRPr lang="en-US" dirty="0"/>
          </a:p>
        </p:txBody>
      </p:sp>
      <p:pic>
        <p:nvPicPr>
          <p:cNvPr id="21" name="Picture 2" descr="C:\Users\ddycha\AppData\Local\Microsoft\Windows\Temporary Internet Files\Content.Outlook\DQ3J9OY2\during-reading-ic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5665" y="4502458"/>
            <a:ext cx="1513136" cy="1292662"/>
          </a:xfrm>
          <a:prstGeom prst="rect">
            <a:avLst/>
          </a:prstGeom>
          <a:noFill/>
        </p:spPr>
        <p:txBody>
          <a:bodyPr wrap="square" rtlCol="0">
            <a:spAutoFit/>
          </a:bodyPr>
          <a:lstStyle/>
          <a:p>
            <a:r>
              <a:rPr lang="en-US" sz="1200" dirty="0"/>
              <a:t>Miller, K.R. &amp; Levine, J.S. (2008). </a:t>
            </a:r>
            <a:r>
              <a:rPr lang="en-US" sz="1200" i="1" dirty="0"/>
              <a:t>Prentice Hall Biology</a:t>
            </a:r>
            <a:r>
              <a:rPr lang="en-US" sz="1200" dirty="0"/>
              <a:t>. Boston, MA: Pearson Education, Inc. </a:t>
            </a:r>
          </a:p>
          <a:p>
            <a:endParaRPr lang="en-US"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484880"/>
            <a:ext cx="6350980" cy="383972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1342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878" y="228601"/>
            <a:ext cx="3714762" cy="640759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52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733" t="1508" r="3738" b="67227"/>
          <a:stretch/>
        </p:blipFill>
        <p:spPr bwMode="auto">
          <a:xfrm>
            <a:off x="76200" y="838200"/>
            <a:ext cx="4115758" cy="2895600"/>
          </a:xfrm>
          <a:prstGeom prst="rect">
            <a:avLst/>
          </a:prstGeom>
          <a:noFill/>
          <a:ln w="63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181600" y="685800"/>
            <a:ext cx="298704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Ecological Succession</a:t>
            </a:r>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4655819" y="1550313"/>
            <a:ext cx="1676401" cy="430887"/>
          </a:xfrm>
          <a:prstGeom prst="rect">
            <a:avLst/>
          </a:prstGeom>
          <a:noFill/>
        </p:spPr>
        <p:txBody>
          <a:bodyPr wrap="square" rtlCol="0">
            <a:spAutoFit/>
          </a:bodyPr>
          <a:lstStyle/>
          <a:p>
            <a:r>
              <a:rPr lang="en-US" sz="1100" dirty="0" smtClean="0"/>
              <a:t>Ecological communities are always changing</a:t>
            </a:r>
          </a:p>
        </p:txBody>
      </p:sp>
      <p:sp>
        <p:nvSpPr>
          <p:cNvPr id="12" name="TextBox 11"/>
          <p:cNvSpPr txBox="1"/>
          <p:nvPr/>
        </p:nvSpPr>
        <p:spPr>
          <a:xfrm>
            <a:off x="4648200" y="2100590"/>
            <a:ext cx="1676400" cy="261610"/>
          </a:xfrm>
          <a:prstGeom prst="rect">
            <a:avLst/>
          </a:prstGeom>
          <a:noFill/>
        </p:spPr>
        <p:txBody>
          <a:bodyPr wrap="square" rtlCol="0">
            <a:spAutoFit/>
          </a:bodyPr>
          <a:lstStyle/>
          <a:p>
            <a:r>
              <a:rPr lang="en-US" sz="1100" dirty="0" smtClean="0"/>
              <a:t>Response</a:t>
            </a:r>
          </a:p>
        </p:txBody>
      </p:sp>
      <p:sp>
        <p:nvSpPr>
          <p:cNvPr id="17" name="TextBox 16"/>
          <p:cNvSpPr txBox="1"/>
          <p:nvPr/>
        </p:nvSpPr>
        <p:spPr>
          <a:xfrm>
            <a:off x="5179255" y="2100590"/>
            <a:ext cx="1463040" cy="261610"/>
          </a:xfrm>
          <a:prstGeom prst="rect">
            <a:avLst/>
          </a:prstGeom>
          <a:noFill/>
        </p:spPr>
        <p:txBody>
          <a:bodyPr wrap="square" rtlCol="0">
            <a:spAutoFit/>
          </a:bodyPr>
          <a:lstStyle/>
          <a:p>
            <a:r>
              <a:rPr lang="en-US" sz="1100" dirty="0"/>
              <a:t>-</a:t>
            </a:r>
            <a:r>
              <a:rPr lang="en-US" sz="1100" dirty="0" smtClean="0"/>
              <a:t>natural or human</a:t>
            </a:r>
            <a:endParaRPr lang="en-US" sz="1100" dirty="0"/>
          </a:p>
        </p:txBody>
      </p:sp>
      <p:sp>
        <p:nvSpPr>
          <p:cNvPr id="2" name="TextBox 1"/>
          <p:cNvSpPr txBox="1"/>
          <p:nvPr/>
        </p:nvSpPr>
        <p:spPr>
          <a:xfrm>
            <a:off x="4764676" y="2633990"/>
            <a:ext cx="1295400" cy="261610"/>
          </a:xfrm>
          <a:prstGeom prst="rect">
            <a:avLst/>
          </a:prstGeom>
          <a:noFill/>
        </p:spPr>
        <p:txBody>
          <a:bodyPr wrap="square" rtlCol="0">
            <a:spAutoFit/>
          </a:bodyPr>
          <a:lstStyle/>
          <a:p>
            <a:r>
              <a:rPr lang="en-US" sz="1100" dirty="0" smtClean="0"/>
              <a:t>Gradual/sudden</a:t>
            </a:r>
            <a:endParaRPr lang="en-US" sz="1100" dirty="0"/>
          </a:p>
        </p:txBody>
      </p:sp>
      <p:sp>
        <p:nvSpPr>
          <p:cNvPr id="7" name="TextBox 6"/>
          <p:cNvSpPr txBox="1"/>
          <p:nvPr/>
        </p:nvSpPr>
        <p:spPr>
          <a:xfrm>
            <a:off x="4800600" y="3733800"/>
            <a:ext cx="1295400" cy="769441"/>
          </a:xfrm>
          <a:prstGeom prst="rect">
            <a:avLst/>
          </a:prstGeom>
          <a:noFill/>
        </p:spPr>
        <p:txBody>
          <a:bodyPr wrap="square" rtlCol="0">
            <a:spAutoFit/>
          </a:bodyPr>
          <a:lstStyle/>
          <a:p>
            <a:r>
              <a:rPr lang="en-US" sz="1100" dirty="0" smtClean="0"/>
              <a:t>Ecological succession are the changes that occur in an ecosystem.</a:t>
            </a:r>
            <a:endParaRPr lang="en-US" sz="1100" dirty="0"/>
          </a:p>
        </p:txBody>
      </p:sp>
      <p:sp>
        <p:nvSpPr>
          <p:cNvPr id="3" name="TextBox 2"/>
          <p:cNvSpPr txBox="1"/>
          <p:nvPr/>
        </p:nvSpPr>
        <p:spPr>
          <a:xfrm>
            <a:off x="4800600" y="3726359"/>
            <a:ext cx="1295400" cy="769441"/>
          </a:xfrm>
          <a:prstGeom prst="rect">
            <a:avLst/>
          </a:prstGeom>
          <a:noFill/>
        </p:spPr>
        <p:txBody>
          <a:bodyPr wrap="square" rtlCol="0">
            <a:spAutoFit/>
          </a:bodyPr>
          <a:lstStyle/>
          <a:p>
            <a:r>
              <a:rPr lang="en-US" sz="1100" dirty="0" smtClean="0"/>
              <a:t>Ecological succession is a series of changes in an ecosystem.</a:t>
            </a:r>
            <a:endParaRPr lang="en-US" sz="11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3869857"/>
            <a:ext cx="3705225" cy="24765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Oval 17"/>
          <p:cNvSpPr/>
          <p:nvPr/>
        </p:nvSpPr>
        <p:spPr>
          <a:xfrm>
            <a:off x="419648" y="4249072"/>
            <a:ext cx="228693" cy="2541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9648" y="4828369"/>
            <a:ext cx="228693" cy="2797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0620" y="5585460"/>
            <a:ext cx="266747"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3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7" grpId="0"/>
      <p:bldP spid="2" grpId="0"/>
      <p:bldP spid="7" grpId="0"/>
      <p:bldP spid="7" grpId="1"/>
      <p:bldP spid="3" grpId="0"/>
      <p:bldP spid="18" grpId="0" animBg="1"/>
      <p:bldP spid="18" grpId="1" animBg="1"/>
      <p:bldP spid="19" grpId="0" animBg="1"/>
      <p:bldP spid="19" grpId="1"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52400" y="830263"/>
            <a:ext cx="8229600" cy="769937"/>
          </a:xfrm>
        </p:spPr>
        <p:txBody>
          <a:bodyPr/>
          <a:lstStyle/>
          <a:p>
            <a:pPr eaLnBrk="1" hangingPunct="1"/>
            <a:r>
              <a:rPr lang="en-US" smtClean="0">
                <a:cs typeface="ＭＳ Ｐゴシック" charset="-128"/>
              </a:rPr>
              <a:t>Determining Importance Toolbox</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D05091D2-1699-40D3-8190-49A31BB510FB}" type="slidenum">
              <a:rPr/>
              <a:pPr>
                <a:defRPr/>
              </a:pPr>
              <a:t>53</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15533"/>
            <a:ext cx="3810000" cy="497656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1003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948779"/>
            <a:ext cx="8229600" cy="769441"/>
          </a:xfrm>
        </p:spPr>
        <p:txBody>
          <a:bodyPr/>
          <a:lstStyle/>
          <a:p>
            <a:r>
              <a:rPr lang="en-US" dirty="0" smtClean="0"/>
              <a:t>Reread and Discuss to Clarify and Identify Main Ideas in the Text</a:t>
            </a:r>
            <a:endParaRPr lang="en-US" dirty="0"/>
          </a:p>
        </p:txBody>
      </p:sp>
      <p:sp>
        <p:nvSpPr>
          <p:cNvPr id="5" name="Content Placeholder 4"/>
          <p:cNvSpPr>
            <a:spLocks noGrp="1"/>
          </p:cNvSpPr>
          <p:nvPr>
            <p:ph idx="1"/>
          </p:nvPr>
        </p:nvSpPr>
        <p:spPr>
          <a:xfrm>
            <a:off x="457200" y="2255837"/>
            <a:ext cx="8229600" cy="4525963"/>
          </a:xfrm>
        </p:spPr>
        <p:txBody>
          <a:bodyPr>
            <a:normAutofit lnSpcReduction="10000"/>
          </a:bodyPr>
          <a:lstStyle/>
          <a:p>
            <a:pPr marL="0" indent="0">
              <a:buNone/>
            </a:pPr>
            <a:r>
              <a:rPr lang="en-US" sz="3000" dirty="0" smtClean="0"/>
              <a:t>“Helping students become conscious and engaged about what they are reading is an important aspect of reading for meaning and summarization. ‘Good readers read text passages at least twice: once to get the general overview and then again to determine what is salient’</a:t>
            </a:r>
            <a:r>
              <a:rPr lang="en-US" sz="2000" dirty="0" smtClean="0"/>
              <a:t>(</a:t>
            </a:r>
            <a:r>
              <a:rPr lang="en-US" sz="2200" dirty="0" err="1"/>
              <a:t>W</a:t>
            </a:r>
            <a:r>
              <a:rPr lang="en-US" sz="2200" dirty="0" err="1" smtClean="0"/>
              <a:t>ormeli</a:t>
            </a:r>
            <a:r>
              <a:rPr lang="en-US" sz="2200" dirty="0" smtClean="0"/>
              <a:t>, 2005, p. 22). </a:t>
            </a:r>
            <a:r>
              <a:rPr lang="en-US" sz="3000" dirty="0" smtClean="0"/>
              <a:t>Providing them practice and time to reread text will help them have a better understanding of the purpose for </a:t>
            </a:r>
            <a:r>
              <a:rPr lang="en-US" sz="3000" dirty="0"/>
              <a:t>the reading</a:t>
            </a:r>
            <a:r>
              <a:rPr lang="en-US" sz="3000" dirty="0" smtClean="0"/>
              <a:t>.”</a:t>
            </a:r>
            <a:r>
              <a:rPr lang="en-US" sz="2400" dirty="0"/>
              <a:t> </a:t>
            </a:r>
            <a:r>
              <a:rPr lang="en-US" sz="2400" dirty="0" smtClean="0"/>
              <a:t>                                       </a:t>
            </a:r>
          </a:p>
          <a:p>
            <a:pPr marL="0" indent="0">
              <a:buNone/>
            </a:pPr>
            <a:r>
              <a:rPr lang="en-US" sz="2400" dirty="0"/>
              <a:t> </a:t>
            </a:r>
            <a:r>
              <a:rPr lang="en-US" sz="2400" dirty="0" smtClean="0"/>
              <a:t>                                                            </a:t>
            </a:r>
            <a:r>
              <a:rPr lang="en-US" sz="2000" dirty="0" smtClean="0"/>
              <a:t>(Smith &amp; </a:t>
            </a:r>
            <a:r>
              <a:rPr lang="en-US" sz="2000" dirty="0" err="1"/>
              <a:t>Zygouris</a:t>
            </a:r>
            <a:r>
              <a:rPr lang="en-US" sz="2000" dirty="0"/>
              <a:t>-Coe, </a:t>
            </a:r>
            <a:r>
              <a:rPr lang="en-US" sz="2000" dirty="0" smtClean="0"/>
              <a:t>2006</a:t>
            </a:r>
            <a:r>
              <a:rPr lang="en-US" sz="2000" dirty="0"/>
              <a:t>, </a:t>
            </a:r>
            <a:r>
              <a:rPr lang="en-US" sz="2000" dirty="0" smtClean="0"/>
              <a:t>July) </a:t>
            </a:r>
            <a:endParaRPr lang="en-US" sz="2000"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54</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1026" name="Picture 2" descr="C:\Users\ddycha\AppData\Local\Microsoft\Windows\Temporary Internet Files\Content.Outlook\DQ3J9OY2\after-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5206"/>
            <a:ext cx="1384300" cy="75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955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983159"/>
            <a:ext cx="8229600" cy="769441"/>
          </a:xfrm>
        </p:spPr>
        <p:txBody>
          <a:bodyPr/>
          <a:lstStyle/>
          <a:p>
            <a:r>
              <a:rPr lang="en-US" dirty="0" smtClean="0"/>
              <a:t>Reread and Discuss to Clarify and Identify Main Ideas in the Text</a:t>
            </a:r>
            <a:endParaRPr lang="en-US" dirty="0"/>
          </a:p>
        </p:txBody>
      </p:sp>
      <p:sp>
        <p:nvSpPr>
          <p:cNvPr id="5" name="Content Placeholder 4"/>
          <p:cNvSpPr>
            <a:spLocks noGrp="1"/>
          </p:cNvSpPr>
          <p:nvPr>
            <p:ph idx="1"/>
          </p:nvPr>
        </p:nvSpPr>
        <p:spPr>
          <a:xfrm>
            <a:off x="457200" y="2438400"/>
            <a:ext cx="4724400" cy="4221163"/>
          </a:xfrm>
        </p:spPr>
        <p:txBody>
          <a:bodyPr/>
          <a:lstStyle/>
          <a:p>
            <a:r>
              <a:rPr lang="en-US" dirty="0" smtClean="0"/>
              <a:t>Reread to clarify and confirm the main idea.</a:t>
            </a:r>
          </a:p>
          <a:p>
            <a:r>
              <a:rPr lang="en-US" dirty="0" smtClean="0"/>
              <a:t>Discuss to consolidate understanding and remember the text better.</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55</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1026" name="Picture 2" descr="C:\Users\ddycha\AppData\Local\Microsoft\Windows\Temporary Internet Files\Content.Outlook\DQ3J9OY2\after-reading-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5206"/>
            <a:ext cx="1384300" cy="7573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dycha\AppData\Local\Microsoft\Windows\Temporary Internet Files\Content.IE5\UPDXKS1M\15204825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33" r="5115"/>
          <a:stretch/>
        </p:blipFill>
        <p:spPr bwMode="auto">
          <a:xfrm>
            <a:off x="5081429" y="2590800"/>
            <a:ext cx="3605371" cy="281940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98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44EE3B-371E-4108-AA03-CAAD196CADCD}" type="slidenum">
              <a:rPr lang="en-US" smtClean="0"/>
              <a:pPr/>
              <a:t>56</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4800600" cy="627046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2556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Summarize informational text</a:t>
            </a:r>
            <a:endParaRPr lang="en-US" dirty="0"/>
          </a:p>
        </p:txBody>
      </p:sp>
      <p:sp>
        <p:nvSpPr>
          <p:cNvPr id="7" name="Text Placeholder 6"/>
          <p:cNvSpPr>
            <a:spLocks noGrp="1"/>
          </p:cNvSpPr>
          <p:nvPr>
            <p:ph type="body" idx="1"/>
          </p:nvPr>
        </p:nvSpPr>
        <p:spPr/>
        <p:txBody>
          <a:bodyPr/>
          <a:lstStyle/>
          <a:p>
            <a:r>
              <a:rPr lang="en-US" dirty="0" smtClean="0"/>
              <a:t>Considerations for Teaching Students to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2150066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2057400"/>
            <a:ext cx="4114800" cy="4191000"/>
          </a:xfrm>
        </p:spPr>
        <p:txBody>
          <a:bodyPr/>
          <a:lstStyle/>
          <a:p>
            <a:pPr marL="0" indent="0">
              <a:buNone/>
            </a:pPr>
            <a:r>
              <a:rPr lang="en-US" dirty="0" smtClean="0"/>
              <a:t>“…summarizing helps us to understand and make meaning of the events of everyday life—what we read, what we view, what we experience.” </a:t>
            </a:r>
          </a:p>
          <a:p>
            <a:pPr marL="0" indent="0" algn="r">
              <a:buNone/>
            </a:pPr>
            <a:r>
              <a:rPr lang="en-US" sz="2000" dirty="0" smtClean="0"/>
              <a:t>(</a:t>
            </a:r>
            <a:r>
              <a:rPr lang="en-US" sz="2000" dirty="0" err="1" smtClean="0"/>
              <a:t>Kissner</a:t>
            </a:r>
            <a:r>
              <a:rPr lang="en-US" sz="2000" dirty="0" smtClean="0"/>
              <a:t>, 2006, p.3)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2050" name="Picture 2" descr="C:\Users\ddycha\AppData\Local\Microsoft\Windows\Temporary Internet Files\Content.IE5\KTRFEBYE\767630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96035"/>
            <a:ext cx="2793639" cy="419100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14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59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Content Placeholder 2"/>
          <p:cNvSpPr>
            <a:spLocks noGrp="1"/>
          </p:cNvSpPr>
          <p:nvPr>
            <p:ph idx="1"/>
          </p:nvPr>
        </p:nvSpPr>
        <p:spPr>
          <a:xfrm>
            <a:off x="838200" y="1981200"/>
            <a:ext cx="7543800" cy="4495800"/>
          </a:xfrm>
        </p:spPr>
        <p:txBody>
          <a:bodyPr/>
          <a:lstStyle/>
          <a:p>
            <a:pPr marL="0" indent="0">
              <a:buNone/>
            </a:pPr>
            <a:r>
              <a:rPr lang="en-US" dirty="0" smtClean="0"/>
              <a:t>“To summarize effectively, students need to recognize main ideas and key details, disregard unimportant or repetitive ideas, construct topic sentences, paraphrase, and collapse or combine lists or events into general statements.”</a:t>
            </a:r>
          </a:p>
          <a:p>
            <a:pPr marL="0" indent="0" algn="r">
              <a:buNone/>
            </a:pPr>
            <a:r>
              <a:rPr lang="en-US" sz="2000" dirty="0" smtClean="0"/>
              <a:t>(Graham, S., MacArthur, C., &amp; Fitzgerald, J., 2013, p.339)  </a:t>
            </a:r>
            <a:endParaRPr lang="en-US" sz="2000" dirty="0"/>
          </a:p>
        </p:txBody>
      </p:sp>
      <p:sp>
        <p:nvSpPr>
          <p:cNvPr id="7" name="Title 3"/>
          <p:cNvSpPr>
            <a:spLocks noGrp="1"/>
          </p:cNvSpPr>
          <p:nvPr>
            <p:ph type="title"/>
          </p:nvPr>
        </p:nvSpPr>
        <p:spPr/>
        <p:txBody>
          <a:bodyPr/>
          <a:lstStyle/>
          <a:p>
            <a:r>
              <a:rPr lang="en-US" dirty="0" smtClean="0"/>
              <a:t>Summarizing</a:t>
            </a:r>
            <a:endParaRPr lang="en-US" dirty="0"/>
          </a:p>
        </p:txBody>
      </p:sp>
    </p:spTree>
    <p:extLst>
      <p:ext uri="{BB962C8B-B14F-4D97-AF65-F5344CB8AC3E}">
        <p14:creationId xmlns:p14="http://schemas.microsoft.com/office/powerpoint/2010/main" val="2604069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66800"/>
          </a:xfrm>
        </p:spPr>
        <p:txBody>
          <a:bodyPr rtlCol="0">
            <a:normAutofit fontScale="90000"/>
          </a:bodyPr>
          <a:lstStyle/>
          <a:p>
            <a:pPr eaLnBrk="1" fontAlgn="auto" hangingPunct="1">
              <a:spcBef>
                <a:spcPts val="0"/>
              </a:spcBef>
              <a:spcAft>
                <a:spcPts val="0"/>
              </a:spcAft>
              <a:defRPr/>
            </a:pPr>
            <a:r>
              <a:rPr lang="en-US" dirty="0" smtClean="0"/>
              <a:t/>
            </a:r>
            <a:br>
              <a:rPr lang="en-US" dirty="0" smtClean="0"/>
            </a:br>
            <a:endParaRPr lang="en-US" sz="3800" dirty="0"/>
          </a:p>
        </p:txBody>
      </p:sp>
      <p:sp>
        <p:nvSpPr>
          <p:cNvPr id="31747" name="Content Placeholder 5"/>
          <p:cNvSpPr>
            <a:spLocks noGrp="1"/>
          </p:cNvSpPr>
          <p:nvPr>
            <p:ph idx="1"/>
          </p:nvPr>
        </p:nvSpPr>
        <p:spPr>
          <a:xfrm>
            <a:off x="304800" y="2514600"/>
            <a:ext cx="8229600" cy="5059363"/>
          </a:xfrm>
        </p:spPr>
        <p:txBody>
          <a:bodyPr/>
          <a:lstStyle/>
          <a:p>
            <a:pPr eaLnBrk="1" hangingPunct="1">
              <a:buFont typeface="Arial" charset="0"/>
              <a:buNone/>
            </a:pPr>
            <a:r>
              <a:rPr lang="en-US" altLang="en-US" dirty="0" smtClean="0"/>
              <a:t>It helps readers to…</a:t>
            </a:r>
          </a:p>
          <a:p>
            <a:pPr eaLnBrk="1" hangingPunct="1">
              <a:buFont typeface="Arial" charset="0"/>
              <a:buNone/>
            </a:pPr>
            <a:endParaRPr lang="en-US" altLang="en-US" sz="600" dirty="0" smtClean="0"/>
          </a:p>
          <a:p>
            <a:r>
              <a:rPr lang="en-US" altLang="en-US" sz="2600" dirty="0"/>
              <a:t>Improve overall </a:t>
            </a:r>
            <a:r>
              <a:rPr lang="en-US" altLang="en-US" sz="2600" dirty="0" smtClean="0"/>
              <a:t>comprehension.</a:t>
            </a:r>
            <a:endParaRPr lang="en-US" altLang="en-US" sz="2600" dirty="0"/>
          </a:p>
          <a:p>
            <a:pPr eaLnBrk="1" hangingPunct="1"/>
            <a:r>
              <a:rPr lang="en-US" altLang="en-US" sz="2600" dirty="0" smtClean="0"/>
              <a:t>Manage excessive amounts of information.</a:t>
            </a:r>
          </a:p>
          <a:p>
            <a:pPr eaLnBrk="1" hangingPunct="1"/>
            <a:r>
              <a:rPr lang="en-US" altLang="en-US" sz="2600" dirty="0" smtClean="0"/>
              <a:t>Focus attention.</a:t>
            </a:r>
          </a:p>
          <a:p>
            <a:pPr eaLnBrk="1" hangingPunct="1"/>
            <a:r>
              <a:rPr lang="en-US" altLang="en-US" sz="2600" dirty="0" smtClean="0"/>
              <a:t>Extract relevant information.</a:t>
            </a:r>
          </a:p>
          <a:p>
            <a:pPr eaLnBrk="1" hangingPunct="1"/>
            <a:r>
              <a:rPr lang="en-US" altLang="en-US" sz="2600" dirty="0" smtClean="0"/>
              <a:t>Build relationships among concepts contained in text.</a:t>
            </a:r>
          </a:p>
          <a:p>
            <a:pPr algn="r" eaLnBrk="1" hangingPunct="1">
              <a:spcBef>
                <a:spcPct val="0"/>
              </a:spcBef>
              <a:buFont typeface="Arial" charset="0"/>
              <a:buNone/>
            </a:pPr>
            <a:endParaRPr lang="en-US" altLang="en-US" sz="1600" dirty="0"/>
          </a:p>
          <a:p>
            <a:pPr algn="r">
              <a:spcBef>
                <a:spcPct val="0"/>
              </a:spcBef>
              <a:buNone/>
            </a:pPr>
            <a:r>
              <a:rPr lang="en-US" altLang="en-US" sz="1800" dirty="0" smtClean="0"/>
              <a:t>(</a:t>
            </a:r>
            <a:r>
              <a:rPr lang="en-US" altLang="en-US" sz="1800" dirty="0"/>
              <a:t>CIERA 2003; Coyne, Chard, </a:t>
            </a:r>
            <a:r>
              <a:rPr lang="en-US" altLang="en-US" sz="1800" dirty="0" err="1"/>
              <a:t>Zipoli</a:t>
            </a:r>
            <a:r>
              <a:rPr lang="en-US" altLang="en-US" sz="1800" dirty="0"/>
              <a:t>, &amp; Ruby, 2007; Duke &amp; Pearson, 2002; </a:t>
            </a:r>
          </a:p>
          <a:p>
            <a:pPr algn="r">
              <a:spcBef>
                <a:spcPct val="0"/>
              </a:spcBef>
              <a:buNone/>
            </a:pPr>
            <a:r>
              <a:rPr lang="en-US" altLang="en-US" sz="1800" dirty="0"/>
              <a:t>Keene &amp; Zimmermann, 2007 Silver, Strong, &amp; Perini, 2000; </a:t>
            </a:r>
            <a:r>
              <a:rPr lang="en-US" altLang="en-US" sz="1800" dirty="0" err="1"/>
              <a:t>Thiede</a:t>
            </a:r>
            <a:r>
              <a:rPr lang="en-US" altLang="en-US" sz="1800" dirty="0"/>
              <a:t> &amp; Anderson, 2003) </a:t>
            </a:r>
          </a:p>
          <a:p>
            <a:pPr algn="r" eaLnBrk="1" hangingPunct="1">
              <a:spcBef>
                <a:spcPct val="0"/>
              </a:spcBef>
              <a:buFont typeface="Arial" charset="0"/>
              <a:buNone/>
            </a:pPr>
            <a:r>
              <a:rPr lang="en-US" altLang="en-US" sz="1800" dirty="0" smtClean="0"/>
              <a:t>) </a:t>
            </a:r>
          </a:p>
        </p:txBody>
      </p:sp>
      <p:sp>
        <p:nvSpPr>
          <p:cNvPr id="4" name="Title 3"/>
          <p:cNvSpPr txBox="1">
            <a:spLocks/>
          </p:cNvSpPr>
          <p:nvPr/>
        </p:nvSpPr>
        <p:spPr>
          <a:xfrm>
            <a:off x="152400" y="1143000"/>
            <a:ext cx="8839200" cy="7694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a:lstStyle>
          <a:p>
            <a:r>
              <a:rPr lang="en-US" altLang="en-US" smtClean="0"/>
              <a:t>Why Should We Teach</a:t>
            </a:r>
            <a:br>
              <a:rPr lang="en-US" altLang="en-US" smtClean="0"/>
            </a:br>
            <a:r>
              <a:rPr lang="en-US" altLang="en-US" smtClean="0"/>
              <a:t>Determining Importance &amp; Summarizing?</a:t>
            </a:r>
            <a:endParaRPr lang="en-US" altLang="en-US" dirty="0" smtClean="0"/>
          </a:p>
        </p:txBody>
      </p:sp>
    </p:spTree>
    <p:extLst>
      <p:ext uri="{BB962C8B-B14F-4D97-AF65-F5344CB8AC3E}">
        <p14:creationId xmlns:p14="http://schemas.microsoft.com/office/powerpoint/2010/main" val="32844099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Summarizing</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A summary  should:</a:t>
            </a:r>
          </a:p>
          <a:p>
            <a:r>
              <a:rPr lang="en-US" dirty="0"/>
              <a:t>R</a:t>
            </a:r>
            <a:r>
              <a:rPr lang="en-US" dirty="0" smtClean="0"/>
              <a:t>eflect the structure of the text.</a:t>
            </a:r>
          </a:p>
          <a:p>
            <a:r>
              <a:rPr lang="en-US" dirty="0" smtClean="0"/>
              <a:t>Include a topic sentence.</a:t>
            </a:r>
          </a:p>
          <a:p>
            <a:r>
              <a:rPr lang="en-US" dirty="0" smtClean="0"/>
              <a:t>Include the main ideas.</a:t>
            </a:r>
          </a:p>
          <a:p>
            <a:r>
              <a:rPr lang="en-US" dirty="0" smtClean="0"/>
              <a:t>Include important details.</a:t>
            </a:r>
          </a:p>
          <a:p>
            <a:r>
              <a:rPr lang="en-US" dirty="0" smtClean="0"/>
              <a:t>Be paraphrased and shorter than the original text.</a:t>
            </a:r>
          </a:p>
          <a:p>
            <a:pPr marL="0" indent="0">
              <a:buNone/>
            </a:pPr>
            <a:endParaRPr lang="en-US" dirty="0" smtClean="0"/>
          </a:p>
        </p:txBody>
      </p:sp>
      <p:sp>
        <p:nvSpPr>
          <p:cNvPr id="2" name="Slide Number Placeholder 1"/>
          <p:cNvSpPr>
            <a:spLocks noGrp="1"/>
          </p:cNvSpPr>
          <p:nvPr>
            <p:ph type="sldNum" sz="quarter" idx="12"/>
          </p:nvPr>
        </p:nvSpPr>
        <p:spPr/>
        <p:txBody>
          <a:bodyPr/>
          <a:lstStyle/>
          <a:p>
            <a:fld id="{7B44EE3B-371E-4108-AA03-CAAD196CADCD}" type="slidenum">
              <a:rPr lang="en-US" smtClean="0"/>
              <a:pPr/>
              <a:t>60</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17286819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61</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85" t="76263" r="26078"/>
          <a:stretch/>
        </p:blipFill>
        <p:spPr bwMode="auto">
          <a:xfrm>
            <a:off x="152400" y="4343400"/>
            <a:ext cx="8325439" cy="1676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53" t="5113" r="60689" b="24041"/>
          <a:stretch/>
        </p:blipFill>
        <p:spPr bwMode="auto">
          <a:xfrm>
            <a:off x="5105400" y="304800"/>
            <a:ext cx="3372439" cy="376007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57200" y="990600"/>
            <a:ext cx="4343400" cy="369332"/>
          </a:xfrm>
          <a:prstGeom prst="rect">
            <a:avLst/>
          </a:prstGeom>
          <a:noFill/>
        </p:spPr>
        <p:txBody>
          <a:bodyPr wrap="square" rtlCol="0">
            <a:spAutoFit/>
          </a:bodyPr>
          <a:lstStyle/>
          <a:p>
            <a:r>
              <a:rPr lang="en-US" dirty="0" smtClean="0"/>
              <a:t>Step 5: Think-aloud Summarizing the Text</a:t>
            </a:r>
            <a:endParaRPr lang="en-US" dirty="0"/>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807" b="66740"/>
          <a:stretch/>
        </p:blipFill>
        <p:spPr bwMode="auto">
          <a:xfrm>
            <a:off x="838200" y="1524000"/>
            <a:ext cx="3350497" cy="23622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27494" y="4840069"/>
            <a:ext cx="8096839" cy="646331"/>
          </a:xfrm>
          <a:prstGeom prst="rect">
            <a:avLst/>
          </a:prstGeom>
          <a:noFill/>
        </p:spPr>
        <p:txBody>
          <a:bodyPr wrap="square" rtlCol="0">
            <a:spAutoFit/>
          </a:bodyPr>
          <a:lstStyle/>
          <a:p>
            <a:r>
              <a:rPr lang="en-US" dirty="0" smtClean="0"/>
              <a:t>                                                                                                                                    in response to natural or human disturbances in the ecosystem. </a:t>
            </a:r>
            <a:endParaRPr lang="en-US" dirty="0"/>
          </a:p>
        </p:txBody>
      </p:sp>
      <p:sp>
        <p:nvSpPr>
          <p:cNvPr id="2" name="TextBox 1"/>
          <p:cNvSpPr txBox="1"/>
          <p:nvPr/>
        </p:nvSpPr>
        <p:spPr>
          <a:xfrm>
            <a:off x="5562600" y="408801"/>
            <a:ext cx="2762839" cy="276999"/>
          </a:xfrm>
          <a:prstGeom prst="rect">
            <a:avLst/>
          </a:prstGeom>
          <a:noFill/>
        </p:spPr>
        <p:txBody>
          <a:bodyPr wrap="square" rtlCol="0">
            <a:spAutoFit/>
          </a:bodyPr>
          <a:lstStyle/>
          <a:p>
            <a:r>
              <a:rPr lang="en-US" sz="1200" dirty="0" smtClean="0"/>
              <a:t>Ecological Succession</a:t>
            </a:r>
            <a:endParaRPr lang="en-US" sz="1200" dirty="0"/>
          </a:p>
        </p:txBody>
      </p:sp>
      <p:sp>
        <p:nvSpPr>
          <p:cNvPr id="3" name="TextBox 2"/>
          <p:cNvSpPr txBox="1"/>
          <p:nvPr/>
        </p:nvSpPr>
        <p:spPr>
          <a:xfrm>
            <a:off x="5238163" y="1119187"/>
            <a:ext cx="1619837" cy="2462213"/>
          </a:xfrm>
          <a:prstGeom prst="rect">
            <a:avLst/>
          </a:prstGeom>
          <a:noFill/>
        </p:spPr>
        <p:txBody>
          <a:bodyPr wrap="square" rtlCol="0">
            <a:spAutoFit/>
          </a:bodyPr>
          <a:lstStyle/>
          <a:p>
            <a:r>
              <a:rPr lang="en-US" sz="1100" dirty="0" smtClean="0"/>
              <a:t>Ecological communities are always changing</a:t>
            </a:r>
          </a:p>
          <a:p>
            <a:endParaRPr lang="en-US" sz="1100" dirty="0"/>
          </a:p>
          <a:p>
            <a:r>
              <a:rPr lang="en-US" sz="1100" dirty="0" smtClean="0"/>
              <a:t>Response-natural or </a:t>
            </a:r>
          </a:p>
          <a:p>
            <a:r>
              <a:rPr lang="en-US" sz="1100" dirty="0" smtClean="0"/>
              <a:t>human</a:t>
            </a:r>
          </a:p>
          <a:p>
            <a:endParaRPr lang="en-US" sz="1100" dirty="0"/>
          </a:p>
          <a:p>
            <a:r>
              <a:rPr lang="en-US" sz="1100" dirty="0" smtClean="0"/>
              <a:t>Gradual/sudden</a:t>
            </a:r>
          </a:p>
          <a:p>
            <a:endParaRPr lang="en-US" sz="1100" dirty="0"/>
          </a:p>
          <a:p>
            <a:endParaRPr lang="en-US" sz="1100" dirty="0" smtClean="0"/>
          </a:p>
          <a:p>
            <a:endParaRPr lang="en-US" sz="1100" dirty="0"/>
          </a:p>
          <a:p>
            <a:endParaRPr lang="en-US" sz="1100" dirty="0" smtClean="0"/>
          </a:p>
          <a:p>
            <a:r>
              <a:rPr lang="en-US" sz="1100" dirty="0" smtClean="0"/>
              <a:t>Ecological succession is  a series of changes in </a:t>
            </a:r>
          </a:p>
          <a:p>
            <a:r>
              <a:rPr lang="en-US" sz="1100" dirty="0" smtClean="0"/>
              <a:t>an ecosystem.</a:t>
            </a:r>
            <a:endParaRPr lang="en-US" sz="11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98076"/>
            <a:ext cx="3705225" cy="1066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355600" y="4858433"/>
            <a:ext cx="8096839" cy="369332"/>
          </a:xfrm>
          <a:prstGeom prst="rect">
            <a:avLst/>
          </a:prstGeom>
          <a:noFill/>
        </p:spPr>
        <p:txBody>
          <a:bodyPr wrap="square" rtlCol="0">
            <a:spAutoFit/>
          </a:bodyPr>
          <a:lstStyle/>
          <a:p>
            <a:r>
              <a:rPr lang="en-US" dirty="0" smtClean="0"/>
              <a:t>Ecological succession is when a series of</a:t>
            </a:r>
            <a:endParaRPr lang="en-US" dirty="0"/>
          </a:p>
        </p:txBody>
      </p:sp>
      <p:sp>
        <p:nvSpPr>
          <p:cNvPr id="13" name="TextBox 12"/>
          <p:cNvSpPr txBox="1"/>
          <p:nvPr/>
        </p:nvSpPr>
        <p:spPr>
          <a:xfrm>
            <a:off x="361361" y="4840069"/>
            <a:ext cx="8096839" cy="369332"/>
          </a:xfrm>
          <a:prstGeom prst="rect">
            <a:avLst/>
          </a:prstGeom>
          <a:noFill/>
        </p:spPr>
        <p:txBody>
          <a:bodyPr wrap="square" rtlCol="0">
            <a:spAutoFit/>
          </a:bodyPr>
          <a:lstStyle/>
          <a:p>
            <a:r>
              <a:rPr lang="en-US" dirty="0" smtClean="0"/>
              <a:t>                                                                        sudden or gradual changes occur </a:t>
            </a:r>
            <a:endParaRPr lang="en-US" dirty="0"/>
          </a:p>
        </p:txBody>
      </p:sp>
      <p:sp>
        <p:nvSpPr>
          <p:cNvPr id="8" name="TextBox 7"/>
          <p:cNvSpPr txBox="1"/>
          <p:nvPr/>
        </p:nvSpPr>
        <p:spPr>
          <a:xfrm>
            <a:off x="327495" y="5117068"/>
            <a:ext cx="8130706" cy="646331"/>
          </a:xfrm>
          <a:prstGeom prst="rect">
            <a:avLst/>
          </a:prstGeom>
          <a:noFill/>
        </p:spPr>
        <p:txBody>
          <a:bodyPr wrap="square" rtlCol="0">
            <a:spAutoFit/>
          </a:bodyPr>
          <a:lstStyle/>
          <a:p>
            <a:r>
              <a:rPr lang="en-US" dirty="0" smtClean="0"/>
              <a:t>                                                                                                           , for example, a severe storm or clearing of a forest. </a:t>
            </a:r>
            <a:endParaRPr lang="en-US" dirty="0"/>
          </a:p>
        </p:txBody>
      </p:sp>
    </p:spTree>
    <p:extLst>
      <p:ext uri="{BB962C8B-B14F-4D97-AF65-F5344CB8AC3E}">
        <p14:creationId xmlns:p14="http://schemas.microsoft.com/office/powerpoint/2010/main" val="209740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3"/>
          <p:cNvSpPr>
            <a:spLocks noGrp="1"/>
          </p:cNvSpPr>
          <p:nvPr>
            <p:ph type="title"/>
          </p:nvPr>
        </p:nvSpPr>
        <p:spPr/>
        <p:txBody>
          <a:bodyPr/>
          <a:lstStyle/>
          <a:p>
            <a:pPr eaLnBrk="1" hangingPunct="1"/>
            <a:r>
              <a:rPr lang="en-US" altLang="en-US" sz="4000" smtClean="0"/>
              <a:t>Cognitive Strategy Routine</a:t>
            </a:r>
          </a:p>
        </p:txBody>
      </p:sp>
      <p:pic>
        <p:nvPicPr>
          <p:cNvPr id="5" name="Picture 2"/>
          <p:cNvPicPr>
            <a:picLocks noChangeAspect="1" noChangeArrowheads="1"/>
          </p:cNvPicPr>
          <p:nvPr/>
        </p:nvPicPr>
        <p:blipFill>
          <a:blip r:embed="rId3"/>
          <a:srcRect/>
          <a:stretch>
            <a:fillRect/>
          </a:stretch>
        </p:blipFill>
        <p:spPr bwMode="auto">
          <a:xfrm rot="510183">
            <a:off x="4959350" y="2049464"/>
            <a:ext cx="3132138" cy="44370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pic>
        <p:nvPicPr>
          <p:cNvPr id="2050" name="Picture 2"/>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85800" y="2732858"/>
            <a:ext cx="4619625" cy="307027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1661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0" y="990600"/>
            <a:ext cx="9144000" cy="768350"/>
          </a:xfrm>
        </p:spPr>
        <p:txBody>
          <a:bodyPr/>
          <a:lstStyle/>
          <a:p>
            <a:pPr eaLnBrk="1" hangingPunct="1"/>
            <a:r>
              <a:rPr lang="en-US" dirty="0" smtClean="0">
                <a:cs typeface="ＭＳ Ｐゴシック" charset="-128"/>
              </a:rPr>
              <a:t>Step 6</a:t>
            </a:r>
          </a:p>
        </p:txBody>
      </p:sp>
      <p:sp>
        <p:nvSpPr>
          <p:cNvPr id="115714" name="Content Placeholder 2"/>
          <p:cNvSpPr>
            <a:spLocks noGrp="1"/>
          </p:cNvSpPr>
          <p:nvPr>
            <p:ph idx="1"/>
          </p:nvPr>
        </p:nvSpPr>
        <p:spPr>
          <a:xfrm>
            <a:off x="609600" y="1905000"/>
            <a:ext cx="3733800" cy="4221163"/>
          </a:xfrm>
        </p:spPr>
        <p:txBody>
          <a:bodyPr>
            <a:normAutofit/>
          </a:bodyPr>
          <a:lstStyle/>
          <a:p>
            <a:pPr marL="0" indent="0">
              <a:spcBef>
                <a:spcPts val="800"/>
              </a:spcBef>
              <a:buNone/>
            </a:pPr>
            <a:r>
              <a:rPr lang="en-US" dirty="0">
                <a:cs typeface="ＭＳ Ｐゴシック" charset="-128"/>
              </a:rPr>
              <a:t>Provide opportunities for students to Think-Turn-Talk as you </a:t>
            </a:r>
            <a:r>
              <a:rPr lang="en-US" dirty="0" smtClean="0">
                <a:cs typeface="ＭＳ Ｐゴシック" charset="-128"/>
              </a:rPr>
              <a:t>work through the reading and </a:t>
            </a:r>
            <a:r>
              <a:rPr lang="en-US" dirty="0">
                <a:cs typeface="ＭＳ Ｐゴシック" charset="-128"/>
              </a:rPr>
              <a:t>c</a:t>
            </a:r>
            <a:r>
              <a:rPr lang="en-US" dirty="0" smtClean="0">
                <a:cs typeface="ＭＳ Ｐゴシック" charset="-128"/>
              </a:rPr>
              <a:t>omplete the graphic organizer as a class . </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011C28B2-8B7D-4930-814B-D39C442975BB}" type="slidenum">
              <a:rPr/>
              <a:pPr>
                <a:defRPr/>
              </a:pPr>
              <a:t>63</a:t>
            </a:fld>
            <a:endParaRPr/>
          </a:p>
        </p:txBody>
      </p:sp>
      <p:pic>
        <p:nvPicPr>
          <p:cNvPr id="3075" name="Picture 3" descr="C:\Users\ddycha\AppData\Local\Microsoft\Windows\Temporary Internet Files\Content.IE5\UPDXKS1M\1687749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00" y="2514600"/>
            <a:ext cx="4305300" cy="287020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2951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64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90600"/>
            <a:ext cx="3359396" cy="443625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2817">
            <a:off x="598665" y="1644353"/>
            <a:ext cx="3334013" cy="44751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00600" y="2188791"/>
            <a:ext cx="6553200" cy="397496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94167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Example</a:t>
            </a:r>
            <a:endParaRPr lang="en-US" dirty="0"/>
          </a:p>
        </p:txBody>
      </p:sp>
      <p:sp>
        <p:nvSpPr>
          <p:cNvPr id="3" name="Content Placeholder 2"/>
          <p:cNvSpPr>
            <a:spLocks noGrp="1"/>
          </p:cNvSpPr>
          <p:nvPr>
            <p:ph idx="1"/>
          </p:nvPr>
        </p:nvSpPr>
        <p:spPr>
          <a:xfrm>
            <a:off x="457200" y="2179637"/>
            <a:ext cx="8229600" cy="4221163"/>
          </a:xfrm>
        </p:spPr>
        <p:txBody>
          <a:bodyPr>
            <a:normAutofit/>
          </a:bodyPr>
          <a:lstStyle/>
          <a:p>
            <a:pPr marL="0" indent="0">
              <a:lnSpc>
                <a:spcPct val="200000"/>
              </a:lnSpc>
              <a:buNone/>
            </a:pPr>
            <a:r>
              <a:rPr lang="en-US" dirty="0" smtClean="0"/>
              <a:t>Jamie </a:t>
            </a:r>
            <a:r>
              <a:rPr lang="en-US" dirty="0" err="1" smtClean="0"/>
              <a:t>Teevan</a:t>
            </a:r>
            <a:r>
              <a:rPr lang="en-US" dirty="0" smtClean="0"/>
              <a:t> pioneered the field for research</a:t>
            </a:r>
            <a:r>
              <a:rPr lang="en-US" strike="sngStrike" dirty="0" smtClean="0"/>
              <a:t>ing and developing tools </a:t>
            </a:r>
            <a:r>
              <a:rPr lang="en-US" dirty="0" smtClean="0"/>
              <a:t>using personal data to customize search tools for users. Her work has impacted Bing and future changes will come.</a:t>
            </a:r>
            <a:endParaRPr lang="en-US" strike="sngStrike"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TextBox 5"/>
          <p:cNvSpPr txBox="1"/>
          <p:nvPr/>
        </p:nvSpPr>
        <p:spPr>
          <a:xfrm>
            <a:off x="1371600" y="4154269"/>
            <a:ext cx="1752600" cy="646331"/>
          </a:xfrm>
          <a:prstGeom prst="rect">
            <a:avLst/>
          </a:prstGeom>
          <a:noFill/>
        </p:spPr>
        <p:txBody>
          <a:bodyPr wrap="square" rtlCol="0">
            <a:spAutoFit/>
          </a:bodyPr>
          <a:lstStyle/>
          <a:p>
            <a:pPr algn="ctr"/>
            <a:r>
              <a:rPr lang="en-US" dirty="0"/>
              <a:t>i</a:t>
            </a:r>
            <a:r>
              <a:rPr lang="en-US" dirty="0" smtClean="0"/>
              <a:t>nternet</a:t>
            </a:r>
          </a:p>
          <a:p>
            <a:pPr algn="ctr"/>
            <a:r>
              <a:rPr lang="en-US" dirty="0"/>
              <a:t>˅</a:t>
            </a:r>
            <a:r>
              <a:rPr lang="en-US" dirty="0" smtClean="0"/>
              <a:t> </a:t>
            </a:r>
            <a:endParaRPr lang="en-US" dirty="0"/>
          </a:p>
        </p:txBody>
      </p:sp>
      <p:sp>
        <p:nvSpPr>
          <p:cNvPr id="7" name="TextBox 6"/>
          <p:cNvSpPr txBox="1"/>
          <p:nvPr/>
        </p:nvSpPr>
        <p:spPr>
          <a:xfrm>
            <a:off x="4800600" y="5144869"/>
            <a:ext cx="2819400" cy="646331"/>
          </a:xfrm>
          <a:prstGeom prst="rect">
            <a:avLst/>
          </a:prstGeom>
          <a:noFill/>
        </p:spPr>
        <p:txBody>
          <a:bodyPr wrap="square" rtlCol="0">
            <a:spAutoFit/>
          </a:bodyPr>
          <a:lstStyle/>
          <a:p>
            <a:pPr algn="ctr"/>
            <a:r>
              <a:rPr lang="en-US" dirty="0"/>
              <a:t>t</a:t>
            </a:r>
            <a:r>
              <a:rPr lang="en-US" dirty="0" smtClean="0"/>
              <a:t>o search engines </a:t>
            </a:r>
          </a:p>
          <a:p>
            <a:pPr algn="ctr"/>
            <a:r>
              <a:rPr lang="en-US" dirty="0"/>
              <a:t>˅</a:t>
            </a:r>
            <a:r>
              <a:rPr lang="en-US" dirty="0" smtClean="0"/>
              <a:t> </a:t>
            </a:r>
            <a:endParaRPr lang="en-US" dirty="0"/>
          </a:p>
        </p:txBody>
      </p:sp>
      <p:sp>
        <p:nvSpPr>
          <p:cNvPr id="9" name="TextBox 8"/>
          <p:cNvSpPr txBox="1"/>
          <p:nvPr/>
        </p:nvSpPr>
        <p:spPr>
          <a:xfrm>
            <a:off x="1143000" y="3166532"/>
            <a:ext cx="6324600" cy="646331"/>
          </a:xfrm>
          <a:prstGeom prst="rect">
            <a:avLst/>
          </a:prstGeom>
          <a:noFill/>
        </p:spPr>
        <p:txBody>
          <a:bodyPr wrap="square" rtlCol="0">
            <a:spAutoFit/>
          </a:bodyPr>
          <a:lstStyle/>
          <a:p>
            <a:pPr algn="r"/>
            <a:r>
              <a:rPr lang="en-US" dirty="0"/>
              <a:t>s</a:t>
            </a:r>
            <a:r>
              <a:rPr lang="en-US" dirty="0" smtClean="0"/>
              <a:t>uch as repeat searches and desktop information</a:t>
            </a:r>
          </a:p>
          <a:p>
            <a:pPr algn="r"/>
            <a:r>
              <a:rPr lang="en-US" dirty="0"/>
              <a:t>˅</a:t>
            </a:r>
            <a:r>
              <a:rPr lang="en-US" dirty="0" smtClean="0"/>
              <a:t> </a:t>
            </a:r>
            <a:endParaRPr lang="en-US" dirty="0"/>
          </a:p>
        </p:txBody>
      </p:sp>
    </p:spTree>
    <p:extLst>
      <p:ext uri="{BB962C8B-B14F-4D97-AF65-F5344CB8AC3E}">
        <p14:creationId xmlns:p14="http://schemas.microsoft.com/office/powerpoint/2010/main" val="2578359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66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5" y="1143000"/>
            <a:ext cx="911186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21857" y="6314866"/>
            <a:ext cx="3886200" cy="307777"/>
          </a:xfrm>
          <a:prstGeom prst="rect">
            <a:avLst/>
          </a:prstGeom>
          <a:noFill/>
        </p:spPr>
        <p:txBody>
          <a:bodyPr wrap="square" rtlCol="0">
            <a:spAutoFit/>
          </a:bodyPr>
          <a:lstStyle/>
          <a:p>
            <a:r>
              <a:rPr lang="en-US" sz="1400" dirty="0" smtClean="0"/>
              <a:t>Texas Education Agency, English II STAAR, 2013.</a:t>
            </a:r>
            <a:endParaRPr lang="en-US" sz="1400" dirty="0"/>
          </a:p>
        </p:txBody>
      </p:sp>
      <p:pic>
        <p:nvPicPr>
          <p:cNvPr id="6"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7837760" y="762000"/>
            <a:ext cx="1230040" cy="1295317"/>
          </a:xfrm>
          <a:prstGeom prst="rect">
            <a:avLst/>
          </a:prstGeom>
          <a:noFill/>
          <a:ln w="9525">
            <a:noFill/>
            <a:miter lim="800000"/>
            <a:headEnd/>
            <a:tailEnd/>
          </a:ln>
        </p:spPr>
      </p:pic>
      <p:sp>
        <p:nvSpPr>
          <p:cNvPr id="7" name="TextBox 5"/>
          <p:cNvSpPr txBox="1">
            <a:spLocks noChangeArrowheads="1"/>
          </p:cNvSpPr>
          <p:nvPr/>
        </p:nvSpPr>
        <p:spPr bwMode="auto">
          <a:xfrm>
            <a:off x="7772400" y="1157288"/>
            <a:ext cx="1271587" cy="8925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5</a:t>
            </a:r>
            <a:endParaRPr lang="en-US" sz="1600" dirty="0">
              <a:solidFill>
                <a:srgbClr val="000000"/>
              </a:solidFill>
              <a:latin typeface="Comic Sans MS" charset="0"/>
            </a:endParaRPr>
          </a:p>
          <a:p>
            <a:endParaRPr lang="en-US" sz="1800" dirty="0">
              <a:solidFill>
                <a:srgbClr val="000000"/>
              </a:solidFill>
              <a:latin typeface="Calibri" charset="0"/>
            </a:endParaRPr>
          </a:p>
        </p:txBody>
      </p:sp>
    </p:spTree>
    <p:extLst>
      <p:ext uri="{BB962C8B-B14F-4D97-AF65-F5344CB8AC3E}">
        <p14:creationId xmlns:p14="http://schemas.microsoft.com/office/powerpoint/2010/main" val="28175538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a:t>
            </a:r>
            <a:endParaRPr lang="en-US" dirty="0"/>
          </a:p>
        </p:txBody>
      </p:sp>
      <p:sp>
        <p:nvSpPr>
          <p:cNvPr id="3" name="Content Placeholder 2"/>
          <p:cNvSpPr>
            <a:spLocks noGrp="1"/>
          </p:cNvSpPr>
          <p:nvPr>
            <p:ph idx="1"/>
          </p:nvPr>
        </p:nvSpPr>
        <p:spPr>
          <a:xfrm>
            <a:off x="609600" y="2057400"/>
            <a:ext cx="3657600" cy="4221163"/>
          </a:xfrm>
        </p:spPr>
        <p:txBody>
          <a:bodyPr/>
          <a:lstStyle/>
          <a:p>
            <a:pPr marL="0" indent="0">
              <a:buNone/>
            </a:pPr>
            <a:r>
              <a:rPr lang="en-US" dirty="0">
                <a:cs typeface="ＭＳ Ｐゴシック" charset="-128"/>
              </a:rPr>
              <a:t>Complete </a:t>
            </a:r>
            <a:r>
              <a:rPr lang="en-US" dirty="0" smtClean="0">
                <a:cs typeface="ＭＳ Ｐゴシック" charset="-128"/>
              </a:rPr>
              <a:t>the graphic organizer in </a:t>
            </a:r>
            <a:r>
              <a:rPr lang="en-US" dirty="0">
                <a:cs typeface="ＭＳ Ｐゴシック" charset="-128"/>
              </a:rPr>
              <a:t>pairs or small </a:t>
            </a:r>
            <a:r>
              <a:rPr lang="en-US" dirty="0" smtClean="0">
                <a:cs typeface="ＭＳ Ｐゴシック" charset="-128"/>
              </a:rPr>
              <a:t>groups with teacher </a:t>
            </a:r>
            <a:r>
              <a:rPr lang="en-US" dirty="0">
                <a:cs typeface="ＭＳ Ｐゴシック" charset="-128"/>
              </a:rPr>
              <a:t>monitoring and support as necessary.</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Content Placeholder 5" descr="C:\Users\ddycha\AppData\Local\Microsoft\Windows\Temporary Internet Files\Content.IE5\KTRFEBYE\958198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4253439" cy="2834481"/>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3845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a:t>
            </a:r>
            <a:endParaRPr lang="en-US" dirty="0"/>
          </a:p>
        </p:txBody>
      </p:sp>
      <p:sp>
        <p:nvSpPr>
          <p:cNvPr id="3" name="Content Placeholder 2"/>
          <p:cNvSpPr>
            <a:spLocks noGrp="1"/>
          </p:cNvSpPr>
          <p:nvPr>
            <p:ph idx="1"/>
          </p:nvPr>
        </p:nvSpPr>
        <p:spPr>
          <a:xfrm>
            <a:off x="457200" y="1905000"/>
            <a:ext cx="3962400" cy="4221163"/>
          </a:xfrm>
        </p:spPr>
        <p:txBody>
          <a:bodyPr/>
          <a:lstStyle/>
          <a:p>
            <a:pPr marL="0" indent="0">
              <a:buNone/>
            </a:pPr>
            <a:r>
              <a:rPr lang="en-US" dirty="0" smtClean="0">
                <a:cs typeface="ＭＳ Ｐゴシック" charset="-128"/>
              </a:rPr>
              <a:t>Complete the graphic organizer independently to demonstrate understanding. </a:t>
            </a:r>
            <a:r>
              <a:rPr lang="en-US" dirty="0">
                <a:cs typeface="ＭＳ Ｐゴシック" charset="-128"/>
              </a:rPr>
              <a:t/>
            </a:r>
            <a:br>
              <a:rPr lang="en-US" dirty="0">
                <a:cs typeface="ＭＳ Ｐゴシック" charset="-128"/>
              </a:rPr>
            </a:br>
            <a:r>
              <a:rPr lang="en-US" dirty="0" smtClean="0">
                <a:cs typeface="ＭＳ Ｐゴシック" charset="-128"/>
              </a:rPr>
              <a:t>Use a rubric to support students and to assess. </a:t>
            </a:r>
            <a:endParaRPr lang="en-US" dirty="0">
              <a:cs typeface="ＭＳ Ｐゴシック" charset="-128"/>
            </a:endParaRP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3769">
            <a:off x="4959974" y="1961455"/>
            <a:ext cx="3124323" cy="4314541"/>
          </a:xfrm>
          <a:prstGeom prst="rect">
            <a:avLst/>
          </a:prstGeom>
          <a:ln w="31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7" name="Group 4"/>
          <p:cNvGrpSpPr>
            <a:grpSpLocks/>
          </p:cNvGrpSpPr>
          <p:nvPr/>
        </p:nvGrpSpPr>
        <p:grpSpPr bwMode="auto">
          <a:xfrm>
            <a:off x="7772400" y="838200"/>
            <a:ext cx="1295400" cy="1295317"/>
            <a:chOff x="6771868" y="4434608"/>
            <a:chExt cx="1707115" cy="1439140"/>
          </a:xfrm>
        </p:grpSpPr>
        <p:pic>
          <p:nvPicPr>
            <p:cNvPr id="8"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6858001" y="4434608"/>
              <a:ext cx="1620982" cy="1439140"/>
            </a:xfrm>
            <a:prstGeom prst="rect">
              <a:avLst/>
            </a:prstGeom>
            <a:noFill/>
            <a:ln w="9525">
              <a:noFill/>
              <a:miter lim="800000"/>
              <a:headEnd/>
              <a:tailEnd/>
            </a:ln>
          </p:spPr>
        </p:pic>
        <p:sp>
          <p:nvSpPr>
            <p:cNvPr id="9" name="TextBox 5"/>
            <p:cNvSpPr txBox="1">
              <a:spLocks noChangeArrowheads="1"/>
            </p:cNvSpPr>
            <p:nvPr/>
          </p:nvSpPr>
          <p:spPr bwMode="auto">
            <a:xfrm>
              <a:off x="6771868" y="4873786"/>
              <a:ext cx="1675734" cy="9916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6</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spTree>
    <p:extLst>
      <p:ext uri="{BB962C8B-B14F-4D97-AF65-F5344CB8AC3E}">
        <p14:creationId xmlns:p14="http://schemas.microsoft.com/office/powerpoint/2010/main" val="4528010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4724400" cy="4648200"/>
          </a:xfrm>
        </p:spPr>
        <p:txBody>
          <a:bodyPr>
            <a:normAutofit fontScale="92500" lnSpcReduction="20000"/>
          </a:bodyPr>
          <a:lstStyle/>
          <a:p>
            <a:pPr marL="0" indent="0">
              <a:buNone/>
            </a:pPr>
            <a:r>
              <a:rPr lang="en-US" sz="3500" dirty="0"/>
              <a:t>Keep in mind that identifying text structure is not the goal. The goal is for students to internalize knowledge about text structure and use </a:t>
            </a:r>
            <a:r>
              <a:rPr lang="en-US" sz="3500" dirty="0" smtClean="0"/>
              <a:t>it </a:t>
            </a:r>
            <a:r>
              <a:rPr lang="en-US" sz="3500" dirty="0"/>
              <a:t>to enhance their </a:t>
            </a:r>
            <a:r>
              <a:rPr lang="en-US" sz="3500" dirty="0" smtClean="0"/>
              <a:t>reading comprehension </a:t>
            </a:r>
            <a:r>
              <a:rPr lang="en-US" sz="3500" dirty="0"/>
              <a:t>and improve their writing </a:t>
            </a:r>
            <a:r>
              <a:rPr lang="en-US" sz="3500" dirty="0" smtClean="0"/>
              <a:t>organization. </a:t>
            </a:r>
          </a:p>
          <a:p>
            <a:pPr marL="0" indent="0">
              <a:buNone/>
            </a:pPr>
            <a:r>
              <a:rPr lang="en-US" sz="2400" dirty="0" smtClean="0"/>
              <a:t>(</a:t>
            </a:r>
            <a:r>
              <a:rPr lang="en-US" sz="2400" dirty="0" err="1"/>
              <a:t>Orcutt</a:t>
            </a:r>
            <a:r>
              <a:rPr lang="en-US" sz="2400" dirty="0"/>
              <a:t>, K., </a:t>
            </a:r>
            <a:r>
              <a:rPr lang="en-US" sz="2400" dirty="0" err="1"/>
              <a:t>n.d</a:t>
            </a:r>
            <a:r>
              <a:rPr lang="en-US" sz="2400" dirty="0" err="1" smtClean="0"/>
              <a:t>.</a:t>
            </a:r>
            <a:r>
              <a:rPr lang="en-US" sz="2400" dirty="0" smtClean="0"/>
              <a:t>)</a:t>
            </a:r>
            <a:endParaRPr lang="en-US" sz="2400" dirty="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69</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3074" name="Picture 2" descr="C:\Users\ddycha\AppData\Local\Microsoft\Windows\Temporary Internet Files\Content.IE5\TDR9T670\16038062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19400"/>
            <a:ext cx="4114533" cy="2746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3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66800"/>
          </a:xfrm>
        </p:spPr>
        <p:txBody>
          <a:bodyPr rtlCol="0">
            <a:normAutofit fontScale="90000"/>
          </a:bodyPr>
          <a:lstStyle/>
          <a:p>
            <a:pPr eaLnBrk="1" fontAlgn="auto" hangingPunct="1">
              <a:spcBef>
                <a:spcPts val="0"/>
              </a:spcBef>
              <a:spcAft>
                <a:spcPts val="0"/>
              </a:spcAft>
              <a:defRPr/>
            </a:pPr>
            <a:r>
              <a:rPr lang="en-US" dirty="0" smtClean="0"/>
              <a:t/>
            </a:r>
            <a:br>
              <a:rPr lang="en-US" dirty="0" smtClean="0"/>
            </a:br>
            <a:endParaRPr lang="en-US" sz="3800" dirty="0"/>
          </a:p>
        </p:txBody>
      </p:sp>
      <p:sp>
        <p:nvSpPr>
          <p:cNvPr id="31747" name="Content Placeholder 5"/>
          <p:cNvSpPr>
            <a:spLocks noGrp="1"/>
          </p:cNvSpPr>
          <p:nvPr>
            <p:ph idx="1"/>
          </p:nvPr>
        </p:nvSpPr>
        <p:spPr>
          <a:xfrm>
            <a:off x="381000" y="2484437"/>
            <a:ext cx="8229600" cy="5059363"/>
          </a:xfrm>
        </p:spPr>
        <p:txBody>
          <a:bodyPr/>
          <a:lstStyle/>
          <a:p>
            <a:pPr eaLnBrk="1" hangingPunct="1">
              <a:buFont typeface="Arial" charset="0"/>
              <a:buNone/>
            </a:pPr>
            <a:r>
              <a:rPr lang="en-US" altLang="en-US" dirty="0" smtClean="0"/>
              <a:t>It helps readers to…</a:t>
            </a:r>
          </a:p>
          <a:p>
            <a:pPr eaLnBrk="1" hangingPunct="1">
              <a:buFont typeface="Arial" charset="0"/>
              <a:buNone/>
            </a:pPr>
            <a:endParaRPr lang="en-US" altLang="en-US" sz="600" dirty="0" smtClean="0"/>
          </a:p>
          <a:p>
            <a:pPr eaLnBrk="1" hangingPunct="1"/>
            <a:r>
              <a:rPr lang="en-US" altLang="en-US" sz="2600" dirty="0" smtClean="0"/>
              <a:t>Understand author’s purpose.</a:t>
            </a:r>
          </a:p>
          <a:p>
            <a:pPr eaLnBrk="1" hangingPunct="1"/>
            <a:r>
              <a:rPr lang="en-US" altLang="en-US" sz="2600" dirty="0" smtClean="0"/>
              <a:t>Remember text.</a:t>
            </a:r>
          </a:p>
          <a:p>
            <a:pPr eaLnBrk="1" hangingPunct="1"/>
            <a:r>
              <a:rPr lang="en-US" altLang="en-US" sz="2600" dirty="0" smtClean="0"/>
              <a:t>Identify theme.</a:t>
            </a:r>
          </a:p>
          <a:p>
            <a:r>
              <a:rPr lang="en-US" altLang="en-US" sz="2600" dirty="0"/>
              <a:t>Make </a:t>
            </a:r>
            <a:r>
              <a:rPr lang="en-US" altLang="en-US" sz="2600" dirty="0" smtClean="0"/>
              <a:t>connections.</a:t>
            </a:r>
          </a:p>
          <a:p>
            <a:r>
              <a:rPr lang="en-US" altLang="en-US" sz="2600" dirty="0"/>
              <a:t>Monitor </a:t>
            </a:r>
            <a:r>
              <a:rPr lang="en-US" altLang="en-US" sz="2600" dirty="0" smtClean="0"/>
              <a:t>understanding.</a:t>
            </a:r>
          </a:p>
          <a:p>
            <a:pPr algn="r" eaLnBrk="1" hangingPunct="1">
              <a:buFont typeface="Arial" charset="0"/>
              <a:buNone/>
            </a:pPr>
            <a:endParaRPr lang="en-US" altLang="en-US" sz="1600" dirty="0" smtClean="0"/>
          </a:p>
          <a:p>
            <a:pPr algn="r" eaLnBrk="1" hangingPunct="1">
              <a:spcBef>
                <a:spcPct val="0"/>
              </a:spcBef>
              <a:buFont typeface="Arial" charset="0"/>
              <a:buNone/>
            </a:pPr>
            <a:r>
              <a:rPr lang="en-US" altLang="en-US" sz="1800" dirty="0" smtClean="0"/>
              <a:t>(CIERA 2003; Coyne, Chard, </a:t>
            </a:r>
            <a:r>
              <a:rPr lang="en-US" altLang="en-US" sz="1800" dirty="0" err="1" smtClean="0"/>
              <a:t>Zipoli</a:t>
            </a:r>
            <a:r>
              <a:rPr lang="en-US" altLang="en-US" sz="1800" dirty="0" smtClean="0"/>
              <a:t>, &amp; Ruby, 2007; Duke &amp; Pearson, 2002; </a:t>
            </a:r>
          </a:p>
          <a:p>
            <a:pPr algn="r" eaLnBrk="1" hangingPunct="1">
              <a:spcBef>
                <a:spcPct val="0"/>
              </a:spcBef>
              <a:buFont typeface="Arial" charset="0"/>
              <a:buNone/>
            </a:pPr>
            <a:r>
              <a:rPr lang="en-US" altLang="en-US" sz="1800" dirty="0" smtClean="0"/>
              <a:t>Keene &amp; Zimmermann, 2007 Silver, Strong, &amp; Perini, 2000; </a:t>
            </a:r>
            <a:r>
              <a:rPr lang="en-US" altLang="en-US" sz="1800" dirty="0" err="1" smtClean="0"/>
              <a:t>Thiede</a:t>
            </a:r>
            <a:r>
              <a:rPr lang="en-US" altLang="en-US" sz="1800" dirty="0" smtClean="0"/>
              <a:t> &amp; Anderson, 2003) </a:t>
            </a:r>
          </a:p>
        </p:txBody>
      </p:sp>
      <p:sp>
        <p:nvSpPr>
          <p:cNvPr id="4" name="Title 3"/>
          <p:cNvSpPr txBox="1">
            <a:spLocks/>
          </p:cNvSpPr>
          <p:nvPr/>
        </p:nvSpPr>
        <p:spPr>
          <a:xfrm>
            <a:off x="152400" y="1143000"/>
            <a:ext cx="8839200" cy="7694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a:lstStyle>
          <a:p>
            <a:r>
              <a:rPr lang="en-US" altLang="en-US" smtClean="0"/>
              <a:t>Why Should We Teach</a:t>
            </a:r>
            <a:br>
              <a:rPr lang="en-US" altLang="en-US" smtClean="0"/>
            </a:br>
            <a:r>
              <a:rPr lang="en-US" altLang="en-US" smtClean="0"/>
              <a:t>Determining Importance &amp; Summarizing?</a:t>
            </a:r>
            <a:endParaRPr lang="en-US" altLang="en-US" dirty="0" smtClean="0"/>
          </a:p>
        </p:txBody>
      </p:sp>
    </p:spTree>
    <p:extLst>
      <p:ext uri="{BB962C8B-B14F-4D97-AF65-F5344CB8AC3E}">
        <p14:creationId xmlns:p14="http://schemas.microsoft.com/office/powerpoint/2010/main" val="8597566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rocha\AppData\Local\Microsoft\Windows\Temporary Internet Files\Content.IE5\88PAF69P\100597305.jp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3572"/>
          <a:stretch/>
        </p:blipFill>
        <p:spPr bwMode="auto">
          <a:xfrm>
            <a:off x="-457200" y="-762000"/>
            <a:ext cx="9601200" cy="7620000"/>
          </a:xfrm>
          <a:prstGeom prst="rect">
            <a:avLst/>
          </a:prstGeom>
          <a:noFill/>
          <a:extLst>
            <a:ext uri="{909E8E84-426E-40DD-AFC4-6F175D3DCCD1}">
              <a14:hiddenFill xmlns:a14="http://schemas.microsoft.com/office/drawing/2010/main">
                <a:solidFill>
                  <a:srgbClr val="FFFFFF"/>
                </a:solidFill>
              </a14:hiddenFill>
            </a:ext>
          </a:extLst>
        </p:spPr>
      </p:pic>
      <p:sp>
        <p:nvSpPr>
          <p:cNvPr id="121859" name="TextBox 4"/>
          <p:cNvSpPr txBox="1">
            <a:spLocks noChangeArrowheads="1"/>
          </p:cNvSpPr>
          <p:nvPr/>
        </p:nvSpPr>
        <p:spPr bwMode="auto">
          <a:xfrm>
            <a:off x="914400" y="1752600"/>
            <a:ext cx="7315200" cy="4189413"/>
          </a:xfrm>
          <a:prstGeom prst="rect">
            <a:avLst/>
          </a:prstGeom>
          <a:noFill/>
          <a:ln w="9525">
            <a:noFill/>
            <a:miter lim="800000"/>
            <a:headEnd/>
            <a:tailEnd/>
          </a:ln>
        </p:spPr>
        <p:txBody>
          <a:bodyPr>
            <a:prstTxWarp prst="textNoShape">
              <a:avLst/>
            </a:prstTxWarp>
            <a:spAutoFit/>
          </a:bodyPr>
          <a:lstStyle/>
          <a:p>
            <a:pPr algn="ctr">
              <a:lnSpc>
                <a:spcPct val="125000"/>
              </a:lnSpc>
              <a:spcBef>
                <a:spcPts val="1300"/>
              </a:spcBef>
            </a:pPr>
            <a:r>
              <a:rPr lang="en-US" sz="3200" b="1" dirty="0">
                <a:latin typeface="Papyrus" charset="0"/>
              </a:rPr>
              <a:t>“Given the rapidly changing world in which today’s students operate and given the plethora of information at their fingertips, the importance of modeling how we determine importance has increased dramatically.”</a:t>
            </a:r>
          </a:p>
          <a:p>
            <a:pPr>
              <a:spcBef>
                <a:spcPts val="1300"/>
              </a:spcBef>
            </a:pPr>
            <a:endParaRPr lang="en-US" sz="1800" dirty="0">
              <a:latin typeface="Papyrus" charset="0"/>
            </a:endParaRPr>
          </a:p>
        </p:txBody>
      </p:sp>
      <p:sp>
        <p:nvSpPr>
          <p:cNvPr id="121860" name="TextBox 5"/>
          <p:cNvSpPr txBox="1">
            <a:spLocks noChangeArrowheads="1"/>
          </p:cNvSpPr>
          <p:nvPr/>
        </p:nvSpPr>
        <p:spPr bwMode="auto">
          <a:xfrm>
            <a:off x="4876800" y="5638800"/>
            <a:ext cx="3581400" cy="396875"/>
          </a:xfrm>
          <a:prstGeom prst="rect">
            <a:avLst/>
          </a:prstGeom>
          <a:noFill/>
          <a:ln w="9525">
            <a:noFill/>
            <a:miter lim="800000"/>
            <a:headEnd/>
            <a:tailEnd/>
          </a:ln>
        </p:spPr>
        <p:txBody>
          <a:bodyPr>
            <a:prstTxWarp prst="textNoShape">
              <a:avLst/>
            </a:prstTxWarp>
            <a:spAutoFit/>
          </a:bodyPr>
          <a:lstStyle/>
          <a:p>
            <a:r>
              <a:rPr lang="en-US" sz="2000">
                <a:latin typeface="Calibri" charset="0"/>
              </a:rPr>
              <a:t>~ Keene &amp; Zimmermann, 2007</a:t>
            </a:r>
          </a:p>
        </p:txBody>
      </p:sp>
      <p:sp>
        <p:nvSpPr>
          <p:cNvPr id="6" name="Slide Number Placeholder 1"/>
          <p:cNvSpPr>
            <a:spLocks noGrp="1"/>
          </p:cNvSpPr>
          <p:nvPr>
            <p:ph type="sldNum" sz="quarter" idx="12"/>
          </p:nvPr>
        </p:nvSpPr>
        <p:spPr>
          <a:xfrm>
            <a:off x="8763000" y="6461125"/>
            <a:ext cx="457200" cy="244475"/>
          </a:xfrm>
        </p:spPr>
        <p:txBody>
          <a:bodyPr/>
          <a:lstStyle/>
          <a:p>
            <a:fld id="{7B44EE3B-371E-4108-AA03-CAAD196CADCD}" type="slidenum">
              <a:rPr lang="en-US" smtClean="0"/>
              <a:pPr/>
              <a:t>70</a:t>
            </a:fld>
            <a:endParaRPr lang="en-US"/>
          </a:p>
        </p:txBody>
      </p:sp>
    </p:spTree>
    <p:extLst>
      <p:ext uri="{BB962C8B-B14F-4D97-AF65-F5344CB8AC3E}">
        <p14:creationId xmlns:p14="http://schemas.microsoft.com/office/powerpoint/2010/main" val="41540285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347472" indent="-347472">
              <a:spcBef>
                <a:spcPts val="800"/>
              </a:spcBef>
              <a:buNone/>
            </a:pPr>
            <a:r>
              <a:rPr lang="en-US" sz="1400" dirty="0" err="1"/>
              <a:t>Armbruster</a:t>
            </a:r>
            <a:r>
              <a:rPr lang="en-US" sz="1400" dirty="0"/>
              <a:t>, B., Anderson, T.H., &amp; </a:t>
            </a:r>
            <a:r>
              <a:rPr lang="en-US" sz="1400" dirty="0" err="1"/>
              <a:t>Ostertag</a:t>
            </a:r>
            <a:r>
              <a:rPr lang="en-US" sz="1400" dirty="0"/>
              <a:t>, J. (</a:t>
            </a:r>
            <a:r>
              <a:rPr lang="en-US" sz="1400" dirty="0" smtClean="0"/>
              <a:t>1989, November). </a:t>
            </a:r>
            <a:r>
              <a:rPr lang="en-US" sz="1400" dirty="0"/>
              <a:t>Teaching text structure to improve reading and writing. </a:t>
            </a:r>
            <a:r>
              <a:rPr lang="en-US" sz="1400" i="1" dirty="0"/>
              <a:t>The Reading Teacher, 43</a:t>
            </a:r>
            <a:r>
              <a:rPr lang="en-US" sz="1400" dirty="0"/>
              <a:t>(2), </a:t>
            </a:r>
            <a:r>
              <a:rPr lang="en-US" sz="1400" dirty="0" smtClean="0"/>
              <a:t>130-137.</a:t>
            </a:r>
            <a:endParaRPr lang="en-US" sz="1400" dirty="0"/>
          </a:p>
          <a:p>
            <a:pPr marL="347472" indent="-347472">
              <a:spcBef>
                <a:spcPts val="800"/>
              </a:spcBef>
              <a:buNone/>
            </a:pPr>
            <a:r>
              <a:rPr lang="en-US" sz="1400" dirty="0" err="1" smtClean="0"/>
              <a:t>Baxendell</a:t>
            </a:r>
            <a:r>
              <a:rPr lang="en-US" sz="1400" dirty="0"/>
              <a:t>, B. (2003). Consistent, coherent, creative: The 3 Cs of graphic organizers. </a:t>
            </a:r>
            <a:r>
              <a:rPr lang="en-US" sz="1400" i="1" dirty="0"/>
              <a:t>Teaching Exceptional Children, 35</a:t>
            </a:r>
            <a:r>
              <a:rPr lang="en-US" sz="1400" dirty="0"/>
              <a:t>(3), </a:t>
            </a:r>
            <a:r>
              <a:rPr lang="en-US" sz="1400" dirty="0" smtClean="0"/>
              <a:t>46-53.</a:t>
            </a:r>
          </a:p>
          <a:p>
            <a:pPr marL="347472" indent="-347472">
              <a:spcBef>
                <a:spcPts val="800"/>
              </a:spcBef>
              <a:buNone/>
            </a:pPr>
            <a:r>
              <a:rPr lang="en-US" sz="1400" dirty="0" smtClean="0"/>
              <a:t>Bluestein, N.A. (2010, April). Unlocking text features for determining importance in expository: A strategy for struggling readers. </a:t>
            </a:r>
            <a:r>
              <a:rPr lang="en-US" sz="1400" i="1" dirty="0" smtClean="0"/>
              <a:t>The Reading Teacher (63)</a:t>
            </a:r>
            <a:r>
              <a:rPr lang="en-US" sz="1400" dirty="0" smtClean="0"/>
              <a:t>7, 597-600.</a:t>
            </a:r>
            <a:endParaRPr lang="en-US" sz="1400" dirty="0"/>
          </a:p>
          <a:p>
            <a:pPr marL="347472" indent="-347472">
              <a:spcBef>
                <a:spcPts val="384"/>
              </a:spcBef>
              <a:buNone/>
            </a:pPr>
            <a:r>
              <a:rPr lang="en-US" sz="1400" dirty="0" err="1"/>
              <a:t>Caccamise</a:t>
            </a:r>
            <a:r>
              <a:rPr lang="en-US" sz="1400" dirty="0"/>
              <a:t>, D. (2011). Improved reading comprehension by writing. </a:t>
            </a:r>
            <a:r>
              <a:rPr lang="en-US" sz="1400" i="1" dirty="0"/>
              <a:t>Perspectives on Language Learning and Education, 18</a:t>
            </a:r>
            <a:r>
              <a:rPr lang="en-US" sz="1400" dirty="0"/>
              <a:t>(1), 27-31. </a:t>
            </a:r>
          </a:p>
          <a:p>
            <a:pPr marL="347472" indent="-347472">
              <a:spcBef>
                <a:spcPts val="384"/>
              </a:spcBef>
              <a:buNone/>
            </a:pPr>
            <a:r>
              <a:rPr lang="en-US" sz="1400" dirty="0" smtClean="0"/>
              <a:t>Center </a:t>
            </a:r>
            <a:r>
              <a:rPr lang="en-US" sz="1400" dirty="0"/>
              <a:t>for the Improvement of Early Reading Achievement (CIERA). (2003). </a:t>
            </a:r>
            <a:r>
              <a:rPr lang="en-US" sz="1400" i="1" dirty="0"/>
              <a:t>Put reading first: The research building blocks for teaching children to read. </a:t>
            </a:r>
            <a:r>
              <a:rPr lang="en-US" sz="1400" dirty="0"/>
              <a:t>National Institute for Literacy. </a:t>
            </a:r>
          </a:p>
          <a:p>
            <a:pPr marL="347472" indent="-347472">
              <a:spcBef>
                <a:spcPts val="384"/>
              </a:spcBef>
              <a:buNone/>
            </a:pPr>
            <a:r>
              <a:rPr lang="en-US" sz="1400" dirty="0" err="1"/>
              <a:t>Ciardiello</a:t>
            </a:r>
            <a:r>
              <a:rPr lang="en-US" sz="1400" dirty="0"/>
              <a:t>, A.V. (2002). Helping adolescents </a:t>
            </a:r>
            <a:r>
              <a:rPr lang="en-US" sz="1400" dirty="0" smtClean="0"/>
              <a:t>understand cause </a:t>
            </a:r>
            <a:r>
              <a:rPr lang="en-US" sz="1400" dirty="0"/>
              <a:t>and effect text structure in social studies. </a:t>
            </a:r>
            <a:r>
              <a:rPr lang="en-US" sz="1400" i="1" dirty="0" smtClean="0"/>
              <a:t>Social Studies</a:t>
            </a:r>
            <a:r>
              <a:rPr lang="en-US" sz="1400" dirty="0"/>
              <a:t>, </a:t>
            </a:r>
            <a:r>
              <a:rPr lang="en-US" sz="1400" i="1" dirty="0"/>
              <a:t>93</a:t>
            </a:r>
            <a:r>
              <a:rPr lang="en-US" sz="1400" dirty="0"/>
              <a:t>, 31–37.</a:t>
            </a:r>
            <a:endParaRPr lang="en-US" sz="1400" dirty="0" smtClean="0"/>
          </a:p>
          <a:p>
            <a:pPr marL="347472" indent="-347472">
              <a:spcBef>
                <a:spcPts val="384"/>
              </a:spcBef>
              <a:buNone/>
            </a:pPr>
            <a:r>
              <a:rPr lang="en-US" sz="1400" dirty="0"/>
              <a:t>Coyne, M., Chard, D., </a:t>
            </a:r>
            <a:r>
              <a:rPr lang="en-US" sz="1400" dirty="0" err="1"/>
              <a:t>Zipoli</a:t>
            </a:r>
            <a:r>
              <a:rPr lang="en-US" sz="1400" dirty="0"/>
              <a:t>, R., &amp; Ruby, M. (2007). Effective strategies for teaching comprehension. In M. Coyne, E. </a:t>
            </a:r>
            <a:r>
              <a:rPr lang="en-US" sz="1400" dirty="0" err="1"/>
              <a:t>Kame’enui</a:t>
            </a:r>
            <a:r>
              <a:rPr lang="en-US" sz="1400" dirty="0"/>
              <a:t>, &amp; D. </a:t>
            </a:r>
            <a:r>
              <a:rPr lang="en-US" sz="1400" dirty="0" err="1"/>
              <a:t>Carnine</a:t>
            </a:r>
            <a:r>
              <a:rPr lang="en-US" sz="1400" dirty="0"/>
              <a:t> (Eds.), </a:t>
            </a:r>
            <a:r>
              <a:rPr lang="en-US" sz="1400" i="1" dirty="0"/>
              <a:t>Effective teaching strategies that accommodate diverse learners </a:t>
            </a:r>
            <a:r>
              <a:rPr lang="en-US" sz="1400" dirty="0"/>
              <a:t>(pp. 80-109). Upper Saddle River, NJ: Pearson Education, Inc.</a:t>
            </a:r>
          </a:p>
          <a:p>
            <a:pPr marL="347472" indent="-347472">
              <a:spcBef>
                <a:spcPts val="384"/>
              </a:spcBef>
              <a:buNone/>
            </a:pPr>
            <a:r>
              <a:rPr lang="en-US" sz="1400" dirty="0"/>
              <a:t>Duke, N. K., &amp; Pearson, P. D., (2002). Effective practices for developing reading comprehension. In A. E. </a:t>
            </a:r>
            <a:r>
              <a:rPr lang="en-US" sz="1400" dirty="0" err="1"/>
              <a:t>Farstrup</a:t>
            </a:r>
            <a:r>
              <a:rPr lang="en-US" sz="1400" dirty="0"/>
              <a:t> &amp; S. J. Samuels (Eds.), </a:t>
            </a:r>
            <a:r>
              <a:rPr lang="en-US" sz="1400" i="1" dirty="0"/>
              <a:t>What research has to say about reading instruction </a:t>
            </a:r>
            <a:r>
              <a:rPr lang="en-US" sz="1400" dirty="0"/>
              <a:t>(pp. 205-242)</a:t>
            </a:r>
            <a:r>
              <a:rPr lang="en-US" sz="1400" i="1" dirty="0"/>
              <a:t>.</a:t>
            </a:r>
            <a:r>
              <a:rPr lang="en-US" sz="1400" dirty="0"/>
              <a:t> Newark, DE: International Reading Association, Inc.</a:t>
            </a:r>
          </a:p>
          <a:p>
            <a:pPr marL="347472" indent="-347472">
              <a:spcBef>
                <a:spcPts val="384"/>
              </a:spcBef>
              <a:buNone/>
            </a:pPr>
            <a:endParaRPr lang="en-US" sz="1500"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71</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9999434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347472" indent="-347472">
              <a:spcBef>
                <a:spcPts val="384"/>
              </a:spcBef>
              <a:buNone/>
            </a:pPr>
            <a:r>
              <a:rPr lang="en-US" sz="1400" dirty="0" err="1"/>
              <a:t>Dymock</a:t>
            </a:r>
            <a:r>
              <a:rPr lang="en-US" sz="1400" dirty="0"/>
              <a:t>, S. &amp; Nicholson, T.  (2007). </a:t>
            </a:r>
            <a:r>
              <a:rPr lang="en-US" sz="1400" i="1" dirty="0"/>
              <a:t>Teaching Text Structures: A Key to Nonfiction Reading Success.</a:t>
            </a:r>
            <a:r>
              <a:rPr lang="en-US" sz="1400" dirty="0"/>
              <a:t> New York, NY: Scholastic, Inc. </a:t>
            </a:r>
          </a:p>
          <a:p>
            <a:pPr marL="0" indent="0" defTabSz="457200">
              <a:spcBef>
                <a:spcPts val="0"/>
              </a:spcBef>
              <a:buNone/>
            </a:pPr>
            <a:r>
              <a:rPr lang="en-US" sz="1400" dirty="0" smtClean="0"/>
              <a:t>Fletcher</a:t>
            </a:r>
            <a:r>
              <a:rPr lang="en-US" sz="1400" dirty="0"/>
              <a:t>, J., Lyon, R., Fuchs, L., &amp; Barnes, M. (2007). </a:t>
            </a:r>
            <a:r>
              <a:rPr lang="en-US" sz="1400" i="1" dirty="0"/>
              <a:t>Learning disabilities: From identification to </a:t>
            </a:r>
          </a:p>
          <a:p>
            <a:pPr indent="0" defTabSz="457200">
              <a:spcBef>
                <a:spcPts val="0"/>
              </a:spcBef>
              <a:buNone/>
            </a:pPr>
            <a:r>
              <a:rPr lang="en-US" sz="1400" i="1" dirty="0"/>
              <a:t>intervention. </a:t>
            </a:r>
            <a:r>
              <a:rPr lang="en-US" sz="1400" dirty="0"/>
              <a:t>New York, NY: The Guilford Press. </a:t>
            </a:r>
          </a:p>
          <a:p>
            <a:pPr marL="347472" indent="-347472">
              <a:spcBef>
                <a:spcPts val="384"/>
              </a:spcBef>
              <a:buNone/>
            </a:pPr>
            <a:r>
              <a:rPr lang="en-US" sz="1400" dirty="0" smtClean="0"/>
              <a:t>Graham</a:t>
            </a:r>
            <a:r>
              <a:rPr lang="en-US" sz="1400" dirty="0"/>
              <a:t>, S., MacArthur, C.A., &amp; Fitzgerald, J. (2013). </a:t>
            </a:r>
            <a:r>
              <a:rPr lang="en-US" sz="1400" i="1" dirty="0"/>
              <a:t>Best practices in writing instruction  </a:t>
            </a:r>
            <a:r>
              <a:rPr lang="en-US" sz="1400" dirty="0"/>
              <a:t>(2</a:t>
            </a:r>
            <a:r>
              <a:rPr lang="en-US" sz="1400" baseline="30000" dirty="0"/>
              <a:t>nd</a:t>
            </a:r>
            <a:r>
              <a:rPr lang="en-US" sz="1400" dirty="0"/>
              <a:t> ed.). New York, NY: Guilford Press.</a:t>
            </a:r>
          </a:p>
          <a:p>
            <a:pPr marL="347472" indent="-347472">
              <a:spcBef>
                <a:spcPts val="384"/>
              </a:spcBef>
              <a:buNone/>
            </a:pPr>
            <a:r>
              <a:rPr lang="en-US" sz="1400" dirty="0"/>
              <a:t>Harvey, S., &amp; </a:t>
            </a:r>
            <a:r>
              <a:rPr lang="en-US" sz="1400" dirty="0" err="1"/>
              <a:t>Goudvis</a:t>
            </a:r>
            <a:r>
              <a:rPr lang="en-US" sz="1400" dirty="0"/>
              <a:t>, A. (2007). </a:t>
            </a:r>
            <a:r>
              <a:rPr lang="en-US" sz="1400" i="1" dirty="0"/>
              <a:t>Strategies that work: Teaching comprehension to enhance understanding </a:t>
            </a:r>
            <a:r>
              <a:rPr lang="en-US" sz="1400" dirty="0"/>
              <a:t>(3rd ed.). Portland, ME: </a:t>
            </a:r>
            <a:r>
              <a:rPr lang="en-US" sz="1400" dirty="0" err="1"/>
              <a:t>Stenhouse</a:t>
            </a:r>
            <a:r>
              <a:rPr lang="en-US" sz="1400" dirty="0"/>
              <a:t> Publishers.</a:t>
            </a:r>
          </a:p>
          <a:p>
            <a:pPr marL="285750" indent="-285750">
              <a:spcBef>
                <a:spcPts val="800"/>
              </a:spcBef>
              <a:spcAft>
                <a:spcPts val="600"/>
              </a:spcAft>
              <a:buFont typeface="Arial" charset="0"/>
              <a:buNone/>
            </a:pPr>
            <a:r>
              <a:rPr lang="en-US" sz="1400" dirty="0">
                <a:cs typeface="ＭＳ Ｐゴシック" charset="-128"/>
              </a:rPr>
              <a:t>Israel, S. E., &amp; Duffy, G. G. (Eds.). (2009). </a:t>
            </a:r>
            <a:r>
              <a:rPr lang="en-US" sz="1400" i="1" dirty="0">
                <a:cs typeface="ＭＳ Ｐゴシック" charset="-128"/>
              </a:rPr>
              <a:t>Handbook of research on reading comprehension</a:t>
            </a:r>
            <a:r>
              <a:rPr lang="en-US" sz="1400" dirty="0">
                <a:cs typeface="ＭＳ Ｐゴシック" charset="-128"/>
              </a:rPr>
              <a:t>. New York: Routledge.</a:t>
            </a:r>
          </a:p>
          <a:p>
            <a:pPr marL="347472" indent="-347472">
              <a:spcBef>
                <a:spcPts val="384"/>
              </a:spcBef>
              <a:buNone/>
            </a:pPr>
            <a:r>
              <a:rPr lang="en-US" sz="1400" dirty="0"/>
              <a:t>Johnston, P., &amp; </a:t>
            </a:r>
            <a:r>
              <a:rPr lang="en-US" sz="1400" dirty="0" err="1"/>
              <a:t>Afflerbach</a:t>
            </a:r>
            <a:r>
              <a:rPr lang="en-US" sz="1400" dirty="0"/>
              <a:t>, P. (1985). The process of constructing main ideas from text. </a:t>
            </a:r>
            <a:r>
              <a:rPr lang="en-US" sz="1400" i="1" dirty="0"/>
              <a:t>Cognition and Instruction, 2</a:t>
            </a:r>
            <a:r>
              <a:rPr lang="en-US" sz="1400" dirty="0"/>
              <a:t>(3/4), 207-232.  </a:t>
            </a:r>
          </a:p>
          <a:p>
            <a:pPr marL="347472" indent="-347472">
              <a:spcBef>
                <a:spcPts val="384"/>
              </a:spcBef>
              <a:buNone/>
            </a:pPr>
            <a:r>
              <a:rPr lang="en-US" sz="1400" dirty="0"/>
              <a:t>Keene, E., &amp; Zimmermann, S. (2007). </a:t>
            </a:r>
            <a:r>
              <a:rPr lang="en-US" sz="1400" i="1" dirty="0"/>
              <a:t>Mosaic of thought: The power of comprehension strategy instruction </a:t>
            </a:r>
            <a:r>
              <a:rPr lang="en-US" sz="1400" dirty="0"/>
              <a:t>(2</a:t>
            </a:r>
            <a:r>
              <a:rPr lang="en-US" sz="1400" baseline="30000" dirty="0"/>
              <a:t>nd</a:t>
            </a:r>
            <a:r>
              <a:rPr lang="en-US" sz="1400" dirty="0"/>
              <a:t> ed.). Portsmouth, NH: Heinemann.</a:t>
            </a:r>
          </a:p>
          <a:p>
            <a:pPr marL="347472" indent="-347472">
              <a:spcBef>
                <a:spcPts val="384"/>
              </a:spcBef>
              <a:buNone/>
            </a:pPr>
            <a:r>
              <a:rPr lang="en-US" sz="1400" dirty="0" err="1"/>
              <a:t>Kissner</a:t>
            </a:r>
            <a:r>
              <a:rPr lang="en-US" sz="1400" dirty="0"/>
              <a:t>, E., (2006). </a:t>
            </a:r>
            <a:r>
              <a:rPr lang="en-US" sz="1400" i="1" dirty="0"/>
              <a:t>Summarizing paraphrasing and retelling. Skills for better reading, writing, and test taking. </a:t>
            </a:r>
            <a:r>
              <a:rPr lang="en-US" sz="1400" dirty="0"/>
              <a:t>Portsmouth, NH: Heinemann. </a:t>
            </a:r>
          </a:p>
        </p:txBody>
      </p:sp>
      <p:sp>
        <p:nvSpPr>
          <p:cNvPr id="4" name="Slide Number Placeholder 3"/>
          <p:cNvSpPr>
            <a:spLocks noGrp="1"/>
          </p:cNvSpPr>
          <p:nvPr>
            <p:ph type="sldNum" sz="quarter" idx="12"/>
          </p:nvPr>
        </p:nvSpPr>
        <p:spPr/>
        <p:txBody>
          <a:bodyPr/>
          <a:lstStyle/>
          <a:p>
            <a:fld id="{7B44EE3B-371E-4108-AA03-CAAD196CADCD}" type="slidenum">
              <a:rPr lang="en-US" smtClean="0"/>
              <a:pPr/>
              <a:t>72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37352425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347472" indent="-347472">
              <a:spcBef>
                <a:spcPts val="384"/>
              </a:spcBef>
              <a:buNone/>
            </a:pPr>
            <a:r>
              <a:rPr lang="en-US" sz="1400" dirty="0" err="1"/>
              <a:t>Kleiner</a:t>
            </a:r>
            <a:r>
              <a:rPr lang="en-US" sz="1400" dirty="0"/>
              <a:t>, K. (2009, September/October). 2009 Young innovators under 35: Jaime </a:t>
            </a:r>
            <a:r>
              <a:rPr lang="en-US" sz="1400" dirty="0" err="1"/>
              <a:t>Teevan</a:t>
            </a:r>
            <a:r>
              <a:rPr lang="en-US" sz="1400" dirty="0"/>
              <a:t>, 32. </a:t>
            </a:r>
            <a:r>
              <a:rPr lang="en-US" sz="1400" i="1" dirty="0"/>
              <a:t>Texas Education Agency STAAR Released Test Questions. State of Texas Assessments of Academic Readiness English II Reading </a:t>
            </a:r>
            <a:r>
              <a:rPr lang="en-US" sz="1400" i="1" dirty="0" smtClean="0"/>
              <a:t>2013 </a:t>
            </a:r>
            <a:r>
              <a:rPr lang="en-US" sz="1400" i="1" dirty="0"/>
              <a:t>Released Selections and Test Questions</a:t>
            </a:r>
            <a:r>
              <a:rPr lang="en-US" sz="1400" dirty="0"/>
              <a:t>. Retrieved January 7, 2014 from http://www.google.com/url?sa=t&amp;rct=j&amp;q=&amp;esrc=s&amp;frm=1&amp;source=web&amp;cd=2&amp;cad=rja&amp;ved=0CC8QFjAB&amp;url=http%3A%2F%2Fwww.tea.state.tx.us%2FWorkArea%2FDownloadAsset.aspx%3Fid%3D25769805979&amp;ei=uCPgUryUPKrj2wWp44HgDA&amp;usg=AFQjCNF4ENUmaan22_U_6burUqrTnskwuA</a:t>
            </a:r>
          </a:p>
          <a:p>
            <a:pPr marL="347472" indent="-347472">
              <a:spcBef>
                <a:spcPts val="384"/>
              </a:spcBef>
              <a:buNone/>
            </a:pPr>
            <a:r>
              <a:rPr lang="en-US" sz="1400" dirty="0" err="1" smtClean="0"/>
              <a:t>Kosanovich</a:t>
            </a:r>
            <a:r>
              <a:rPr lang="en-US" sz="1400" dirty="0"/>
              <a:t>, M. L., Reed, D. K., &amp; Miller, D. H. (2010). Bringing literacy strategies into content instruction: Professional learning for secondary-level teachers. Portsmouth, NH: RMC Research Corporation, Center on Instruction.</a:t>
            </a:r>
          </a:p>
          <a:p>
            <a:pPr marL="347472" indent="-347472">
              <a:spcBef>
                <a:spcPts val="384"/>
              </a:spcBef>
              <a:buNone/>
            </a:pPr>
            <a:r>
              <a:rPr lang="en-US" sz="1400" dirty="0" smtClean="0"/>
              <a:t>Lapp, D., Fisher, D. &amp; Grant, M. (2008, February). “You can read this text-I’ll show you how”: Interactive comprehension instruction. </a:t>
            </a:r>
            <a:r>
              <a:rPr lang="en-US" sz="1400" i="1" dirty="0" smtClean="0"/>
              <a:t>Journal od Adolescent and Adult Literacy, (51)</a:t>
            </a:r>
            <a:r>
              <a:rPr lang="en-US" sz="1400" dirty="0" smtClean="0"/>
              <a:t>5, 372-382.</a:t>
            </a:r>
          </a:p>
          <a:p>
            <a:pPr marL="347472" indent="-347472">
              <a:spcBef>
                <a:spcPts val="384"/>
              </a:spcBef>
              <a:buNone/>
            </a:pPr>
            <a:r>
              <a:rPr lang="en-US" sz="1400" dirty="0"/>
              <a:t>McGregor</a:t>
            </a:r>
            <a:r>
              <a:rPr lang="en-US" sz="1400" dirty="0" smtClean="0"/>
              <a:t>, T.  (2007). </a:t>
            </a:r>
            <a:r>
              <a:rPr lang="en-US" sz="1400" i="1" dirty="0" smtClean="0"/>
              <a:t>Comprehension connections: Bridges to strategic reading</a:t>
            </a:r>
            <a:r>
              <a:rPr lang="en-US" sz="1400" dirty="0" smtClean="0"/>
              <a:t>. </a:t>
            </a:r>
            <a:r>
              <a:rPr lang="en-US" sz="1400" dirty="0"/>
              <a:t>Portland, ME: </a:t>
            </a:r>
            <a:r>
              <a:rPr lang="en-US" sz="1400" dirty="0" err="1"/>
              <a:t>Stenhouse</a:t>
            </a:r>
            <a:r>
              <a:rPr lang="en-US" sz="1400" dirty="0"/>
              <a:t> Publishers</a:t>
            </a:r>
            <a:r>
              <a:rPr lang="en-US" sz="1400" dirty="0" smtClean="0"/>
              <a:t>.</a:t>
            </a:r>
            <a:endParaRPr lang="en-US" sz="1400" dirty="0">
              <a:solidFill>
                <a:srgbClr val="C00000"/>
              </a:solidFill>
            </a:endParaRPr>
          </a:p>
          <a:p>
            <a:pPr marL="347472" indent="-347472">
              <a:spcBef>
                <a:spcPts val="384"/>
              </a:spcBef>
              <a:buNone/>
            </a:pPr>
            <a:r>
              <a:rPr lang="en-US" sz="1400" dirty="0"/>
              <a:t>Miller, K.R. &amp; Levine, J.S. (2008). </a:t>
            </a:r>
            <a:r>
              <a:rPr lang="en-US" sz="1400" i="1" dirty="0"/>
              <a:t>Prentice Hall Biology</a:t>
            </a:r>
            <a:r>
              <a:rPr lang="en-US" sz="1400" dirty="0"/>
              <a:t>. Boston, MA: Pearson Education, Inc. </a:t>
            </a:r>
          </a:p>
          <a:p>
            <a:pPr marL="347472" indent="-347472">
              <a:spcBef>
                <a:spcPts val="384"/>
              </a:spcBef>
              <a:buNone/>
            </a:pPr>
            <a:r>
              <a:rPr lang="en-US" sz="1400" dirty="0"/>
              <a:t>National Reading Panel. (2000). </a:t>
            </a:r>
            <a:r>
              <a:rPr lang="en-US" sz="1400" i="1" dirty="0"/>
              <a:t>Report of the National Reading Panel: Teaching children to read. Report of the subgroups.</a:t>
            </a:r>
            <a:r>
              <a:rPr lang="en-US" sz="1400" dirty="0"/>
              <a:t> Washington, D.C.: U.S. Department of Health and Human Services, National Institutes of Health.</a:t>
            </a:r>
          </a:p>
          <a:p>
            <a:pPr marL="347472" indent="-347472">
              <a:spcBef>
                <a:spcPts val="384"/>
              </a:spcBef>
              <a:buNone/>
            </a:pPr>
            <a:r>
              <a:rPr lang="en-US" sz="1400" dirty="0" err="1"/>
              <a:t>Orcutt</a:t>
            </a:r>
            <a:r>
              <a:rPr lang="en-US" sz="1400" dirty="0"/>
              <a:t>, K. (</a:t>
            </a:r>
            <a:r>
              <a:rPr lang="en-US" sz="1400" dirty="0" err="1"/>
              <a:t>n.d.</a:t>
            </a:r>
            <a:r>
              <a:rPr lang="en-US" sz="1400" dirty="0"/>
              <a:t>). Teaching text structure and more. </a:t>
            </a:r>
            <a:r>
              <a:rPr lang="en-US" sz="1400" i="1" dirty="0"/>
              <a:t>ESSDACK</a:t>
            </a:r>
            <a:r>
              <a:rPr lang="en-US" sz="1400" dirty="0"/>
              <a:t>. Retrieved from http://www.literacyleader.com/sites/litlead.essdack.org/files/Text%20Structure%20GCHS.ppt.pdf</a:t>
            </a:r>
          </a:p>
          <a:p>
            <a:pPr marL="457200" indent="0">
              <a:spcBef>
                <a:spcPts val="0"/>
              </a:spcBef>
              <a:buFont typeface="Arial" charset="0"/>
              <a:buNone/>
            </a:pPr>
            <a:endParaRPr lang="en-US" sz="1600" dirty="0">
              <a:cs typeface="ＭＳ Ｐゴシック" charset="-128"/>
            </a:endParaRPr>
          </a:p>
          <a:p>
            <a:pPr marL="347472" indent="-347472">
              <a:spcBef>
                <a:spcPts val="384"/>
              </a:spcBef>
              <a:buNone/>
            </a:pPr>
            <a:endParaRPr lang="en-US" sz="1500" dirty="0" smtClean="0"/>
          </a:p>
          <a:p>
            <a:pPr marL="347472" indent="-347472">
              <a:spcBef>
                <a:spcPts val="384"/>
              </a:spcBef>
              <a:buNone/>
            </a:pPr>
            <a:endParaRPr lang="en-US" sz="15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73</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val="40468388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347472" indent="-347472">
              <a:spcBef>
                <a:spcPts val="384"/>
              </a:spcBef>
              <a:buNone/>
            </a:pPr>
            <a:r>
              <a:rPr lang="en-US" sz="1400" dirty="0"/>
              <a:t>Piccolo, J. (1987). Expository text structure: Teaching and learning strategies, </a:t>
            </a:r>
            <a:r>
              <a:rPr lang="en-US" sz="1400" i="1" dirty="0"/>
              <a:t>The Reading Teacher</a:t>
            </a:r>
            <a:r>
              <a:rPr lang="en-US" sz="1400" dirty="0"/>
              <a:t>, </a:t>
            </a:r>
            <a:r>
              <a:rPr lang="en-US" sz="1400" i="1" dirty="0"/>
              <a:t>40</a:t>
            </a:r>
            <a:r>
              <a:rPr lang="en-US" sz="1400" dirty="0"/>
              <a:t>(9), 838-847.</a:t>
            </a:r>
          </a:p>
          <a:p>
            <a:pPr marL="0" indent="0">
              <a:spcBef>
                <a:spcPts val="0"/>
              </a:spcBef>
              <a:buFont typeface="Arial" charset="0"/>
              <a:buNone/>
            </a:pPr>
            <a:r>
              <a:rPr lang="en-US" sz="1400" dirty="0">
                <a:cs typeface="ＭＳ Ｐゴシック" charset="-128"/>
              </a:rPr>
              <a:t>Pressley, M. (2000). What should comprehension instruction be the instruction of? In M. </a:t>
            </a:r>
            <a:r>
              <a:rPr lang="en-US" sz="1400" dirty="0" err="1">
                <a:cs typeface="ＭＳ Ｐゴシック" charset="-128"/>
              </a:rPr>
              <a:t>Kamil</a:t>
            </a:r>
            <a:r>
              <a:rPr lang="en-US" sz="1400" dirty="0">
                <a:cs typeface="ＭＳ Ｐゴシック" charset="-128"/>
              </a:rPr>
              <a:t>, P. </a:t>
            </a:r>
          </a:p>
          <a:p>
            <a:pPr marL="457200" indent="0">
              <a:spcBef>
                <a:spcPts val="0"/>
              </a:spcBef>
              <a:spcAft>
                <a:spcPts val="600"/>
              </a:spcAft>
              <a:buFont typeface="Arial" charset="0"/>
              <a:buNone/>
            </a:pPr>
            <a:r>
              <a:rPr lang="en-US" sz="1400" dirty="0" err="1">
                <a:cs typeface="ＭＳ Ｐゴシック" charset="-128"/>
              </a:rPr>
              <a:t>Mosenthal</a:t>
            </a:r>
            <a:r>
              <a:rPr lang="en-US" sz="1400" dirty="0">
                <a:cs typeface="ＭＳ Ｐゴシック" charset="-128"/>
              </a:rPr>
              <a:t>, P. D. Pearson &amp; R. Barr (Eds.), </a:t>
            </a:r>
            <a:r>
              <a:rPr lang="en-US" sz="1400" i="1" dirty="0">
                <a:cs typeface="ＭＳ Ｐゴシック" charset="-128"/>
              </a:rPr>
              <a:t>Handbook of Reading Research </a:t>
            </a:r>
            <a:r>
              <a:rPr lang="en-US" sz="1400" dirty="0">
                <a:cs typeface="ＭＳ Ｐゴシック" charset="-128"/>
              </a:rPr>
              <a:t>(Vol. III, pp. 545–561). Mahwah, NJ: Lawrence Erlbaum. </a:t>
            </a:r>
          </a:p>
          <a:p>
            <a:pPr marL="457200" indent="-457200">
              <a:spcBef>
                <a:spcPts val="0"/>
              </a:spcBef>
              <a:spcAft>
                <a:spcPts val="600"/>
              </a:spcAft>
              <a:buNone/>
            </a:pPr>
            <a:r>
              <a:rPr lang="en-US" sz="1400" dirty="0" smtClean="0"/>
              <a:t>Quantum </a:t>
            </a:r>
            <a:r>
              <a:rPr lang="en-US" sz="1400" dirty="0"/>
              <a:t>mechanics.(</a:t>
            </a:r>
            <a:r>
              <a:rPr lang="en-US" sz="1400" dirty="0" err="1"/>
              <a:t>n.d.</a:t>
            </a:r>
            <a:r>
              <a:rPr lang="en-US" sz="1400" dirty="0"/>
              <a:t>). In </a:t>
            </a:r>
            <a:r>
              <a:rPr lang="en-US" sz="1400" i="1" dirty="0"/>
              <a:t>Wikipedia.org.</a:t>
            </a:r>
            <a:r>
              <a:rPr lang="en-US" sz="1400" dirty="0"/>
              <a:t> Retrieved March 27, 2009, from http://en.wikipedia.org/wiki/Quantum_mechanics</a:t>
            </a:r>
          </a:p>
          <a:p>
            <a:pPr marL="457200" indent="-457200">
              <a:spcBef>
                <a:spcPts val="0"/>
              </a:spcBef>
              <a:buFont typeface="Arial" charset="0"/>
              <a:buNone/>
            </a:pPr>
            <a:r>
              <a:rPr lang="en-US" sz="1400" dirty="0" smtClean="0"/>
              <a:t>RAND Reading Study Group. (2002). </a:t>
            </a:r>
            <a:r>
              <a:rPr lang="en-US" sz="1400" i="1" dirty="0" smtClean="0"/>
              <a:t>Reading for understanding: Toward an R&amp;D program in reading comprehension. </a:t>
            </a:r>
            <a:r>
              <a:rPr lang="en-US" sz="1400" dirty="0" smtClean="0"/>
              <a:t>Santa Monica, CA: RAND, Office of Educational Research and Improvement, U.S. Department of Education. </a:t>
            </a:r>
          </a:p>
          <a:p>
            <a:pPr marL="347472" indent="-347472">
              <a:spcBef>
                <a:spcPts val="384"/>
              </a:spcBef>
              <a:buNone/>
            </a:pPr>
            <a:r>
              <a:rPr lang="en-US" sz="1400" dirty="0" smtClean="0"/>
              <a:t>Shanahan, T. &amp; Shanahan, C. (2008). Teaching disciplinary literacy to adolescents: Rethinking content-area literacy. </a:t>
            </a:r>
            <a:r>
              <a:rPr lang="en-US" sz="1400" i="1" dirty="0" smtClean="0"/>
              <a:t>Harvard Educational Review, 78</a:t>
            </a:r>
            <a:r>
              <a:rPr lang="en-US" sz="1400" dirty="0" smtClean="0"/>
              <a:t>(1), 40-59.</a:t>
            </a:r>
          </a:p>
          <a:p>
            <a:pPr marL="347472" indent="-347472">
              <a:spcBef>
                <a:spcPts val="384"/>
              </a:spcBef>
              <a:buNone/>
            </a:pPr>
            <a:r>
              <a:rPr lang="en-US" sz="1400" dirty="0" smtClean="0"/>
              <a:t>Silver, H., Strong, R., &amp; Perini, M. (2000). </a:t>
            </a:r>
            <a:r>
              <a:rPr lang="en-US" sz="1400" i="1" dirty="0" smtClean="0"/>
              <a:t>Discovering nonfiction: 25 powerful teaching strategies grades 2-6. </a:t>
            </a:r>
            <a:r>
              <a:rPr lang="en-US" sz="1400" dirty="0" smtClean="0"/>
              <a:t>Los Angeles, CA: Canter &amp; Associates, Inc. </a:t>
            </a:r>
          </a:p>
          <a:p>
            <a:pPr marL="347472" indent="-347472">
              <a:spcBef>
                <a:spcPts val="384"/>
              </a:spcBef>
              <a:buNone/>
            </a:pPr>
            <a:r>
              <a:rPr lang="en-US" sz="1400" dirty="0" err="1" smtClean="0"/>
              <a:t>Sjostrom</a:t>
            </a:r>
            <a:r>
              <a:rPr lang="en-US" sz="1400" dirty="0"/>
              <a:t>, C.L., &amp; Hare, V.C. (1984). Teaching high school students to identify main ideas in expository text. </a:t>
            </a:r>
            <a:r>
              <a:rPr lang="en-US" sz="1400" i="1" dirty="0"/>
              <a:t>Journal of Educational Research, </a:t>
            </a:r>
            <a:r>
              <a:rPr lang="en-US" sz="1400" i="1" dirty="0" smtClean="0"/>
              <a:t>78</a:t>
            </a:r>
            <a:r>
              <a:rPr lang="en-US" sz="1400" dirty="0" smtClean="0"/>
              <a:t>(2)</a:t>
            </a:r>
            <a:r>
              <a:rPr lang="en-US" sz="1400" i="1" dirty="0" smtClean="0"/>
              <a:t>, </a:t>
            </a:r>
            <a:r>
              <a:rPr lang="en-US" sz="1400" dirty="0"/>
              <a:t>114-118.</a:t>
            </a:r>
          </a:p>
          <a:p>
            <a:pPr marL="347472" indent="-347472">
              <a:spcBef>
                <a:spcPts val="384"/>
              </a:spcBef>
              <a:buNone/>
            </a:pPr>
            <a:r>
              <a:rPr lang="en-US" sz="1400" dirty="0"/>
              <a:t>Smith, L. &amp; </a:t>
            </a:r>
            <a:r>
              <a:rPr lang="en-US" sz="1400" dirty="0" err="1"/>
              <a:t>Zygouris</a:t>
            </a:r>
            <a:r>
              <a:rPr lang="en-US" sz="1400" dirty="0"/>
              <a:t>-Coe, V. (2006, July). Summarization. </a:t>
            </a:r>
            <a:r>
              <a:rPr lang="en-US" sz="1400" i="1" dirty="0"/>
              <a:t>Orange County Public Schools</a:t>
            </a:r>
            <a:r>
              <a:rPr lang="en-US" sz="1400" dirty="0"/>
              <a:t>. Retrieved from https://www.ocps.net/cs/services/cs/currareas/read/IR/bestpractices/SZ/Summarization.pdf </a:t>
            </a:r>
          </a:p>
          <a:p>
            <a:pPr marL="347472" indent="-347472">
              <a:spcBef>
                <a:spcPts val="384"/>
              </a:spcBef>
              <a:buNone/>
            </a:pPr>
            <a:endParaRPr lang="en-US" sz="1400" dirty="0"/>
          </a:p>
          <a:p>
            <a:pPr marL="0" indent="0">
              <a:buNone/>
            </a:pPr>
            <a:endParaRPr lang="en-US" sz="1500"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74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1593224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347472" indent="-347472">
              <a:spcBef>
                <a:spcPts val="384"/>
              </a:spcBef>
              <a:buNone/>
            </a:pPr>
            <a:r>
              <a:rPr lang="en-US" sz="1500" dirty="0"/>
              <a:t>Snow, C. (2002). </a:t>
            </a:r>
            <a:r>
              <a:rPr lang="en-US" sz="1500" i="1" dirty="0"/>
              <a:t>Reading for understanding: Toward an R&amp;D program in reading comprehension</a:t>
            </a:r>
            <a:r>
              <a:rPr lang="en-US" sz="1500" dirty="0"/>
              <a:t>. Washington, DC: RAND Reading Study Group.</a:t>
            </a:r>
          </a:p>
          <a:p>
            <a:pPr marL="347472" indent="-347472">
              <a:spcBef>
                <a:spcPts val="384"/>
              </a:spcBef>
              <a:buNone/>
            </a:pPr>
            <a:r>
              <a:rPr lang="en-US" sz="1500" dirty="0"/>
              <a:t>Strong, R., Silver, H., Perini, A., &amp; </a:t>
            </a:r>
            <a:r>
              <a:rPr lang="en-US" sz="1500" dirty="0" err="1"/>
              <a:t>Tuculescu</a:t>
            </a:r>
            <a:r>
              <a:rPr lang="en-US" sz="1500" dirty="0"/>
              <a:t>, G. (2003, September). Boredom and its opposite. </a:t>
            </a:r>
            <a:r>
              <a:rPr lang="en-US" sz="1500" i="1" dirty="0"/>
              <a:t>Educational Leadership. Building Classroom Relationships. 61</a:t>
            </a:r>
            <a:r>
              <a:rPr lang="en-US" sz="1500" dirty="0"/>
              <a:t>(1), 24-29.</a:t>
            </a:r>
          </a:p>
          <a:p>
            <a:pPr marL="347472" indent="-347472">
              <a:spcBef>
                <a:spcPts val="384"/>
              </a:spcBef>
              <a:spcAft>
                <a:spcPts val="600"/>
              </a:spcAft>
              <a:buNone/>
            </a:pPr>
            <a:r>
              <a:rPr lang="en-US" sz="1500" dirty="0" smtClean="0"/>
              <a:t>Teacher's </a:t>
            </a:r>
            <a:r>
              <a:rPr lang="en-US" sz="1500" dirty="0"/>
              <a:t>Curriculum Institute. (</a:t>
            </a:r>
            <a:r>
              <a:rPr lang="en-US" sz="1500" dirty="0" err="1"/>
              <a:t>n.d.</a:t>
            </a:r>
            <a:r>
              <a:rPr lang="en-US" sz="1500" dirty="0"/>
              <a:t>). </a:t>
            </a:r>
            <a:r>
              <a:rPr lang="en-US" sz="1500" i="1" dirty="0"/>
              <a:t>History alive! Pursuing American ideals. </a:t>
            </a:r>
            <a:r>
              <a:rPr lang="en-US" sz="1500" dirty="0"/>
              <a:t>Retrieved from </a:t>
            </a:r>
            <a:r>
              <a:rPr lang="en-US" sz="1500" u="sng" dirty="0">
                <a:hlinkClick r:id="rId3"/>
              </a:rPr>
              <a:t>http://www.teachtci.com/programs/high-school/history-alive-textbook/pursuing-american-ideals/HA_PursuingAmericanIdeals_HS_SampleChapter.pdf</a:t>
            </a:r>
            <a:endParaRPr lang="en-US" sz="1500" dirty="0"/>
          </a:p>
          <a:p>
            <a:pPr marL="347472" indent="-347472">
              <a:spcBef>
                <a:spcPts val="384"/>
              </a:spcBef>
              <a:buNone/>
            </a:pPr>
            <a:r>
              <a:rPr lang="en-US" sz="1500" dirty="0" err="1" smtClean="0"/>
              <a:t>Thiede</a:t>
            </a:r>
            <a:r>
              <a:rPr lang="en-US" sz="1500" dirty="0"/>
              <a:t>, K. W. &amp; Anderson, M. C. M. (2003). Summarizing can improve </a:t>
            </a:r>
            <a:r>
              <a:rPr lang="en-US" sz="1500" dirty="0" err="1"/>
              <a:t>metacomprehension</a:t>
            </a:r>
            <a:r>
              <a:rPr lang="en-US" sz="1500" dirty="0"/>
              <a:t> accuracy</a:t>
            </a:r>
            <a:r>
              <a:rPr lang="en-US" sz="1500" i="1" dirty="0"/>
              <a:t>. Contemporary Educational Psychology, 28</a:t>
            </a:r>
            <a:r>
              <a:rPr lang="en-US" sz="1500" dirty="0"/>
              <a:t>(2), 129-160. </a:t>
            </a:r>
          </a:p>
          <a:p>
            <a:pPr marL="347472" indent="-347472">
              <a:spcBef>
                <a:spcPts val="384"/>
              </a:spcBef>
              <a:buNone/>
            </a:pPr>
            <a:r>
              <a:rPr lang="en-US" sz="1500" dirty="0"/>
              <a:t>University of Kansas. (</a:t>
            </a:r>
            <a:r>
              <a:rPr lang="en-US" sz="1500" dirty="0" err="1"/>
              <a:t>n.d.</a:t>
            </a:r>
            <a:r>
              <a:rPr lang="en-US" sz="1500" dirty="0"/>
              <a:t>). </a:t>
            </a:r>
            <a:r>
              <a:rPr lang="en-US" sz="1500" i="1" dirty="0"/>
              <a:t>Teaching Section Summarization Strategies. </a:t>
            </a:r>
            <a:r>
              <a:rPr lang="en-US" sz="1500" dirty="0"/>
              <a:t>Retrieved from http://www.specialconnections.ku.edu/?q=instruction/reading_comprehension/teacher_tools/teaching_section_summarization_strategies</a:t>
            </a:r>
          </a:p>
          <a:p>
            <a:pPr marL="347472" indent="-347472">
              <a:spcBef>
                <a:spcPts val="384"/>
              </a:spcBef>
              <a:buNone/>
            </a:pPr>
            <a:r>
              <a:rPr lang="en-US" sz="1500" dirty="0">
                <a:cs typeface="ＭＳ Ｐゴシック" charset="-128"/>
              </a:rPr>
              <a:t>University of Texas System/Texas Education Agency. (2009). </a:t>
            </a:r>
            <a:r>
              <a:rPr lang="en-US" sz="1500" i="1" dirty="0">
                <a:cs typeface="ＭＳ Ｐゴシック" charset="-128"/>
              </a:rPr>
              <a:t>ELAR/SLAR TEKS handbook</a:t>
            </a:r>
            <a:r>
              <a:rPr lang="en-US" sz="1500" dirty="0">
                <a:cs typeface="ＭＳ Ｐゴシック" charset="-128"/>
              </a:rPr>
              <a:t>. Austin, TX: Texas Education Agency.</a:t>
            </a:r>
          </a:p>
          <a:p>
            <a:pPr>
              <a:buNone/>
            </a:pPr>
            <a:r>
              <a:rPr lang="en-US" sz="1500" dirty="0" smtClean="0"/>
              <a:t>Zimmermann</a:t>
            </a:r>
            <a:r>
              <a:rPr lang="en-US" sz="1500" dirty="0"/>
              <a:t>, S., &amp; Hutchins, C. (2003). </a:t>
            </a:r>
            <a:r>
              <a:rPr lang="en-US" sz="1500" i="1" dirty="0"/>
              <a:t>7 keys to comprehension: How to help your kids read it and get it! </a:t>
            </a:r>
            <a:r>
              <a:rPr lang="en-US" sz="1500" dirty="0"/>
              <a:t>New York, NY: Three Rivers Press.</a:t>
            </a:r>
          </a:p>
          <a:p>
            <a:pPr marL="347472" indent="-347472">
              <a:spcBef>
                <a:spcPts val="384"/>
              </a:spcBef>
              <a:buNone/>
            </a:pPr>
            <a:r>
              <a:rPr lang="en-US" sz="1500" dirty="0" err="1" smtClean="0"/>
              <a:t>Zweirs</a:t>
            </a:r>
            <a:r>
              <a:rPr lang="en-US" sz="1500" dirty="0"/>
              <a:t>, J. (2010). </a:t>
            </a:r>
            <a:r>
              <a:rPr lang="en-US" sz="1500" i="1" dirty="0"/>
              <a:t>Building reading comprehension habits in grades 6-12: A toolkit of classroom activities</a:t>
            </a:r>
            <a:r>
              <a:rPr lang="en-US" sz="1500" dirty="0"/>
              <a:t> (2</a:t>
            </a:r>
            <a:r>
              <a:rPr lang="en-US" sz="1500" baseline="30000" dirty="0"/>
              <a:t>nd</a:t>
            </a:r>
            <a:r>
              <a:rPr lang="en-US" sz="1500" dirty="0"/>
              <a:t> ed.). Newark, DE: International Reading Association, Inc</a:t>
            </a:r>
            <a:r>
              <a:rPr lang="en-US" sz="1500" dirty="0" smtClean="0"/>
              <a:t>.</a:t>
            </a:r>
          </a:p>
          <a:p>
            <a:pPr marL="347472" indent="-347472">
              <a:spcBef>
                <a:spcPts val="384"/>
              </a:spcBef>
              <a:buNone/>
            </a:pPr>
            <a:endParaRPr lang="en-US" sz="1500" dirty="0">
              <a:solidFill>
                <a:srgbClr val="C00000"/>
              </a:solidFill>
            </a:endParaRPr>
          </a:p>
          <a:p>
            <a:pPr marL="347472" indent="-347472">
              <a:spcBef>
                <a:spcPts val="384"/>
              </a:spcBef>
              <a:buNone/>
            </a:pPr>
            <a:endParaRPr lang="en-US" sz="1500" dirty="0" smtClean="0"/>
          </a:p>
          <a:p>
            <a:pPr marL="347472" indent="-347472">
              <a:spcBef>
                <a:spcPts val="384"/>
              </a:spcBef>
              <a:buNone/>
            </a:pPr>
            <a:endParaRPr lang="en-US" sz="1500" dirty="0"/>
          </a:p>
          <a:p>
            <a:pPr marL="347472" indent="-347472">
              <a:spcBef>
                <a:spcPts val="384"/>
              </a:spcBef>
              <a:buNone/>
            </a:pPr>
            <a:endParaRPr lang="en-US" sz="1500" dirty="0"/>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val="412416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77248" y="985044"/>
            <a:ext cx="8229600" cy="768350"/>
          </a:xfrm>
        </p:spPr>
        <p:txBody>
          <a:bodyPr/>
          <a:lstStyle/>
          <a:p>
            <a:pPr eaLnBrk="1" hangingPunct="1"/>
            <a:r>
              <a:rPr lang="en-US" dirty="0">
                <a:cs typeface="ＭＳ Ｐゴシック" charset="-128"/>
              </a:rPr>
              <a:t>Why Should We Teach Determining Importance and Summarizing?</a:t>
            </a:r>
          </a:p>
        </p:txBody>
      </p:sp>
      <p:sp>
        <p:nvSpPr>
          <p:cNvPr id="29698" name="Content Placeholder 2"/>
          <p:cNvSpPr>
            <a:spLocks noGrp="1"/>
          </p:cNvSpPr>
          <p:nvPr>
            <p:ph idx="1"/>
          </p:nvPr>
        </p:nvSpPr>
        <p:spPr>
          <a:xfrm>
            <a:off x="457200" y="1976438"/>
            <a:ext cx="8363272" cy="4620914"/>
          </a:xfrm>
        </p:spPr>
        <p:txBody>
          <a:bodyPr/>
          <a:lstStyle/>
          <a:p>
            <a:pPr eaLnBrk="1" hangingPunct="1">
              <a:spcBef>
                <a:spcPts val="800"/>
              </a:spcBef>
              <a:buFont typeface="Arial" charset="0"/>
              <a:buNone/>
            </a:pPr>
            <a:r>
              <a:rPr lang="en-US" sz="2400" dirty="0">
                <a:cs typeface="ＭＳ Ｐゴシック" charset="-128"/>
              </a:rPr>
              <a:t>Students are expected to:</a:t>
            </a:r>
          </a:p>
          <a:p>
            <a:pPr eaLnBrk="1" hangingPunct="1">
              <a:spcBef>
                <a:spcPts val="0"/>
              </a:spcBef>
            </a:pPr>
            <a:r>
              <a:rPr lang="en-US" sz="2200" dirty="0" smtClean="0">
                <a:cs typeface="ＭＳ Ｐゴシック" charset="-128"/>
              </a:rPr>
              <a:t>6.10(A): summarize </a:t>
            </a:r>
            <a:r>
              <a:rPr lang="en-US" sz="2200" dirty="0">
                <a:cs typeface="ＭＳ Ｐゴシック" charset="-128"/>
              </a:rPr>
              <a:t>the main ideas and supporting details in text, demonstrating an understanding that a summary does not include opinions</a:t>
            </a:r>
          </a:p>
          <a:p>
            <a:pPr eaLnBrk="1" hangingPunct="1">
              <a:spcBef>
                <a:spcPts val="0"/>
              </a:spcBef>
            </a:pPr>
            <a:r>
              <a:rPr lang="en-US" sz="2200" dirty="0">
                <a:cs typeface="ＭＳ Ｐゴシック" charset="-128"/>
              </a:rPr>
              <a:t>English III &amp; IV: 9.10(A</a:t>
            </a:r>
            <a:r>
              <a:rPr lang="en-US" sz="2200" dirty="0" smtClean="0">
                <a:cs typeface="ＭＳ Ｐゴシック" charset="-128"/>
              </a:rPr>
              <a:t>): </a:t>
            </a:r>
            <a:r>
              <a:rPr lang="en-US" sz="2200" dirty="0">
                <a:cs typeface="ＭＳ Ｐゴシック" charset="-128"/>
              </a:rPr>
              <a:t>summarize a text in a manner that captures the author’s viewpoint, its main ideas, and its elements without taking a position or expressing an opinion;</a:t>
            </a:r>
          </a:p>
          <a:p>
            <a:pPr eaLnBrk="1" hangingPunct="1">
              <a:spcBef>
                <a:spcPts val="0"/>
              </a:spcBef>
            </a:pPr>
            <a:r>
              <a:rPr lang="en-US" sz="2200" dirty="0">
                <a:cs typeface="ＭＳ Ｐゴシック" charset="-128"/>
              </a:rPr>
              <a:t>Figure </a:t>
            </a:r>
            <a:r>
              <a:rPr lang="en-US" sz="2200" dirty="0" smtClean="0">
                <a:cs typeface="ＭＳ Ｐゴシック" charset="-128"/>
              </a:rPr>
              <a:t>19(C): </a:t>
            </a:r>
            <a:r>
              <a:rPr lang="en-US" sz="2200" dirty="0">
                <a:cs typeface="ＭＳ Ｐゴシック" charset="-128"/>
              </a:rPr>
              <a:t>reflect on understanding to monitor comprehension (e.g., summarizing and synthesizing;  asking textual, personal, and world connections; creating sensory images);</a:t>
            </a:r>
          </a:p>
          <a:p>
            <a:pPr eaLnBrk="1" hangingPunct="1">
              <a:spcBef>
                <a:spcPts val="0"/>
              </a:spcBef>
            </a:pPr>
            <a:r>
              <a:rPr lang="en-US" sz="2200" dirty="0">
                <a:cs typeface="ＭＳ Ｐゴシック" charset="-128"/>
              </a:rPr>
              <a:t>Figure 19</a:t>
            </a:r>
            <a:r>
              <a:rPr lang="en-US" sz="2200" dirty="0" smtClean="0">
                <a:cs typeface="ＭＳ Ｐゴシック" charset="-128"/>
              </a:rPr>
              <a:t>(E): </a:t>
            </a:r>
            <a:r>
              <a:rPr lang="en-US" sz="2200" dirty="0">
                <a:cs typeface="ＭＳ Ｐゴシック" charset="-128"/>
              </a:rPr>
              <a:t>summarize, paraphrase, and synthesize texts in ways that maintain meaning and logical order within a text and across texts;</a:t>
            </a:r>
          </a:p>
          <a:p>
            <a:pPr eaLnBrk="1" hangingPunct="1">
              <a:spcBef>
                <a:spcPts val="800"/>
              </a:spcBef>
            </a:pPr>
            <a:endParaRPr lang="en-US" sz="3000" dirty="0">
              <a:cs typeface="ＭＳ Ｐゴシック" charset="-128"/>
            </a:endParaRPr>
          </a:p>
        </p:txBody>
      </p:sp>
      <p:sp>
        <p:nvSpPr>
          <p:cNvPr id="4" name="Slide Number Placeholder 3"/>
          <p:cNvSpPr>
            <a:spLocks noGrp="1"/>
          </p:cNvSpPr>
          <p:nvPr>
            <p:ph type="sldNum" sz="quarter" idx="4294967295"/>
          </p:nvPr>
        </p:nvSpPr>
        <p:spPr>
          <a:xfrm>
            <a:off x="8763000" y="6461125"/>
            <a:ext cx="457200" cy="244475"/>
          </a:xfrm>
          <a:prstGeom prst="rect">
            <a:avLst/>
          </a:prstGeom>
        </p:spPr>
        <p:txBody>
          <a:bodyPr/>
          <a:lstStyle/>
          <a:p>
            <a:pPr>
              <a:defRPr/>
            </a:pPr>
            <a:fld id="{D522FDB8-DB29-4FD9-AFEC-5B9339F4E07D}" type="slidenum">
              <a:rPr/>
              <a:pPr>
                <a:defRPr/>
              </a:pPr>
              <a:t>8</a:t>
            </a:fld>
            <a:endParaRPr/>
          </a:p>
        </p:txBody>
      </p:sp>
      <p:pic>
        <p:nvPicPr>
          <p:cNvPr id="29700" name="Picture 2"/>
          <p:cNvPicPr>
            <a:picLocks noChangeAspect="1" noChangeArrowheads="1"/>
          </p:cNvPicPr>
          <p:nvPr/>
        </p:nvPicPr>
        <p:blipFill>
          <a:blip r:embed="rId3"/>
          <a:srcRect/>
          <a:stretch>
            <a:fillRect/>
          </a:stretch>
        </p:blipFill>
        <p:spPr bwMode="auto">
          <a:xfrm>
            <a:off x="76200" y="762000"/>
            <a:ext cx="1219200" cy="1214438"/>
          </a:xfrm>
          <a:prstGeom prst="rect">
            <a:avLst/>
          </a:prstGeom>
          <a:noFill/>
          <a:ln w="9525">
            <a:noFill/>
            <a:miter lim="800000"/>
            <a:headEnd/>
            <a:tailEnd/>
          </a:ln>
        </p:spPr>
      </p:pic>
    </p:spTree>
    <p:extLst>
      <p:ext uri="{BB962C8B-B14F-4D97-AF65-F5344CB8AC3E}">
        <p14:creationId xmlns:p14="http://schemas.microsoft.com/office/powerpoint/2010/main" val="1730679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04850" y="1289050"/>
            <a:ext cx="8439150" cy="768350"/>
          </a:xfrm>
        </p:spPr>
        <p:txBody>
          <a:bodyPr/>
          <a:lstStyle/>
          <a:p>
            <a:r>
              <a:rPr lang="en-US" dirty="0">
                <a:cs typeface="ＭＳ Ｐゴシック" charset="-128"/>
              </a:rPr>
              <a:t>Why Should We Teach Determining Importance and Summarizing?</a:t>
            </a:r>
          </a:p>
        </p:txBody>
      </p:sp>
      <p:sp>
        <p:nvSpPr>
          <p:cNvPr id="3" name="Text Placeholder 2"/>
          <p:cNvSpPr>
            <a:spLocks noGrp="1"/>
          </p:cNvSpPr>
          <p:nvPr>
            <p:ph idx="1"/>
          </p:nvPr>
        </p:nvSpPr>
        <p:spPr>
          <a:xfrm>
            <a:off x="838200" y="2743200"/>
            <a:ext cx="5181600" cy="3581400"/>
          </a:xfrm>
        </p:spPr>
        <p:txBody>
          <a:bodyPr>
            <a:normAutofit/>
          </a:bodyPr>
          <a:lstStyle/>
          <a:p>
            <a:pPr marL="0" indent="0">
              <a:buNone/>
            </a:pPr>
            <a:r>
              <a:rPr lang="en-US" sz="2400" dirty="0"/>
              <a:t>The student is expected to:</a:t>
            </a:r>
          </a:p>
          <a:p>
            <a:r>
              <a:rPr lang="en-US" sz="2200" dirty="0" smtClean="0"/>
              <a:t>Social </a:t>
            </a:r>
            <a:r>
              <a:rPr lang="en-US" sz="2200" dirty="0"/>
              <a:t>Studies </a:t>
            </a:r>
            <a:r>
              <a:rPr lang="en-US" sz="2200" dirty="0" smtClean="0"/>
              <a:t>7.21(B): analyze </a:t>
            </a:r>
            <a:r>
              <a:rPr lang="en-US" sz="2200" dirty="0"/>
              <a:t>information by sequencing, categorizing, identifying cause-and-effect relationships, comparing, contrasting, finding the main idea, summarizing, making generalizations and predictions, and drawing inferences and conclusions;</a:t>
            </a:r>
            <a:endParaRPr lang="en-US" sz="2200" dirty="0" smtClean="0">
              <a:cs typeface="ＭＳ Ｐゴシック" charset="-128"/>
            </a:endParaRPr>
          </a:p>
        </p:txBody>
      </p:sp>
      <p:pic>
        <p:nvPicPr>
          <p:cNvPr id="51204" name="Picture 3" descr="http://englishspanishteks.net/images/teks_logo.gif"/>
          <p:cNvPicPr>
            <a:picLocks noChangeAspect="1" noChangeArrowheads="1"/>
          </p:cNvPicPr>
          <p:nvPr/>
        </p:nvPicPr>
        <p:blipFill>
          <a:blip r:embed="rId3"/>
          <a:srcRect/>
          <a:stretch>
            <a:fillRect/>
          </a:stretch>
        </p:blipFill>
        <p:spPr bwMode="auto">
          <a:xfrm>
            <a:off x="0" y="952500"/>
            <a:ext cx="1409700" cy="1409700"/>
          </a:xfrm>
          <a:prstGeom prst="rect">
            <a:avLst/>
          </a:prstGeom>
          <a:noFill/>
          <a:ln w="9525">
            <a:noFill/>
            <a:miter lim="800000"/>
            <a:headEnd/>
            <a:tailEnd/>
          </a:ln>
        </p:spPr>
      </p:pic>
      <p:pic>
        <p:nvPicPr>
          <p:cNvPr id="2050" name="Picture 2" descr="Texas and Texans"/>
          <p:cNvPicPr>
            <a:picLocks noChangeAspect="1" noChangeArrowheads="1"/>
          </p:cNvPicPr>
          <p:nvPr/>
        </p:nvPicPr>
        <p:blipFill rotWithShape="1">
          <a:blip r:embed="rId4">
            <a:extLst>
              <a:ext uri="{28A0092B-C50C-407E-A947-70E740481C1C}">
                <a14:useLocalDpi xmlns:a14="http://schemas.microsoft.com/office/drawing/2010/main" val="0"/>
              </a:ext>
            </a:extLst>
          </a:blip>
          <a:srcRect l="14286" t="16347" r="17888" b="5184"/>
          <a:stretch/>
        </p:blipFill>
        <p:spPr bwMode="auto">
          <a:xfrm rot="530871">
            <a:off x="6674688" y="3368057"/>
            <a:ext cx="1319324" cy="16817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60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14177</TotalTime>
  <Words>13655</Words>
  <Application>Microsoft Office PowerPoint</Application>
  <PresentationFormat>On-screen Show (4:3)</PresentationFormat>
  <Paragraphs>933</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1_Office Theme</vt:lpstr>
      <vt:lpstr>Determining Importance &amp; Summarizing Informational Text  Grade 6 − Grade 12</vt:lpstr>
      <vt:lpstr>   Determining Importance &amp; Summarizing   </vt:lpstr>
      <vt:lpstr>Goals for the Training</vt:lpstr>
      <vt:lpstr>Training Design</vt:lpstr>
      <vt:lpstr>Determining Importance &amp; Summarizing?</vt:lpstr>
      <vt:lpstr> </vt:lpstr>
      <vt:lpstr> </vt:lpstr>
      <vt:lpstr>Why Should We Teach Determining Importance and Summarizing?</vt:lpstr>
      <vt:lpstr>Why Should We Teach Determining Importance and Summarizing?</vt:lpstr>
      <vt:lpstr>Why Should We Determining  Importance and Summarizing?</vt:lpstr>
      <vt:lpstr>Why Should We Teach Making Determining Importance &amp; Summarizing?</vt:lpstr>
      <vt:lpstr>Determining Importance &amp; Summarizing?</vt:lpstr>
      <vt:lpstr>Cognitive Strategy Routine</vt:lpstr>
      <vt:lpstr>Use a Real-World Example (Step 1) </vt:lpstr>
      <vt:lpstr>The Babysitter …</vt:lpstr>
      <vt:lpstr>PowerPoint Presentation</vt:lpstr>
      <vt:lpstr>Found Him!</vt:lpstr>
      <vt:lpstr>Use a Real-World Example (Step 1)</vt:lpstr>
      <vt:lpstr>PowerPoint Presentation</vt:lpstr>
      <vt:lpstr>Give the Strategy a Name (Step 2)</vt:lpstr>
      <vt:lpstr>Define the Strategy (Step 3)</vt:lpstr>
      <vt:lpstr>Give Students Touchstones (Step 4)</vt:lpstr>
      <vt:lpstr>Give Students Touchstones (Step 4)</vt:lpstr>
      <vt:lpstr>Think-Aloud (Step 5)</vt:lpstr>
      <vt:lpstr>PowerPoint Presentation</vt:lpstr>
      <vt:lpstr>Identify Topic</vt:lpstr>
      <vt:lpstr>Identifying Topic</vt:lpstr>
      <vt:lpstr>What is the Topic?</vt:lpstr>
      <vt:lpstr>What is the Topic?</vt:lpstr>
      <vt:lpstr>Determine importance and Identify Main Idea</vt:lpstr>
      <vt:lpstr>Main Idea</vt:lpstr>
      <vt:lpstr>Main Idea</vt:lpstr>
      <vt:lpstr>Determining Importance Toolbox</vt:lpstr>
      <vt:lpstr>Scan the Text,  Notice  Text Features &amp; Structure</vt:lpstr>
      <vt:lpstr>Use Background Knowledge and  Make Predictions</vt:lpstr>
      <vt:lpstr>Set a Purpose for Reading</vt:lpstr>
      <vt:lpstr>PowerPoint Presentation</vt:lpstr>
      <vt:lpstr>PowerPoint Presentation</vt:lpstr>
      <vt:lpstr>PowerPoint Presentation</vt:lpstr>
      <vt:lpstr>Determining Importance Toolbox</vt:lpstr>
      <vt:lpstr>     Look for a Main Idea Sentence</vt:lpstr>
      <vt:lpstr>      Look for a Main Idea Sentence</vt:lpstr>
      <vt:lpstr> Look for Repeated  Words or Phrases</vt:lpstr>
      <vt:lpstr>Use Text Features</vt:lpstr>
      <vt:lpstr>Chunk the Text</vt:lpstr>
      <vt:lpstr>Five Main Text Structures</vt:lpstr>
      <vt:lpstr>Descriptive Text Structure</vt:lpstr>
      <vt:lpstr>Signs of Descriptive Text Structure</vt:lpstr>
      <vt:lpstr>Descriptive Text Structure  Guiding Questions</vt:lpstr>
      <vt:lpstr>Descriptive Text Structure  Using a Graphic Organizer</vt:lpstr>
      <vt:lpstr>PowerPoint Presentation</vt:lpstr>
      <vt:lpstr>PowerPoint Presentation</vt:lpstr>
      <vt:lpstr>Determining Importance Toolbox</vt:lpstr>
      <vt:lpstr>Reread and Discuss to Clarify and Identify Main Ideas in the Text</vt:lpstr>
      <vt:lpstr>Reread and Discuss to Clarify and Identify Main Ideas in the Text</vt:lpstr>
      <vt:lpstr>PowerPoint Presentation</vt:lpstr>
      <vt:lpstr>Summarize informational text</vt:lpstr>
      <vt:lpstr>Summarizing</vt:lpstr>
      <vt:lpstr>Summarizing</vt:lpstr>
      <vt:lpstr>Summarizing</vt:lpstr>
      <vt:lpstr>PowerPoint Presentation</vt:lpstr>
      <vt:lpstr>Cognitive Strategy Routine</vt:lpstr>
      <vt:lpstr>Step 6</vt:lpstr>
      <vt:lpstr>PowerPoint Presentation</vt:lpstr>
      <vt:lpstr>Summary Example</vt:lpstr>
      <vt:lpstr>PowerPoint Presentation</vt:lpstr>
      <vt:lpstr>Step 7</vt:lpstr>
      <vt:lpstr>Step 8</vt:lpstr>
      <vt:lpstr>PowerPoint Presentation</vt:lpstr>
      <vt:lpstr>PowerPoint Presentation</vt:lpstr>
      <vt:lpstr>References</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Windows User</cp:lastModifiedBy>
  <cp:revision>1013</cp:revision>
  <cp:lastPrinted>2014-02-10T17:17:58Z</cp:lastPrinted>
  <dcterms:created xsi:type="dcterms:W3CDTF">2013-04-15T08:16:24Z</dcterms:created>
  <dcterms:modified xsi:type="dcterms:W3CDTF">2014-02-14T21:10:13Z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2013-01-10T00:00:00Z</vt:filetime>
  </property>
  <property fmtid="{D5CDD505-2E9C-101B-9397-08002B2CF9AE}" pid="3" name="LastSaved">
    <vt:filetime>2013-04-15T00:00:00Z</vt:filetime>
  </property>
</Properties>
</file>